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74353EC-B731-43D0-A483-DE264FE7FE76}">
  <a:tblStyle styleId="{E74353EC-B731-43D0-A483-DE264FE7FE76}"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47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14b380f8af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g14b380f8afb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4b77dc245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g14b77dc245c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14b6c3d8ad2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g14b6c3d8ad2_0_4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 name="Google Shape;120;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14b77dc245c_0_5: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6" name="Google Shape;156;g14b77dc245c_0_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14b77dc245c_0_15: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g14b77dc245c_0_1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14b77dc245c_0_22: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g14b77dc245c_0_2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14b77dc245c_0_4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g14b77dc245c_0_4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3" name="Google Shape;203;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0638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 name="Google Shape;17;p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2" name="Google Shape;22;p4"/>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6"/>
        <p:cNvGrpSpPr/>
        <p:nvPr/>
      </p:nvGrpSpPr>
      <p:grpSpPr>
        <a:xfrm>
          <a:off x="0" y="0"/>
          <a:ext cx="0" cy="0"/>
          <a:chOff x="0" y="0"/>
          <a:chExt cx="0" cy="0"/>
        </a:xfrm>
      </p:grpSpPr>
      <p:sp>
        <p:nvSpPr>
          <p:cNvPr id="27" name="Google Shape;27;p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8" name="Google Shape;28;p5"/>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4" name="Google Shape;34;p6"/>
          <p:cNvSpPr>
            <a:spLocks noGrp="1"/>
          </p:cNvSpPr>
          <p:nvPr>
            <p:ph type="pic" idx="2"/>
          </p:nvPr>
        </p:nvSpPr>
        <p:spPr>
          <a:xfrm>
            <a:off x="3887788" y="987425"/>
            <a:ext cx="4629150" cy="4873625"/>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Arial"/>
                <a:ea typeface="Arial"/>
                <a:cs typeface="Arial"/>
                <a:sym typeface="Arial"/>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9pPr>
          </a:lstStyle>
          <a:p>
            <a:endParaRPr/>
          </a:p>
        </p:txBody>
      </p:sp>
      <p:sp>
        <p:nvSpPr>
          <p:cNvPr id="35" name="Google Shape;35;p6"/>
          <p:cNvSpPr txBox="1">
            <a:spLocks noGrp="1"/>
          </p:cNvSpPr>
          <p:nvPr>
            <p:ph type="body" idx="1"/>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chemeClr val="dk1"/>
              </a:buClr>
              <a:buSzPts val="1600"/>
              <a:buFont typeface="Arial"/>
              <a:buNone/>
              <a:defRPr sz="1600"/>
            </a:lvl1pPr>
            <a:lvl2pPr marL="914400" lvl="1" indent="-228600" algn="l">
              <a:spcBef>
                <a:spcPts val="280"/>
              </a:spcBef>
              <a:spcAft>
                <a:spcPts val="0"/>
              </a:spcAft>
              <a:buClr>
                <a:schemeClr val="dk1"/>
              </a:buClr>
              <a:buSzPts val="1400"/>
              <a:buFont typeface="Arial"/>
              <a:buNone/>
              <a:defRPr sz="1400"/>
            </a:lvl2pPr>
            <a:lvl3pPr marL="1371600" lvl="2" indent="-228600" algn="l">
              <a:spcBef>
                <a:spcPts val="240"/>
              </a:spcBef>
              <a:spcAft>
                <a:spcPts val="0"/>
              </a:spcAft>
              <a:buClr>
                <a:schemeClr val="dk1"/>
              </a:buClr>
              <a:buSzPts val="1200"/>
              <a:buFont typeface="Arial"/>
              <a:buNone/>
              <a:defRPr sz="1200"/>
            </a:lvl3pPr>
            <a:lvl4pPr marL="1828800" lvl="3" indent="-228600" algn="l">
              <a:spcBef>
                <a:spcPts val="200"/>
              </a:spcBef>
              <a:spcAft>
                <a:spcPts val="0"/>
              </a:spcAft>
              <a:buClr>
                <a:schemeClr val="dk1"/>
              </a:buClr>
              <a:buSzPts val="1000"/>
              <a:buFont typeface="Arial"/>
              <a:buNone/>
              <a:defRPr sz="1000"/>
            </a:lvl4pPr>
            <a:lvl5pPr marL="2286000" lvl="4" indent="-228600" algn="l">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6" name="Google Shape;36;p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9"/>
        <p:cNvGrpSpPr/>
        <p:nvPr/>
      </p:nvGrpSpPr>
      <p:grpSpPr>
        <a:xfrm>
          <a:off x="0" y="0"/>
          <a:ext cx="0" cy="0"/>
          <a:chOff x="0" y="0"/>
          <a:chExt cx="0" cy="0"/>
        </a:xfrm>
      </p:grpSpPr>
      <p:sp>
        <p:nvSpPr>
          <p:cNvPr id="40" name="Google Shape;40;p7"/>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1" name="Google Shape;41;p7"/>
          <p:cNvSpPr txBox="1">
            <a:spLocks noGrp="1"/>
          </p:cNvSpPr>
          <p:nvPr>
            <p:ph type="body" idx="1"/>
          </p:nvPr>
        </p:nvSpPr>
        <p:spPr>
          <a:xfrm>
            <a:off x="3887788" y="987425"/>
            <a:ext cx="4629150" cy="4873625"/>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Font typeface="Arial"/>
              <a:buChar char="•"/>
              <a:defRPr sz="3200"/>
            </a:lvl1pPr>
            <a:lvl2pPr marL="914400" lvl="1" indent="-406400" algn="l">
              <a:spcBef>
                <a:spcPts val="560"/>
              </a:spcBef>
              <a:spcAft>
                <a:spcPts val="0"/>
              </a:spcAft>
              <a:buClr>
                <a:schemeClr val="dk1"/>
              </a:buClr>
              <a:buSzPts val="2800"/>
              <a:buFont typeface="Arial"/>
              <a:buChar char="–"/>
              <a:defRPr sz="2800"/>
            </a:lvl2pPr>
            <a:lvl3pPr marL="1371600" lvl="2" indent="-381000" algn="l">
              <a:spcBef>
                <a:spcPts val="480"/>
              </a:spcBef>
              <a:spcAft>
                <a:spcPts val="0"/>
              </a:spcAft>
              <a:buClr>
                <a:schemeClr val="dk1"/>
              </a:buClr>
              <a:buSzPts val="2400"/>
              <a:buFont typeface="Arial"/>
              <a:buChar char="•"/>
              <a:defRPr sz="2400"/>
            </a:lvl3pPr>
            <a:lvl4pPr marL="1828800" lvl="3" indent="-355600" algn="l">
              <a:spcBef>
                <a:spcPts val="400"/>
              </a:spcBef>
              <a:spcAft>
                <a:spcPts val="0"/>
              </a:spcAft>
              <a:buClr>
                <a:schemeClr val="dk1"/>
              </a:buClr>
              <a:buSzPts val="2000"/>
              <a:buFont typeface="Arial"/>
              <a:buChar char="–"/>
              <a:defRPr sz="2000"/>
            </a:lvl4pPr>
            <a:lvl5pPr marL="2286000" lvl="4" indent="-355600" algn="l">
              <a:spcBef>
                <a:spcPts val="400"/>
              </a:spcBef>
              <a:spcAft>
                <a:spcPts val="0"/>
              </a:spcAft>
              <a:buClr>
                <a:schemeClr val="dk1"/>
              </a:buClr>
              <a:buSzPts val="2000"/>
              <a:buFont typeface="Arial"/>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2" name="Google Shape;42;p7"/>
          <p:cNvSpPr txBox="1">
            <a:spLocks noGrp="1"/>
          </p:cNvSpPr>
          <p:nvPr>
            <p:ph type="body" idx="2"/>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chemeClr val="dk1"/>
              </a:buClr>
              <a:buSzPts val="1600"/>
              <a:buFont typeface="Arial"/>
              <a:buNone/>
              <a:defRPr sz="1600"/>
            </a:lvl1pPr>
            <a:lvl2pPr marL="914400" lvl="1" indent="-228600" algn="l">
              <a:spcBef>
                <a:spcPts val="280"/>
              </a:spcBef>
              <a:spcAft>
                <a:spcPts val="0"/>
              </a:spcAft>
              <a:buClr>
                <a:schemeClr val="dk1"/>
              </a:buClr>
              <a:buSzPts val="1400"/>
              <a:buFont typeface="Arial"/>
              <a:buNone/>
              <a:defRPr sz="1400"/>
            </a:lvl2pPr>
            <a:lvl3pPr marL="1371600" lvl="2" indent="-228600" algn="l">
              <a:spcBef>
                <a:spcPts val="240"/>
              </a:spcBef>
              <a:spcAft>
                <a:spcPts val="0"/>
              </a:spcAft>
              <a:buClr>
                <a:schemeClr val="dk1"/>
              </a:buClr>
              <a:buSzPts val="1200"/>
              <a:buFont typeface="Arial"/>
              <a:buNone/>
              <a:defRPr sz="1200"/>
            </a:lvl3pPr>
            <a:lvl4pPr marL="1828800" lvl="3" indent="-228600" algn="l">
              <a:spcBef>
                <a:spcPts val="200"/>
              </a:spcBef>
              <a:spcAft>
                <a:spcPts val="0"/>
              </a:spcAft>
              <a:buClr>
                <a:schemeClr val="dk1"/>
              </a:buClr>
              <a:buSzPts val="1000"/>
              <a:buFont typeface="Arial"/>
              <a:buNone/>
              <a:defRPr sz="1000"/>
            </a:lvl4pPr>
            <a:lvl5pPr marL="2286000" lvl="4" indent="-228600" algn="l">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3" name="Google Shape;43;p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8"/>
          <p:cNvSpPr txBox="1">
            <a:spLocks noGrp="1"/>
          </p:cNvSpPr>
          <p:nvPr>
            <p:ph type="title"/>
          </p:nvPr>
        </p:nvSpPr>
        <p:spPr>
          <a:xfrm>
            <a:off x="630238" y="365125"/>
            <a:ext cx="7886700" cy="132556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8" name="Google Shape;48;p8"/>
          <p:cNvSpPr txBox="1">
            <a:spLocks noGrp="1"/>
          </p:cNvSpPr>
          <p:nvPr>
            <p:ph type="body" idx="1"/>
          </p:nvPr>
        </p:nvSpPr>
        <p:spPr>
          <a:xfrm>
            <a:off x="630238" y="1681163"/>
            <a:ext cx="3868737"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Font typeface="Arial"/>
              <a:buNone/>
              <a:defRPr sz="2400" b="1"/>
            </a:lvl1pPr>
            <a:lvl2pPr marL="914400" lvl="1" indent="-228600" algn="l">
              <a:spcBef>
                <a:spcPts val="400"/>
              </a:spcBef>
              <a:spcAft>
                <a:spcPts val="0"/>
              </a:spcAft>
              <a:buClr>
                <a:schemeClr val="dk1"/>
              </a:buClr>
              <a:buSzPts val="2000"/>
              <a:buFont typeface="Arial"/>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8"/>
          <p:cNvSpPr txBox="1">
            <a:spLocks noGrp="1"/>
          </p:cNvSpPr>
          <p:nvPr>
            <p:ph type="body" idx="2"/>
          </p:nvPr>
        </p:nvSpPr>
        <p:spPr>
          <a:xfrm>
            <a:off x="630238" y="2505075"/>
            <a:ext cx="3868737" cy="3684588"/>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8"/>
          <p:cNvSpPr txBox="1">
            <a:spLocks noGrp="1"/>
          </p:cNvSpPr>
          <p:nvPr>
            <p:ph type="body" idx="3"/>
          </p:nvPr>
        </p:nvSpPr>
        <p:spPr>
          <a:xfrm>
            <a:off x="4629150" y="1681163"/>
            <a:ext cx="3887788"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Font typeface="Arial"/>
              <a:buNone/>
              <a:defRPr sz="2400" b="1"/>
            </a:lvl1pPr>
            <a:lvl2pPr marL="914400" lvl="1" indent="-228600" algn="l">
              <a:spcBef>
                <a:spcPts val="400"/>
              </a:spcBef>
              <a:spcAft>
                <a:spcPts val="0"/>
              </a:spcAft>
              <a:buClr>
                <a:schemeClr val="dk1"/>
              </a:buClr>
              <a:buSzPts val="2000"/>
              <a:buFont typeface="Arial"/>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8"/>
          <p:cNvSpPr txBox="1">
            <a:spLocks noGrp="1"/>
          </p:cNvSpPr>
          <p:nvPr>
            <p:ph type="body" idx="4"/>
          </p:nvPr>
        </p:nvSpPr>
        <p:spPr>
          <a:xfrm>
            <a:off x="4629150" y="2505075"/>
            <a:ext cx="3887788" cy="3684588"/>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5"/>
        <p:cNvGrpSpPr/>
        <p:nvPr/>
      </p:nvGrpSpPr>
      <p:grpSpPr>
        <a:xfrm>
          <a:off x="0" y="0"/>
          <a:ext cx="0" cy="0"/>
          <a:chOff x="0" y="0"/>
          <a:chExt cx="0" cy="0"/>
        </a:xfrm>
      </p:grpSpPr>
      <p:sp>
        <p:nvSpPr>
          <p:cNvPr id="56" name="Google Shape;56;p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7" name="Google Shape;57;p9"/>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9"/>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2"/>
        <p:cNvGrpSpPr/>
        <p:nvPr/>
      </p:nvGrpSpPr>
      <p:grpSpPr>
        <a:xfrm>
          <a:off x="0" y="0"/>
          <a:ext cx="0" cy="0"/>
          <a:chOff x="0" y="0"/>
          <a:chExt cx="0" cy="0"/>
        </a:xfrm>
      </p:grpSpPr>
      <p:sp>
        <p:nvSpPr>
          <p:cNvPr id="63" name="Google Shape;63;p10"/>
          <p:cNvSpPr txBox="1">
            <a:spLocks noGrp="1"/>
          </p:cNvSpPr>
          <p:nvPr>
            <p:ph type="title"/>
          </p:nvPr>
        </p:nvSpPr>
        <p:spPr>
          <a:xfrm>
            <a:off x="623888" y="1709738"/>
            <a:ext cx="7886700" cy="2852737"/>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4" name="Google Shape;64;p10"/>
          <p:cNvSpPr txBox="1">
            <a:spLocks noGrp="1"/>
          </p:cNvSpPr>
          <p:nvPr>
            <p:ph type="body" idx="1"/>
          </p:nvPr>
        </p:nvSpPr>
        <p:spPr>
          <a:xfrm>
            <a:off x="623888" y="4589463"/>
            <a:ext cx="7886700" cy="1500187"/>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Clr>
                <a:schemeClr val="dk1"/>
              </a:buClr>
              <a:buSzPts val="2400"/>
              <a:buFont typeface="Arial"/>
              <a:buNone/>
              <a:defRPr sz="2400"/>
            </a:lvl1pPr>
            <a:lvl2pPr marL="914400" lvl="1" indent="-228600" algn="l">
              <a:spcBef>
                <a:spcPts val="400"/>
              </a:spcBef>
              <a:spcAft>
                <a:spcPts val="0"/>
              </a:spcAft>
              <a:buClr>
                <a:schemeClr val="dk1"/>
              </a:buClr>
              <a:buSzPts val="2000"/>
              <a:buFont typeface="Arial"/>
              <a:buNone/>
              <a:defRPr sz="2000"/>
            </a:lvl2pPr>
            <a:lvl3pPr marL="1371600" lvl="2" indent="-228600" algn="l">
              <a:spcBef>
                <a:spcPts val="360"/>
              </a:spcBef>
              <a:spcAft>
                <a:spcPts val="0"/>
              </a:spcAft>
              <a:buClr>
                <a:schemeClr val="dk1"/>
              </a:buClr>
              <a:buSzPts val="1800"/>
              <a:buFont typeface="Arial"/>
              <a:buNone/>
              <a:defRPr sz="1800"/>
            </a:lvl3pPr>
            <a:lvl4pPr marL="1828800" lvl="3" indent="-228600" algn="l">
              <a:spcBef>
                <a:spcPts val="320"/>
              </a:spcBef>
              <a:spcAft>
                <a:spcPts val="0"/>
              </a:spcAft>
              <a:buClr>
                <a:schemeClr val="dk1"/>
              </a:buClr>
              <a:buSzPts val="1600"/>
              <a:buFont typeface="Arial"/>
              <a:buNone/>
              <a:defRPr sz="1600"/>
            </a:lvl4pPr>
            <a:lvl5pPr marL="2286000" lvl="4" indent="-228600" algn="l">
              <a:spcBef>
                <a:spcPts val="320"/>
              </a:spcBef>
              <a:spcAft>
                <a:spcPts val="0"/>
              </a:spcAft>
              <a:buClr>
                <a:schemeClr val="dk1"/>
              </a:buClr>
              <a:buSzPts val="1600"/>
              <a:buFont typeface="Arial"/>
              <a:buNone/>
              <a:defRPr sz="1600"/>
            </a:lvl5pPr>
            <a:lvl6pPr marL="2743200" lvl="5" indent="-228600" algn="l">
              <a:lnSpc>
                <a:spcPct val="90000"/>
              </a:lnSpc>
              <a:spcBef>
                <a:spcPts val="500"/>
              </a:spcBef>
              <a:spcAft>
                <a:spcPts val="0"/>
              </a:spcAft>
              <a:buClr>
                <a:schemeClr val="dk1"/>
              </a:buClr>
              <a:buSzPts val="1600"/>
              <a:buNone/>
              <a:defRPr sz="1600"/>
            </a:lvl6pPr>
            <a:lvl7pPr marL="3200400" lvl="6" indent="-228600" algn="l">
              <a:lnSpc>
                <a:spcPct val="90000"/>
              </a:lnSpc>
              <a:spcBef>
                <a:spcPts val="500"/>
              </a:spcBef>
              <a:spcAft>
                <a:spcPts val="0"/>
              </a:spcAft>
              <a:buClr>
                <a:schemeClr val="dk1"/>
              </a:buClr>
              <a:buSzPts val="1600"/>
              <a:buNone/>
              <a:defRPr sz="1600"/>
            </a:lvl7pPr>
            <a:lvl8pPr marL="3657600" lvl="7" indent="-228600" algn="l">
              <a:lnSpc>
                <a:spcPct val="90000"/>
              </a:lnSpc>
              <a:spcBef>
                <a:spcPts val="500"/>
              </a:spcBef>
              <a:spcAft>
                <a:spcPts val="0"/>
              </a:spcAft>
              <a:buClr>
                <a:schemeClr val="dk1"/>
              </a:buClr>
              <a:buSzPts val="1600"/>
              <a:buNone/>
              <a:defRPr sz="1600"/>
            </a:lvl8pPr>
            <a:lvl9pPr marL="4114800" lvl="8" indent="-228600" algn="l">
              <a:lnSpc>
                <a:spcPct val="90000"/>
              </a:lnSpc>
              <a:spcBef>
                <a:spcPts val="500"/>
              </a:spcBef>
              <a:spcAft>
                <a:spcPts val="0"/>
              </a:spcAft>
              <a:buClr>
                <a:schemeClr val="dk1"/>
              </a:buClr>
              <a:buSzPts val="1600"/>
              <a:buNone/>
              <a:defRPr sz="1600"/>
            </a:lvl9pPr>
          </a:lstStyle>
          <a:p>
            <a:endParaRPr/>
          </a:p>
        </p:txBody>
      </p:sp>
      <p:sp>
        <p:nvSpPr>
          <p:cNvPr id="65" name="Google Shape;65;p1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0" name="Google Shape;70;p11"/>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4"/>
        <p:cNvGrpSpPr/>
        <p:nvPr/>
      </p:nvGrpSpPr>
      <p:grpSpPr>
        <a:xfrm>
          <a:off x="0" y="0"/>
          <a:ext cx="0" cy="0"/>
          <a:chOff x="0" y="0"/>
          <a:chExt cx="0" cy="0"/>
        </a:xfrm>
      </p:grpSpPr>
      <p:sp>
        <p:nvSpPr>
          <p:cNvPr id="75" name="Google Shape;75;p12"/>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6" name="Google Shape;76;p12"/>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Autofit/>
          </a:bodyPr>
          <a:lstStyle>
            <a:lvl1pPr lvl="0" algn="ctr">
              <a:spcBef>
                <a:spcPts val="480"/>
              </a:spcBef>
              <a:spcAft>
                <a:spcPts val="0"/>
              </a:spcAft>
              <a:buClr>
                <a:schemeClr val="dk1"/>
              </a:buClr>
              <a:buSzPts val="2400"/>
              <a:buFont typeface="Arial"/>
              <a:buNone/>
              <a:defRPr sz="2400"/>
            </a:lvl1pPr>
            <a:lvl2pPr lvl="1" algn="ctr">
              <a:spcBef>
                <a:spcPts val="400"/>
              </a:spcBef>
              <a:spcAft>
                <a:spcPts val="0"/>
              </a:spcAft>
              <a:buClr>
                <a:schemeClr val="dk1"/>
              </a:buClr>
              <a:buSzPts val="2000"/>
              <a:buFont typeface="Arial"/>
              <a:buNone/>
              <a:defRPr sz="2000"/>
            </a:lvl2pPr>
            <a:lvl3pPr lvl="2" algn="ctr">
              <a:spcBef>
                <a:spcPts val="360"/>
              </a:spcBef>
              <a:spcAft>
                <a:spcPts val="0"/>
              </a:spcAft>
              <a:buClr>
                <a:schemeClr val="dk1"/>
              </a:buClr>
              <a:buSzPts val="1800"/>
              <a:buFont typeface="Arial"/>
              <a:buNone/>
              <a:defRPr sz="1800"/>
            </a:lvl3pPr>
            <a:lvl4pPr lvl="3" algn="ctr">
              <a:spcBef>
                <a:spcPts val="320"/>
              </a:spcBef>
              <a:spcAft>
                <a:spcPts val="0"/>
              </a:spcAft>
              <a:buClr>
                <a:schemeClr val="dk1"/>
              </a:buClr>
              <a:buSzPts val="1600"/>
              <a:buFont typeface="Arial"/>
              <a:buNone/>
              <a:defRPr sz="1600"/>
            </a:lvl4pPr>
            <a:lvl5pPr lvl="4" algn="ctr">
              <a:spcBef>
                <a:spcPts val="320"/>
              </a:spcBef>
              <a:spcAft>
                <a:spcPts val="0"/>
              </a:spcAft>
              <a:buClr>
                <a:schemeClr val="dk1"/>
              </a:buClr>
              <a:buSzPts val="1600"/>
              <a:buFont typeface="Arial"/>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77" name="Google Shape;77;p1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2"/>
            </a:gs>
            <a:gs pos="50000">
              <a:srgbClr val="990099"/>
            </a:gs>
            <a:gs pos="100000">
              <a:schemeClr val="accent2"/>
            </a:gs>
          </a:gsLst>
          <a:lin ang="27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2"/>
                </a:solidFill>
                <a:latin typeface="Arial"/>
                <a:ea typeface="Arial"/>
                <a:cs typeface="Arial"/>
                <a:sym typeface="Arial"/>
              </a:defRPr>
            </a:lvl1pPr>
            <a:lvl2pPr marR="0" lvl="1" algn="ctr" rtl="0">
              <a:spcBef>
                <a:spcPts val="0"/>
              </a:spcBef>
              <a:spcAft>
                <a:spcPts val="0"/>
              </a:spcAft>
              <a:buSzPts val="1400"/>
              <a:buNone/>
              <a:defRPr sz="4400" b="0" i="0" u="none" strike="noStrike" cap="none">
                <a:solidFill>
                  <a:schemeClr val="dk2"/>
                </a:solidFill>
                <a:latin typeface="Arial"/>
                <a:ea typeface="Arial"/>
                <a:cs typeface="Arial"/>
                <a:sym typeface="Arial"/>
              </a:defRPr>
            </a:lvl2pPr>
            <a:lvl3pPr marR="0" lvl="2" algn="ctr" rtl="0">
              <a:spcBef>
                <a:spcPts val="0"/>
              </a:spcBef>
              <a:spcAft>
                <a:spcPts val="0"/>
              </a:spcAft>
              <a:buSzPts val="1400"/>
              <a:buNone/>
              <a:defRPr sz="4400" b="0" i="0" u="none" strike="noStrike" cap="none">
                <a:solidFill>
                  <a:schemeClr val="dk2"/>
                </a:solidFill>
                <a:latin typeface="Arial"/>
                <a:ea typeface="Arial"/>
                <a:cs typeface="Arial"/>
                <a:sym typeface="Arial"/>
              </a:defRPr>
            </a:lvl3pPr>
            <a:lvl4pPr marR="0" lvl="3" algn="ctr" rtl="0">
              <a:spcBef>
                <a:spcPts val="0"/>
              </a:spcBef>
              <a:spcAft>
                <a:spcPts val="0"/>
              </a:spcAft>
              <a:buSzPts val="1400"/>
              <a:buNone/>
              <a:defRPr sz="4400" b="0" i="0" u="none" strike="noStrike" cap="none">
                <a:solidFill>
                  <a:schemeClr val="dk2"/>
                </a:solidFill>
                <a:latin typeface="Arial"/>
                <a:ea typeface="Arial"/>
                <a:cs typeface="Arial"/>
                <a:sym typeface="Arial"/>
              </a:defRPr>
            </a:lvl4pPr>
            <a:lvl5pPr marR="0" lvl="4" algn="ctr" rtl="0">
              <a:spcBef>
                <a:spcPts val="0"/>
              </a:spcBef>
              <a:spcAft>
                <a:spcPts val="0"/>
              </a:spcAft>
              <a:buSzPts val="1400"/>
              <a:buNone/>
              <a:defRPr sz="4400" b="0" i="0" u="none" strike="noStrike" cap="none">
                <a:solidFill>
                  <a:schemeClr val="dk2"/>
                </a:solidFill>
                <a:latin typeface="Arial"/>
                <a:ea typeface="Arial"/>
                <a:cs typeface="Arial"/>
                <a:sym typeface="Arial"/>
              </a:defRPr>
            </a:lvl5pPr>
            <a:lvl6pPr marR="0" lvl="5" algn="ctr" rtl="0">
              <a:spcBef>
                <a:spcPts val="0"/>
              </a:spcBef>
              <a:spcAft>
                <a:spcPts val="0"/>
              </a:spcAft>
              <a:buSzPts val="1400"/>
              <a:buNone/>
              <a:defRPr sz="4400" b="0" i="0" u="none" strike="noStrike" cap="none">
                <a:solidFill>
                  <a:schemeClr val="dk2"/>
                </a:solidFill>
                <a:latin typeface="Arial"/>
                <a:ea typeface="Arial"/>
                <a:cs typeface="Arial"/>
                <a:sym typeface="Arial"/>
              </a:defRPr>
            </a:lvl6pPr>
            <a:lvl7pPr marR="0" lvl="6" algn="ctr" rtl="0">
              <a:spcBef>
                <a:spcPts val="0"/>
              </a:spcBef>
              <a:spcAft>
                <a:spcPts val="0"/>
              </a:spcAft>
              <a:buSzPts val="1400"/>
              <a:buNone/>
              <a:defRPr sz="4400" b="0" i="0" u="none" strike="noStrike" cap="none">
                <a:solidFill>
                  <a:schemeClr val="dk2"/>
                </a:solidFill>
                <a:latin typeface="Arial"/>
                <a:ea typeface="Arial"/>
                <a:cs typeface="Arial"/>
                <a:sym typeface="Arial"/>
              </a:defRPr>
            </a:lvl7pPr>
            <a:lvl8pPr marR="0" lvl="7" algn="ctr" rtl="0">
              <a:spcBef>
                <a:spcPts val="0"/>
              </a:spcBef>
              <a:spcAft>
                <a:spcPts val="0"/>
              </a:spcAft>
              <a:buSzPts val="1400"/>
              <a:buNone/>
              <a:defRPr sz="4400" b="0" i="0" u="none" strike="noStrike" cap="none">
                <a:solidFill>
                  <a:schemeClr val="dk2"/>
                </a:solidFill>
                <a:latin typeface="Arial"/>
                <a:ea typeface="Arial"/>
                <a:cs typeface="Arial"/>
                <a:sym typeface="Arial"/>
              </a:defRPr>
            </a:lvl8pPr>
            <a:lvl9pPr marR="0" lvl="8" algn="ctr" rtl="0">
              <a:spcBef>
                <a:spcPts val="0"/>
              </a:spcBef>
              <a:spcAft>
                <a:spcPts val="0"/>
              </a:spcAft>
              <a:buSzPts val="1400"/>
              <a:buNone/>
              <a:defRPr sz="4400" b="0" i="0" u="none" strike="noStrike" cap="none">
                <a:solidFill>
                  <a:schemeClr val="dk2"/>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 name="Google Shape;8;p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10.xml"/><Relationship Id="rId6" Type="http://schemas.openxmlformats.org/officeDocument/2006/relationships/image" Target="../media/image6.png"/><Relationship Id="rId11" Type="http://schemas.openxmlformats.org/officeDocument/2006/relationships/image" Target="../media/image11.jpg"/><Relationship Id="rId5" Type="http://schemas.openxmlformats.org/officeDocument/2006/relationships/image" Target="../media/image5.png"/><Relationship Id="rId10" Type="http://schemas.openxmlformats.org/officeDocument/2006/relationships/image" Target="../media/image10.jpg"/><Relationship Id="rId4" Type="http://schemas.openxmlformats.org/officeDocument/2006/relationships/image" Target="../media/image4.jpg"/><Relationship Id="rId9" Type="http://schemas.openxmlformats.org/officeDocument/2006/relationships/image" Target="../media/image9.jp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0.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p:nvPr/>
        </p:nvSpPr>
        <p:spPr>
          <a:xfrm>
            <a:off x="250825" y="404812"/>
            <a:ext cx="8424862" cy="1108075"/>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lt1"/>
              </a:buClr>
              <a:buSzPts val="6600"/>
              <a:buFont typeface="Arial"/>
              <a:buNone/>
            </a:pPr>
            <a:r>
              <a:rPr lang="en-US" sz="6600" b="0" i="0" u="none" strike="noStrike" cap="none" dirty="0">
                <a:solidFill>
                  <a:schemeClr val="lt1"/>
                </a:solidFill>
                <a:latin typeface="Arial"/>
                <a:ea typeface="Arial"/>
                <a:cs typeface="Arial"/>
                <a:sym typeface="Arial"/>
              </a:rPr>
              <a:t>Welcome to </a:t>
            </a:r>
            <a:r>
              <a:rPr lang="en-US" sz="6600" dirty="0">
                <a:solidFill>
                  <a:schemeClr val="lt1"/>
                </a:solidFill>
              </a:rPr>
              <a:t>Year 3</a:t>
            </a:r>
            <a:r>
              <a:rPr lang="en-US" sz="6600" b="0" i="0" u="none" strike="noStrike" cap="none" dirty="0">
                <a:solidFill>
                  <a:schemeClr val="lt1"/>
                </a:solidFill>
                <a:latin typeface="Arial"/>
                <a:ea typeface="Arial"/>
                <a:cs typeface="Arial"/>
                <a:sym typeface="Arial"/>
              </a:rPr>
              <a:t> </a:t>
            </a:r>
            <a:endParaRPr dirty="0"/>
          </a:p>
        </p:txBody>
      </p:sp>
      <p:pic>
        <p:nvPicPr>
          <p:cNvPr id="85" name="Google Shape;85;p13" descr="logo for jumper 2016"/>
          <p:cNvPicPr preferRelativeResize="0"/>
          <p:nvPr/>
        </p:nvPicPr>
        <p:blipFill rotWithShape="1">
          <a:blip r:embed="rId3">
            <a:alphaModFix/>
          </a:blip>
          <a:srcRect/>
          <a:stretch/>
        </p:blipFill>
        <p:spPr>
          <a:xfrm>
            <a:off x="1547812" y="1557337"/>
            <a:ext cx="5905500" cy="4997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4"/>
          <p:cNvSpPr txBox="1">
            <a:spLocks noGrp="1"/>
          </p:cNvSpPr>
          <p:nvPr>
            <p:ph type="title"/>
          </p:nvPr>
        </p:nvSpPr>
        <p:spPr>
          <a:xfrm>
            <a:off x="457200" y="793102"/>
            <a:ext cx="8229600" cy="546172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800"/>
              <a:buFont typeface="Arial"/>
              <a:buNone/>
            </a:pPr>
            <a:r>
              <a:rPr lang="en-US" sz="2800" b="0" i="0" u="sng" dirty="0">
                <a:solidFill>
                  <a:schemeClr val="lt1"/>
                </a:solidFill>
                <a:latin typeface="Arial"/>
                <a:ea typeface="Arial"/>
                <a:cs typeface="Arial"/>
                <a:sym typeface="Arial"/>
              </a:rPr>
              <a:t>Staff </a:t>
            </a:r>
            <a:br>
              <a:rPr lang="en-US" sz="2800" b="0" i="0" u="sng" dirty="0">
                <a:solidFill>
                  <a:schemeClr val="lt1"/>
                </a:solidFill>
                <a:latin typeface="Arial"/>
                <a:ea typeface="Arial"/>
                <a:cs typeface="Arial"/>
                <a:sym typeface="Arial"/>
              </a:rPr>
            </a:br>
            <a:r>
              <a:rPr lang="en-US" sz="2800" b="0" i="0" u="sng" dirty="0">
                <a:solidFill>
                  <a:schemeClr val="lt1"/>
                </a:solidFill>
                <a:latin typeface="Arial"/>
                <a:ea typeface="Arial"/>
                <a:cs typeface="Arial"/>
                <a:sym typeface="Arial"/>
              </a:rPr>
              <a:t>3T</a:t>
            </a:r>
            <a:br>
              <a:rPr lang="en-US" sz="2800" b="0" i="0" u="sng" dirty="0">
                <a:solidFill>
                  <a:schemeClr val="lt1"/>
                </a:solidFill>
                <a:latin typeface="Arial"/>
                <a:ea typeface="Arial"/>
                <a:cs typeface="Arial"/>
                <a:sym typeface="Arial"/>
              </a:rPr>
            </a:br>
            <a:r>
              <a:rPr lang="en-US" sz="2800" b="0" i="0" u="none" dirty="0">
                <a:solidFill>
                  <a:schemeClr val="lt1"/>
                </a:solidFill>
                <a:latin typeface="Arial"/>
                <a:ea typeface="Arial"/>
                <a:cs typeface="Arial"/>
                <a:sym typeface="Arial"/>
              </a:rPr>
              <a:t>Class Teacher – Miss Taylor</a:t>
            </a:r>
            <a:br>
              <a:rPr lang="en-US" sz="2800" b="0" i="0" u="none" dirty="0">
                <a:solidFill>
                  <a:schemeClr val="lt1"/>
                </a:solidFill>
                <a:latin typeface="Arial"/>
                <a:ea typeface="Arial"/>
                <a:cs typeface="Arial"/>
                <a:sym typeface="Arial"/>
              </a:rPr>
            </a:br>
            <a:r>
              <a:rPr lang="en-US" sz="2800" b="0" i="0" u="none" dirty="0">
                <a:solidFill>
                  <a:schemeClr val="lt1"/>
                </a:solidFill>
                <a:latin typeface="Arial"/>
                <a:ea typeface="Arial"/>
                <a:cs typeface="Arial"/>
                <a:sym typeface="Arial"/>
              </a:rPr>
              <a:t>Teaching Assistants – </a:t>
            </a:r>
            <a:r>
              <a:rPr lang="en-US" sz="2800" b="0" i="0" u="none" dirty="0" err="1">
                <a:solidFill>
                  <a:schemeClr val="lt1"/>
                </a:solidFill>
                <a:latin typeface="Arial"/>
                <a:ea typeface="Arial"/>
                <a:cs typeface="Arial"/>
                <a:sym typeface="Arial"/>
              </a:rPr>
              <a:t>Mrs</a:t>
            </a:r>
            <a:r>
              <a:rPr lang="en-US" sz="2800" b="0" i="0" u="none" dirty="0">
                <a:solidFill>
                  <a:schemeClr val="lt1"/>
                </a:solidFill>
                <a:latin typeface="Arial"/>
                <a:ea typeface="Arial"/>
                <a:cs typeface="Arial"/>
                <a:sym typeface="Arial"/>
              </a:rPr>
              <a:t> Reynolds (Monday) </a:t>
            </a:r>
            <a:r>
              <a:rPr lang="en-US" sz="2800" b="0" i="0" u="none" dirty="0" err="1">
                <a:solidFill>
                  <a:schemeClr val="lt1"/>
                </a:solidFill>
                <a:latin typeface="Arial"/>
                <a:ea typeface="Arial"/>
                <a:cs typeface="Arial"/>
                <a:sym typeface="Arial"/>
              </a:rPr>
              <a:t>Mrs</a:t>
            </a:r>
            <a:r>
              <a:rPr lang="en-US" sz="2800" b="0" i="0" u="none" dirty="0">
                <a:solidFill>
                  <a:schemeClr val="lt1"/>
                </a:solidFill>
                <a:latin typeface="Arial"/>
                <a:ea typeface="Arial"/>
                <a:cs typeface="Arial"/>
                <a:sym typeface="Arial"/>
              </a:rPr>
              <a:t> Jones (Tuesday-Friday) </a:t>
            </a:r>
            <a:br>
              <a:rPr lang="en-US" sz="2800" b="0" i="0" u="none" dirty="0">
                <a:solidFill>
                  <a:schemeClr val="lt1"/>
                </a:solidFill>
                <a:latin typeface="Arial"/>
                <a:ea typeface="Arial"/>
                <a:cs typeface="Arial"/>
                <a:sym typeface="Arial"/>
              </a:rPr>
            </a:br>
            <a:br>
              <a:rPr lang="en-US" sz="2800" b="0" i="0" u="none" dirty="0">
                <a:solidFill>
                  <a:schemeClr val="lt1"/>
                </a:solidFill>
                <a:latin typeface="Arial"/>
                <a:ea typeface="Arial"/>
                <a:cs typeface="Arial"/>
                <a:sym typeface="Arial"/>
              </a:rPr>
            </a:br>
            <a:r>
              <a:rPr lang="en-US" sz="2800" b="0" i="0" u="sng" dirty="0">
                <a:solidFill>
                  <a:schemeClr val="lt1"/>
                </a:solidFill>
                <a:latin typeface="Arial"/>
                <a:ea typeface="Arial"/>
                <a:cs typeface="Arial"/>
                <a:sym typeface="Arial"/>
              </a:rPr>
              <a:t>3L</a:t>
            </a:r>
            <a:br>
              <a:rPr lang="en-US" sz="2800" b="0" i="0" u="none" dirty="0">
                <a:solidFill>
                  <a:schemeClr val="lt1"/>
                </a:solidFill>
                <a:latin typeface="Arial"/>
                <a:ea typeface="Arial"/>
                <a:cs typeface="Arial"/>
                <a:sym typeface="Arial"/>
              </a:rPr>
            </a:br>
            <a:r>
              <a:rPr lang="en-US" sz="2800" dirty="0">
                <a:solidFill>
                  <a:schemeClr val="lt1"/>
                </a:solidFill>
              </a:rPr>
              <a:t>Class Teacher – </a:t>
            </a:r>
            <a:r>
              <a:rPr lang="en-US" sz="2800" dirty="0" err="1">
                <a:solidFill>
                  <a:schemeClr val="lt1"/>
                </a:solidFill>
              </a:rPr>
              <a:t>Mr</a:t>
            </a:r>
            <a:r>
              <a:rPr lang="en-US" sz="2800" dirty="0">
                <a:solidFill>
                  <a:schemeClr val="lt1"/>
                </a:solidFill>
              </a:rPr>
              <a:t> Lord </a:t>
            </a:r>
            <a:br>
              <a:rPr lang="en-US" sz="2800" dirty="0">
                <a:solidFill>
                  <a:schemeClr val="lt1"/>
                </a:solidFill>
              </a:rPr>
            </a:br>
            <a:r>
              <a:rPr lang="en-US" sz="2800" dirty="0">
                <a:solidFill>
                  <a:schemeClr val="lt1"/>
                </a:solidFill>
              </a:rPr>
              <a:t>Teaching Assistant – </a:t>
            </a:r>
            <a:r>
              <a:rPr lang="en-US" sz="2800" dirty="0" err="1">
                <a:solidFill>
                  <a:schemeClr val="lt1"/>
                </a:solidFill>
              </a:rPr>
              <a:t>Mrs</a:t>
            </a:r>
            <a:r>
              <a:rPr lang="en-US" sz="2800" dirty="0">
                <a:solidFill>
                  <a:schemeClr val="lt1"/>
                </a:solidFill>
              </a:rPr>
              <a:t> Smith  </a:t>
            </a:r>
            <a:br>
              <a:rPr lang="en-US" sz="2800" b="0" i="0" u="none" dirty="0">
                <a:solidFill>
                  <a:schemeClr val="lt1"/>
                </a:solidFill>
                <a:latin typeface="Arial"/>
                <a:ea typeface="Arial"/>
                <a:cs typeface="Arial"/>
                <a:sym typeface="Arial"/>
              </a:rPr>
            </a:br>
            <a:endParaRPr sz="2800" dirty="0">
              <a:solidFill>
                <a:schemeClr val="l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5"/>
          <p:cNvSpPr txBox="1"/>
          <p:nvPr/>
        </p:nvSpPr>
        <p:spPr>
          <a:xfrm>
            <a:off x="-9525" y="260350"/>
            <a:ext cx="8640762" cy="1046162"/>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lt1"/>
              </a:buClr>
              <a:buSzPts val="2000"/>
              <a:buFont typeface="Arial"/>
              <a:buNone/>
            </a:pPr>
            <a:r>
              <a:rPr lang="en-US" sz="2000" b="1" i="0" u="sng" strike="noStrike" cap="none">
                <a:solidFill>
                  <a:schemeClr val="lt1"/>
                </a:solidFill>
                <a:latin typeface="Arial"/>
                <a:ea typeface="Arial"/>
                <a:cs typeface="Arial"/>
                <a:sym typeface="Arial"/>
              </a:rPr>
              <a:t>The Springwell Way</a:t>
            </a:r>
            <a:endParaRPr/>
          </a:p>
          <a:p>
            <a:pPr marL="0" marR="0" lvl="0" indent="0" algn="l" rtl="0">
              <a:lnSpc>
                <a:spcPct val="100000"/>
              </a:lnSpc>
              <a:spcBef>
                <a:spcPts val="0"/>
              </a:spcBef>
              <a:spcAft>
                <a:spcPts val="0"/>
              </a:spcAft>
              <a:buNone/>
            </a:pPr>
            <a:endParaRPr sz="2000" b="1" i="0" u="sng">
              <a:solidFill>
                <a:schemeClr val="lt1"/>
              </a:solidFill>
              <a:latin typeface="Arial"/>
              <a:ea typeface="Arial"/>
              <a:cs typeface="Arial"/>
              <a:sym typeface="Arial"/>
            </a:endParaRPr>
          </a:p>
        </p:txBody>
      </p:sp>
      <p:pic>
        <p:nvPicPr>
          <p:cNvPr id="96" name="Google Shape;96;p15"/>
          <p:cNvPicPr preferRelativeResize="0"/>
          <p:nvPr/>
        </p:nvPicPr>
        <p:blipFill rotWithShape="1">
          <a:blip r:embed="rId3">
            <a:alphaModFix/>
          </a:blip>
          <a:srcRect l="22241" t="15301" r="25192" b="24159"/>
          <a:stretch/>
        </p:blipFill>
        <p:spPr>
          <a:xfrm>
            <a:off x="1331912" y="765175"/>
            <a:ext cx="6408736" cy="590391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6"/>
          <p:cNvSpPr txBox="1">
            <a:spLocks noGrp="1"/>
          </p:cNvSpPr>
          <p:nvPr>
            <p:ph type="title"/>
          </p:nvPr>
        </p:nvSpPr>
        <p:spPr>
          <a:xfrm>
            <a:off x="457200" y="214603"/>
            <a:ext cx="8229600" cy="214604"/>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000"/>
              <a:buFont typeface="Arial"/>
              <a:buNone/>
            </a:pP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br>
              <a:rPr lang="en-US" sz="2000" b="0" i="0" u="sng" dirty="0">
                <a:solidFill>
                  <a:schemeClr val="lt1"/>
                </a:solidFill>
                <a:latin typeface="Arial"/>
                <a:ea typeface="Arial"/>
                <a:cs typeface="Arial"/>
                <a:sym typeface="Arial"/>
              </a:rPr>
            </a:br>
            <a:r>
              <a:rPr lang="en-US" sz="2000" b="0" i="0" u="sng" dirty="0" err="1">
                <a:solidFill>
                  <a:schemeClr val="lt1"/>
                </a:solidFill>
                <a:latin typeface="Arial"/>
                <a:ea typeface="Arial"/>
                <a:cs typeface="Arial"/>
                <a:sym typeface="Arial"/>
              </a:rPr>
              <a:t>Behaviour</a:t>
            </a:r>
            <a:r>
              <a:rPr lang="en-US" sz="4400" b="0" i="0" u="none" dirty="0">
                <a:solidFill>
                  <a:schemeClr val="dk2"/>
                </a:solidFill>
                <a:latin typeface="Arial"/>
                <a:ea typeface="Arial"/>
                <a:cs typeface="Arial"/>
                <a:sym typeface="Arial"/>
              </a:rPr>
              <a:t> </a:t>
            </a: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2000" dirty="0">
                <a:solidFill>
                  <a:schemeClr val="lt1"/>
                </a:solidFill>
              </a:rPr>
              <a:t>O</a:t>
            </a:r>
            <a:r>
              <a:rPr lang="en-US" sz="2000" b="0" i="0" u="none" dirty="0">
                <a:solidFill>
                  <a:schemeClr val="lt1"/>
                </a:solidFill>
                <a:latin typeface="Arial"/>
                <a:ea typeface="Arial"/>
                <a:cs typeface="Arial"/>
                <a:sym typeface="Arial"/>
              </a:rPr>
              <a:t>ur school values remain in place and children displaying these values will b</a:t>
            </a:r>
            <a:r>
              <a:rPr lang="en-US" sz="2000" dirty="0">
                <a:solidFill>
                  <a:schemeClr val="lt1"/>
                </a:solidFill>
              </a:rPr>
              <a:t>e placed on the recognition board</a:t>
            </a:r>
            <a:r>
              <a:rPr lang="en-US" sz="2000" b="0" i="0" u="none" dirty="0">
                <a:solidFill>
                  <a:schemeClr val="lt1"/>
                </a:solidFill>
                <a:latin typeface="Arial"/>
                <a:ea typeface="Arial"/>
                <a:cs typeface="Arial"/>
                <a:sym typeface="Arial"/>
              </a:rPr>
              <a:t>. </a:t>
            </a:r>
            <a:br>
              <a:rPr lang="en-US" sz="2000" b="0" i="0" u="none" dirty="0">
                <a:solidFill>
                  <a:schemeClr val="lt1"/>
                </a:solidFill>
                <a:latin typeface="Arial"/>
                <a:ea typeface="Arial"/>
                <a:cs typeface="Arial"/>
                <a:sym typeface="Arial"/>
              </a:rPr>
            </a:br>
            <a:br>
              <a:rPr lang="en-US" sz="2000" b="0" i="0" u="none" dirty="0">
                <a:solidFill>
                  <a:schemeClr val="lt1"/>
                </a:solidFill>
                <a:latin typeface="Arial"/>
                <a:ea typeface="Arial"/>
                <a:cs typeface="Arial"/>
                <a:sym typeface="Arial"/>
              </a:rPr>
            </a:br>
            <a:r>
              <a:rPr lang="en-US" sz="2000" dirty="0">
                <a:solidFill>
                  <a:schemeClr val="lt1"/>
                </a:solidFill>
              </a:rPr>
              <a:t>Children will not be removed from the recognition board once they are on it. They will get a Golden Ticket at the end of the day. </a:t>
            </a:r>
            <a:br>
              <a:rPr lang="en-US" sz="2000" dirty="0">
                <a:solidFill>
                  <a:schemeClr val="lt1"/>
                </a:solidFill>
              </a:rPr>
            </a:br>
            <a:br>
              <a:rPr lang="en-US" sz="2000" dirty="0">
                <a:solidFill>
                  <a:schemeClr val="lt1"/>
                </a:solidFill>
              </a:rPr>
            </a:br>
            <a:r>
              <a:rPr lang="en-US" sz="2000" dirty="0">
                <a:solidFill>
                  <a:schemeClr val="lt1"/>
                </a:solidFill>
              </a:rPr>
              <a:t>Golden Tickets </a:t>
            </a:r>
            <a:endParaRPr sz="2000" dirty="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7"/>
          <p:cNvSpPr txBox="1">
            <a:spLocks noGrp="1"/>
          </p:cNvSpPr>
          <p:nvPr>
            <p:ph type="title"/>
          </p:nvPr>
        </p:nvSpPr>
        <p:spPr>
          <a:xfrm>
            <a:off x="457200" y="122212"/>
            <a:ext cx="8229600" cy="64548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000"/>
              <a:buFont typeface="Arial"/>
              <a:buNone/>
            </a:pPr>
            <a:r>
              <a:rPr lang="en-US" sz="2000" u="sng" dirty="0">
                <a:solidFill>
                  <a:schemeClr val="lt1"/>
                </a:solidFill>
              </a:rPr>
              <a:t>Sanctions</a:t>
            </a:r>
            <a:r>
              <a:rPr lang="en-US" sz="4400" b="0" i="0" u="none" dirty="0">
                <a:solidFill>
                  <a:schemeClr val="dk2"/>
                </a:solidFill>
                <a:latin typeface="Arial"/>
                <a:ea typeface="Arial"/>
                <a:cs typeface="Arial"/>
                <a:sym typeface="Arial"/>
              </a:rPr>
              <a:t> </a:t>
            </a:r>
            <a:br>
              <a:rPr lang="en-US" sz="4400" b="0" i="0" u="none" dirty="0">
                <a:solidFill>
                  <a:schemeClr val="dk2"/>
                </a:solidFill>
                <a:latin typeface="Arial"/>
                <a:ea typeface="Arial"/>
                <a:cs typeface="Arial"/>
                <a:sym typeface="Arial"/>
              </a:rPr>
            </a:b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2000" u="sng" dirty="0">
                <a:solidFill>
                  <a:schemeClr val="lt1"/>
                </a:solidFill>
              </a:rPr>
              <a:t>LEVEL 1</a:t>
            </a:r>
            <a:r>
              <a:rPr lang="en-US" sz="2000" dirty="0">
                <a:solidFill>
                  <a:schemeClr val="lt1"/>
                </a:solidFill>
              </a:rPr>
              <a:t> (class staff intervention)</a:t>
            </a: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Reminder</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Quiet chat</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De-escalation strategies</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Phone call home</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2000" u="sng" dirty="0">
                <a:solidFill>
                  <a:schemeClr val="lt1"/>
                </a:solidFill>
              </a:rPr>
              <a:t>LEVEL 2</a:t>
            </a:r>
            <a:r>
              <a:rPr lang="en-US" sz="2000" dirty="0">
                <a:solidFill>
                  <a:schemeClr val="lt1"/>
                </a:solidFill>
              </a:rPr>
              <a:t> (pastoral team intervention)</a:t>
            </a: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Loss of privileges - playtime</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Meet with parents</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Learning Mentor intervention (</a:t>
            </a:r>
            <a:r>
              <a:rPr lang="en-US" sz="1800" dirty="0" err="1">
                <a:solidFill>
                  <a:schemeClr val="lt1"/>
                </a:solidFill>
              </a:rPr>
              <a:t>Mrs</a:t>
            </a:r>
            <a:r>
              <a:rPr lang="en-US" sz="1800" dirty="0">
                <a:solidFill>
                  <a:schemeClr val="lt1"/>
                </a:solidFill>
              </a:rPr>
              <a:t> Sweeney)</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2000" u="sng" dirty="0">
                <a:solidFill>
                  <a:schemeClr val="lt1"/>
                </a:solidFill>
              </a:rPr>
              <a:t>LEVEL 3</a:t>
            </a:r>
            <a:r>
              <a:rPr lang="en-US" sz="2000" dirty="0">
                <a:solidFill>
                  <a:schemeClr val="lt1"/>
                </a:solidFill>
              </a:rPr>
              <a:t> (management team intervention)</a:t>
            </a: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Reflection room</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Meeting with parents and pastoral team</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err="1">
                <a:solidFill>
                  <a:schemeClr val="lt1"/>
                </a:solidFill>
              </a:rPr>
              <a:t>Behaviour</a:t>
            </a:r>
            <a:r>
              <a:rPr lang="en-US" sz="1800" dirty="0">
                <a:solidFill>
                  <a:schemeClr val="lt1"/>
                </a:solidFill>
              </a:rPr>
              <a:t> plan</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External agency involvement</a:t>
            </a:r>
            <a:endParaRPr sz="1800" dirty="0">
              <a:solidFill>
                <a:schemeClr val="lt1"/>
              </a:solidFill>
            </a:endParaRPr>
          </a:p>
          <a:p>
            <a:pPr marL="0" lvl="0" indent="0" algn="l" rtl="0">
              <a:lnSpc>
                <a:spcPct val="100000"/>
              </a:lnSpc>
              <a:spcBef>
                <a:spcPts val="0"/>
              </a:spcBef>
              <a:spcAft>
                <a:spcPts val="0"/>
              </a:spcAft>
              <a:buClr>
                <a:schemeClr val="lt1"/>
              </a:buClr>
              <a:buSzPts val="2000"/>
              <a:buFont typeface="Arial"/>
              <a:buNone/>
            </a:pPr>
            <a:endParaRPr sz="2000"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2000" u="sng" dirty="0">
                <a:solidFill>
                  <a:schemeClr val="lt1"/>
                </a:solidFill>
              </a:rPr>
              <a:t>LEVEL 4</a:t>
            </a:r>
            <a:endParaRPr sz="2000" u="sng" dirty="0">
              <a:solidFill>
                <a:schemeClr val="lt1"/>
              </a:solidFill>
            </a:endParaRPr>
          </a:p>
          <a:p>
            <a:pPr marL="0" lvl="0" indent="0" algn="l" rtl="0">
              <a:lnSpc>
                <a:spcPct val="100000"/>
              </a:lnSpc>
              <a:spcBef>
                <a:spcPts val="0"/>
              </a:spcBef>
              <a:spcAft>
                <a:spcPts val="0"/>
              </a:spcAft>
              <a:buClr>
                <a:schemeClr val="lt1"/>
              </a:buClr>
              <a:buSzPts val="2000"/>
              <a:buFont typeface="Arial"/>
              <a:buNone/>
            </a:pPr>
            <a:r>
              <a:rPr lang="en-US" sz="1800" dirty="0">
                <a:solidFill>
                  <a:schemeClr val="lt1"/>
                </a:solidFill>
              </a:rPr>
              <a:t>Exclusion</a:t>
            </a:r>
            <a:endParaRPr sz="1800" dirty="0">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8"/>
          <p:cNvSpPr txBox="1">
            <a:spLocks noGrp="1"/>
          </p:cNvSpPr>
          <p:nvPr>
            <p:ph type="title"/>
          </p:nvPr>
        </p:nvSpPr>
        <p:spPr>
          <a:xfrm>
            <a:off x="270922" y="279918"/>
            <a:ext cx="8229600" cy="2999293"/>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000"/>
              <a:buFont typeface="Arial"/>
              <a:buNone/>
            </a:pPr>
            <a:r>
              <a:rPr lang="en-US" sz="2000" u="sng" dirty="0">
                <a:solidFill>
                  <a:schemeClr val="lt1"/>
                </a:solidFill>
              </a:rPr>
              <a:t>Fab 50</a:t>
            </a:r>
            <a:r>
              <a:rPr lang="en-US" sz="4400" b="0" i="0" u="none" dirty="0">
                <a:solidFill>
                  <a:schemeClr val="dk2"/>
                </a:solidFill>
                <a:latin typeface="Arial"/>
                <a:ea typeface="Arial"/>
                <a:cs typeface="Arial"/>
                <a:sym typeface="Arial"/>
              </a:rPr>
              <a:t> </a:t>
            </a:r>
            <a:br>
              <a:rPr lang="en-US" sz="4400" b="0" i="0" u="none" dirty="0">
                <a:solidFill>
                  <a:schemeClr val="dk2"/>
                </a:solidFill>
                <a:latin typeface="Arial"/>
                <a:ea typeface="Arial"/>
                <a:cs typeface="Arial"/>
                <a:sym typeface="Arial"/>
              </a:rPr>
            </a:br>
            <a:br>
              <a:rPr lang="en-US" sz="2000" dirty="0">
                <a:solidFill>
                  <a:schemeClr val="lt1"/>
                </a:solidFill>
              </a:rPr>
            </a:br>
            <a:r>
              <a:rPr lang="en-US" sz="2000" dirty="0">
                <a:solidFill>
                  <a:schemeClr val="lt1"/>
                </a:solidFill>
              </a:rPr>
              <a:t>Fab 50s will be given as golden tickets. </a:t>
            </a:r>
            <a:endParaRPr sz="2000" dirty="0">
              <a:solidFill>
                <a:schemeClr val="lt1"/>
              </a:solidFill>
            </a:endParaRPr>
          </a:p>
          <a:p>
            <a:pPr marL="0" lvl="0" indent="0" algn="l" rtl="0">
              <a:lnSpc>
                <a:spcPct val="100000"/>
              </a:lnSpc>
              <a:spcBef>
                <a:spcPts val="0"/>
              </a:spcBef>
              <a:spcAft>
                <a:spcPts val="0"/>
              </a:spcAft>
              <a:buClr>
                <a:schemeClr val="dk1"/>
              </a:buClr>
              <a:buSzPts val="1100"/>
              <a:buFont typeface="Arial"/>
              <a:buNone/>
            </a:pPr>
            <a:endParaRPr sz="2000" dirty="0">
              <a:solidFill>
                <a:schemeClr val="lt1"/>
              </a:solidFill>
            </a:endParaRPr>
          </a:p>
          <a:p>
            <a:pPr marL="0" lvl="0" indent="0" algn="l" rtl="0">
              <a:lnSpc>
                <a:spcPct val="100000"/>
              </a:lnSpc>
              <a:spcBef>
                <a:spcPts val="0"/>
              </a:spcBef>
              <a:spcAft>
                <a:spcPts val="0"/>
              </a:spcAft>
              <a:buClr>
                <a:schemeClr val="dk1"/>
              </a:buClr>
              <a:buSzPts val="1100"/>
              <a:buFont typeface="Arial"/>
              <a:buNone/>
            </a:pPr>
            <a:r>
              <a:rPr lang="en-US" sz="2000" dirty="0">
                <a:solidFill>
                  <a:schemeClr val="lt1"/>
                </a:solidFill>
              </a:rPr>
              <a:t>At the end of term, 3 raffle tickets will be draw from the box. These children will go on the Fab 50 trip. The more tickets a child has, the more chance they have of being picked for the trip.</a:t>
            </a:r>
            <a:endParaRPr sz="2000" u="sng" dirty="0">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9"/>
          <p:cNvSpPr txBox="1"/>
          <p:nvPr/>
        </p:nvSpPr>
        <p:spPr>
          <a:xfrm>
            <a:off x="323850" y="333375"/>
            <a:ext cx="8496300" cy="1775702"/>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lt1"/>
              </a:buClr>
              <a:buSzPts val="1600"/>
              <a:buFont typeface="Arial"/>
              <a:buNone/>
            </a:pPr>
            <a:r>
              <a:rPr lang="en-US" sz="1600" b="1" i="0" u="sng" dirty="0">
                <a:solidFill>
                  <a:schemeClr val="lt1"/>
                </a:solidFill>
                <a:latin typeface="Arial"/>
                <a:ea typeface="Arial"/>
                <a:cs typeface="Arial"/>
                <a:sym typeface="Arial"/>
              </a:rPr>
              <a:t>Start of the day</a:t>
            </a:r>
            <a:r>
              <a:rPr lang="en-US" sz="1600" b="0" i="0" u="sng" dirty="0">
                <a:solidFill>
                  <a:schemeClr val="lt1"/>
                </a:solidFill>
                <a:latin typeface="Arial"/>
                <a:ea typeface="Arial"/>
                <a:cs typeface="Arial"/>
                <a:sym typeface="Arial"/>
              </a:rPr>
              <a:t> </a:t>
            </a:r>
            <a:r>
              <a:rPr lang="en-US" sz="1600" b="0" i="0" u="none" dirty="0">
                <a:solidFill>
                  <a:schemeClr val="lt1"/>
                </a:solidFill>
                <a:latin typeface="Arial"/>
                <a:ea typeface="Arial"/>
                <a:cs typeface="Arial"/>
                <a:sym typeface="Arial"/>
              </a:rPr>
              <a:t>- In order to reduce congestion on arrival at school, we will be opening the school doors from 8.30am. Teaching Assistants will be in class to support the children from 8.30. The pastoral team will be on duty at the side door- (Late door) to ensure the children enter calmly and assist with any questions. The playground gates will be locked at 8.50am. Children arriving after 8.50am must report to the front desk.</a:t>
            </a:r>
            <a:endParaRPr dirty="0"/>
          </a:p>
          <a:p>
            <a:pPr marL="0" marR="0" lvl="0" indent="0" algn="l" rtl="0">
              <a:lnSpc>
                <a:spcPct val="107000"/>
              </a:lnSpc>
              <a:spcBef>
                <a:spcPts val="800"/>
              </a:spcBef>
              <a:spcAft>
                <a:spcPts val="0"/>
              </a:spcAft>
              <a:buClr>
                <a:schemeClr val="lt1"/>
              </a:buClr>
              <a:buSzPts val="1600"/>
              <a:buFont typeface="Calibri"/>
              <a:buNone/>
            </a:pPr>
            <a:r>
              <a:rPr lang="en-US" sz="1600" b="0" i="0" u="none" dirty="0">
                <a:solidFill>
                  <a:schemeClr val="lt1"/>
                </a:solidFill>
                <a:latin typeface="Calibri"/>
                <a:ea typeface="Calibri"/>
                <a:cs typeface="Calibri"/>
                <a:sym typeface="Calibri"/>
              </a:rPr>
              <a:t> </a:t>
            </a:r>
            <a:r>
              <a:rPr lang="en-US" sz="1600" b="1" i="0" u="sng" dirty="0">
                <a:solidFill>
                  <a:schemeClr val="lt1"/>
                </a:solidFill>
                <a:latin typeface="Arial"/>
                <a:ea typeface="Arial"/>
                <a:cs typeface="Arial"/>
                <a:sym typeface="Arial"/>
              </a:rPr>
              <a:t>End of the day</a:t>
            </a:r>
            <a:r>
              <a:rPr lang="en-US" sz="1600" b="0" i="0" u="sng" dirty="0">
                <a:solidFill>
                  <a:schemeClr val="lt1"/>
                </a:solidFill>
                <a:latin typeface="Arial"/>
                <a:ea typeface="Arial"/>
                <a:cs typeface="Arial"/>
                <a:sym typeface="Arial"/>
              </a:rPr>
              <a:t> </a:t>
            </a:r>
            <a:endParaRPr dirty="0"/>
          </a:p>
        </p:txBody>
      </p:sp>
      <p:graphicFrame>
        <p:nvGraphicFramePr>
          <p:cNvPr id="117" name="Google Shape;117;p19"/>
          <p:cNvGraphicFramePr/>
          <p:nvPr>
            <p:extLst>
              <p:ext uri="{D42A27DB-BD31-4B8C-83A1-F6EECF244321}">
                <p14:modId xmlns:p14="http://schemas.microsoft.com/office/powerpoint/2010/main" val="489960899"/>
              </p:ext>
            </p:extLst>
          </p:nvPr>
        </p:nvGraphicFramePr>
        <p:xfrm>
          <a:off x="468312" y="2420937"/>
          <a:ext cx="7704100" cy="3501060"/>
        </p:xfrm>
        <a:graphic>
          <a:graphicData uri="http://schemas.openxmlformats.org/drawingml/2006/table">
            <a:tbl>
              <a:tblPr>
                <a:noFill/>
                <a:tableStyleId>{E74353EC-B731-43D0-A483-DE264FE7FE76}</a:tableStyleId>
              </a:tblPr>
              <a:tblGrid>
                <a:gridCol w="1963725">
                  <a:extLst>
                    <a:ext uri="{9D8B030D-6E8A-4147-A177-3AD203B41FA5}">
                      <a16:colId xmlns:a16="http://schemas.microsoft.com/office/drawing/2014/main" val="20000"/>
                    </a:ext>
                  </a:extLst>
                </a:gridCol>
                <a:gridCol w="4100500">
                  <a:extLst>
                    <a:ext uri="{9D8B030D-6E8A-4147-A177-3AD203B41FA5}">
                      <a16:colId xmlns:a16="http://schemas.microsoft.com/office/drawing/2014/main" val="20001"/>
                    </a:ext>
                  </a:extLst>
                </a:gridCol>
                <a:gridCol w="1639875">
                  <a:extLst>
                    <a:ext uri="{9D8B030D-6E8A-4147-A177-3AD203B41FA5}">
                      <a16:colId xmlns:a16="http://schemas.microsoft.com/office/drawing/2014/main" val="20002"/>
                    </a:ext>
                  </a:extLst>
                </a:gridCol>
              </a:tblGrid>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Exit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Time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Little Explorers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3.30pm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Nursery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3.30pm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Reception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dirty="0">
                          <a:solidFill>
                            <a:schemeClr val="lt1"/>
                          </a:solidFill>
                          <a:latin typeface="Arial"/>
                          <a:ea typeface="Arial"/>
                          <a:cs typeface="Arial"/>
                          <a:sym typeface="Arial"/>
                        </a:rPr>
                        <a:t>3.15pm</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1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dirty="0">
                          <a:solidFill>
                            <a:schemeClr val="lt1"/>
                          </a:solidFill>
                          <a:latin typeface="Arial"/>
                          <a:ea typeface="Arial"/>
                          <a:cs typeface="Arial"/>
                          <a:sym typeface="Arial"/>
                        </a:rPr>
                        <a:t>3.15pm</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2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dirty="0">
                          <a:solidFill>
                            <a:schemeClr val="lt1"/>
                          </a:solidFill>
                          <a:latin typeface="Arial"/>
                          <a:ea typeface="Arial"/>
                          <a:cs typeface="Arial"/>
                          <a:sym typeface="Arial"/>
                        </a:rPr>
                        <a:t>3.15pm</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rgbClr val="002060"/>
                          </a:solidFill>
                          <a:highlight>
                            <a:srgbClr val="FFFF00"/>
                          </a:highlight>
                          <a:latin typeface="Arial"/>
                          <a:ea typeface="Arial"/>
                          <a:cs typeface="Arial"/>
                          <a:sym typeface="Arial"/>
                        </a:rPr>
                        <a:t>Year 3 </a:t>
                      </a:r>
                      <a:endParaRPr>
                        <a:solidFill>
                          <a:srgbClr val="002060"/>
                        </a:solidFill>
                        <a:highlight>
                          <a:srgbClr val="FFFF00"/>
                        </a:highlight>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rgbClr val="002060"/>
                          </a:solidFill>
                          <a:highlight>
                            <a:srgbClr val="FFFF00"/>
                          </a:highlight>
                          <a:latin typeface="Arial"/>
                          <a:ea typeface="Arial"/>
                          <a:cs typeface="Arial"/>
                          <a:sym typeface="Arial"/>
                        </a:rPr>
                        <a:t>Main door onto the playground</a:t>
                      </a:r>
                      <a:endParaRPr>
                        <a:solidFill>
                          <a:srgbClr val="002060"/>
                        </a:solidFill>
                        <a:highlight>
                          <a:srgbClr val="FFFF00"/>
                        </a:highlight>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dirty="0">
                          <a:solidFill>
                            <a:srgbClr val="002060"/>
                          </a:solidFill>
                          <a:highlight>
                            <a:srgbClr val="FFFF00"/>
                          </a:highlight>
                          <a:latin typeface="Arial"/>
                          <a:ea typeface="Arial"/>
                          <a:cs typeface="Arial"/>
                          <a:sym typeface="Arial"/>
                        </a:rPr>
                        <a:t>3.15pm</a:t>
                      </a:r>
                      <a:endParaRPr dirty="0">
                        <a:solidFill>
                          <a:srgbClr val="002060"/>
                        </a:solidFill>
                        <a:highlight>
                          <a:srgbClr val="FFFF00"/>
                        </a:highlight>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815975">
                <a:tc>
                  <a:txBody>
                    <a:bodyPr/>
                    <a:lstStyle/>
                    <a:p>
                      <a:pPr marL="0" marR="0" lvl="0" indent="0" algn="l" rtl="0">
                        <a:lnSpc>
                          <a:spcPct val="100000"/>
                        </a:lnSpc>
                        <a:spcBef>
                          <a:spcPts val="0"/>
                        </a:spcBef>
                        <a:spcAft>
                          <a:spcPts val="0"/>
                        </a:spcAft>
                        <a:buClr>
                          <a:schemeClr val="lt1"/>
                        </a:buClr>
                        <a:buSzPts val="1600"/>
                        <a:buFont typeface="Arial"/>
                        <a:buNone/>
                      </a:pPr>
                      <a:r>
                        <a:rPr lang="en-US" sz="1600" b="1" i="1" u="none" strike="noStrike" cap="none">
                          <a:solidFill>
                            <a:schemeClr val="lt1"/>
                          </a:solidFill>
                          <a:latin typeface="Arial"/>
                          <a:ea typeface="Arial"/>
                          <a:cs typeface="Arial"/>
                          <a:sym typeface="Arial"/>
                        </a:rPr>
                        <a:t>Year 4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Exit via the fire door onto the Family well-being Centre car park    </a:t>
                      </a:r>
                      <a:endParaRPr/>
                    </a:p>
                    <a:p>
                      <a:pPr marL="0" marR="0" lvl="0" indent="0" algn="l" rtl="0">
                        <a:spcBef>
                          <a:spcPts val="0"/>
                        </a:spcBef>
                        <a:spcAft>
                          <a:spcPts val="0"/>
                        </a:spcAft>
                        <a:buNone/>
                      </a:pPr>
                      <a:endParaRPr sz="1600" b="0" i="0" u="none">
                        <a:solidFill>
                          <a:schemeClr val="lt1"/>
                        </a:solidFill>
                        <a:latin typeface="Arial"/>
                        <a:ea typeface="Arial"/>
                        <a:cs typeface="Arial"/>
                        <a:sym typeface="Arial"/>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dirty="0">
                          <a:solidFill>
                            <a:schemeClr val="lt1"/>
                          </a:solidFill>
                          <a:latin typeface="Arial"/>
                          <a:ea typeface="Arial"/>
                          <a:cs typeface="Arial"/>
                          <a:sym typeface="Arial"/>
                        </a:rPr>
                        <a:t>3.15pm </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Year 5</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Main door onto the playground</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3.20pm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73182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Year 6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Exit via the fire door onto the Family well-being Centre  car park  (Please stand back as Y4 will be exiting first)</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dirty="0">
                          <a:solidFill>
                            <a:schemeClr val="lt1"/>
                          </a:solidFill>
                          <a:latin typeface="Arial"/>
                          <a:ea typeface="Arial"/>
                          <a:cs typeface="Arial"/>
                          <a:sym typeface="Arial"/>
                        </a:rPr>
                        <a:t>3.20pm</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0"/>
          <p:cNvSpPr txBox="1"/>
          <p:nvPr/>
        </p:nvSpPr>
        <p:spPr>
          <a:xfrm>
            <a:off x="395287" y="320675"/>
            <a:ext cx="8424900" cy="6235800"/>
          </a:xfrm>
          <a:prstGeom prst="rect">
            <a:avLst/>
          </a:prstGeom>
          <a:noFill/>
          <a:ln>
            <a:noFill/>
          </a:ln>
        </p:spPr>
        <p:txBody>
          <a:bodyPr spcFirstLastPara="1" wrap="square" lIns="91425" tIns="45700" rIns="91425" bIns="45700" anchor="t" anchorCtr="0">
            <a:noAutofit/>
          </a:bodyPr>
          <a:lstStyle/>
          <a:p>
            <a:pPr marL="0" lvl="0" indent="0" algn="l" rtl="0">
              <a:lnSpc>
                <a:spcPct val="107000"/>
              </a:lnSpc>
              <a:spcBef>
                <a:spcPts val="0"/>
              </a:spcBef>
              <a:spcAft>
                <a:spcPts val="0"/>
              </a:spcAft>
              <a:buClr>
                <a:schemeClr val="lt1"/>
              </a:buClr>
              <a:buSzPts val="1800"/>
              <a:buFont typeface="Arial"/>
              <a:buNone/>
            </a:pPr>
            <a:r>
              <a:rPr lang="en-US" sz="1800" b="1" u="sng">
                <a:solidFill>
                  <a:schemeClr val="lt1"/>
                </a:solidFill>
              </a:rPr>
              <a:t>Breakfast Club</a:t>
            </a:r>
            <a:endParaRPr>
              <a:solidFill>
                <a:schemeClr val="dk1"/>
              </a:solidFill>
            </a:endParaRPr>
          </a:p>
          <a:p>
            <a:pPr marL="0" lvl="0" indent="0" algn="l" rtl="0">
              <a:lnSpc>
                <a:spcPct val="107000"/>
              </a:lnSpc>
              <a:spcBef>
                <a:spcPts val="800"/>
              </a:spcBef>
              <a:spcAft>
                <a:spcPts val="0"/>
              </a:spcAft>
              <a:buClr>
                <a:schemeClr val="lt1"/>
              </a:buClr>
              <a:buSzPts val="1800"/>
              <a:buFont typeface="Arial"/>
              <a:buNone/>
            </a:pPr>
            <a:r>
              <a:rPr lang="en-US" sz="1800">
                <a:solidFill>
                  <a:schemeClr val="lt1"/>
                </a:solidFill>
              </a:rPr>
              <a:t>Breakfast club is available but must be pre-booked. Drop-ins will no longer be allowed.</a:t>
            </a:r>
            <a:endParaRPr>
              <a:solidFill>
                <a:schemeClr val="dk1"/>
              </a:solidFill>
            </a:endParaRPr>
          </a:p>
          <a:p>
            <a:pPr marL="0" lvl="0" indent="0" algn="l" rtl="0">
              <a:lnSpc>
                <a:spcPct val="107000"/>
              </a:lnSpc>
              <a:spcBef>
                <a:spcPts val="800"/>
              </a:spcBef>
              <a:spcAft>
                <a:spcPts val="0"/>
              </a:spcAft>
              <a:buClr>
                <a:schemeClr val="lt1"/>
              </a:buClr>
              <a:buSzPts val="1800"/>
              <a:buFont typeface="Arial"/>
              <a:buNone/>
            </a:pPr>
            <a:r>
              <a:rPr lang="en-US" sz="1800">
                <a:solidFill>
                  <a:schemeClr val="lt1"/>
                </a:solidFill>
              </a:rPr>
              <a:t>Children will not be allowed to enter breakfast club after 8.20am, as the staff will be tidying up, ready to return to class at 8.30am. The pastoral team will have cereal bars for vulnerable children who have not had any breakfast. </a:t>
            </a:r>
            <a:endParaRPr>
              <a:solidFill>
                <a:schemeClr val="dk1"/>
              </a:solidFill>
            </a:endParaRPr>
          </a:p>
          <a:p>
            <a:pPr marL="0" lvl="0" indent="0" algn="l" rtl="0">
              <a:spcBef>
                <a:spcPts val="800"/>
              </a:spcBef>
              <a:spcAft>
                <a:spcPts val="0"/>
              </a:spcAft>
              <a:buClr>
                <a:schemeClr val="lt1"/>
              </a:buClr>
              <a:buSzPts val="1800"/>
              <a:buFont typeface="Arial"/>
              <a:buNone/>
            </a:pPr>
            <a:r>
              <a:rPr lang="en-US" sz="1800">
                <a:solidFill>
                  <a:schemeClr val="lt1"/>
                </a:solidFill>
              </a:rPr>
              <a:t>Children can not sign themselves in. A member of staff will mark them on the register. </a:t>
            </a:r>
            <a:endParaRPr>
              <a:solidFill>
                <a:schemeClr val="dk1"/>
              </a:solidFill>
            </a:endParaRPr>
          </a:p>
          <a:p>
            <a:pPr marL="0" lvl="0" indent="0" algn="l" rtl="0">
              <a:spcBef>
                <a:spcPts val="0"/>
              </a:spcBef>
              <a:spcAft>
                <a:spcPts val="0"/>
              </a:spcAft>
              <a:buClr>
                <a:schemeClr val="dk1"/>
              </a:buClr>
              <a:buSzPts val="1800"/>
              <a:buFont typeface="Arial"/>
              <a:buNone/>
            </a:pPr>
            <a:endParaRPr sz="1800">
              <a:solidFill>
                <a:schemeClr val="lt1"/>
              </a:solidFill>
            </a:endParaRPr>
          </a:p>
          <a:p>
            <a:pPr marL="0" lvl="0" indent="0" algn="l" rtl="0">
              <a:spcBef>
                <a:spcPts val="0"/>
              </a:spcBef>
              <a:spcAft>
                <a:spcPts val="0"/>
              </a:spcAft>
              <a:buClr>
                <a:schemeClr val="lt1"/>
              </a:buClr>
              <a:buSzPts val="1800"/>
              <a:buFont typeface="Arial"/>
              <a:buNone/>
            </a:pPr>
            <a:r>
              <a:rPr lang="en-US" sz="1800" u="sng">
                <a:solidFill>
                  <a:schemeClr val="lt1"/>
                </a:solidFill>
              </a:rPr>
              <a:t>After School Club</a:t>
            </a:r>
            <a:endParaRPr>
              <a:solidFill>
                <a:schemeClr val="dk1"/>
              </a:solidFill>
            </a:endParaRPr>
          </a:p>
          <a:p>
            <a:pPr marL="0" lvl="0" indent="0" algn="l" rtl="0">
              <a:spcBef>
                <a:spcPts val="0"/>
              </a:spcBef>
              <a:spcAft>
                <a:spcPts val="0"/>
              </a:spcAft>
              <a:buClr>
                <a:schemeClr val="dk1"/>
              </a:buClr>
              <a:buSzPts val="1800"/>
              <a:buFont typeface="Arial"/>
              <a:buNone/>
            </a:pPr>
            <a:endParaRPr sz="1800" u="sng">
              <a:solidFill>
                <a:schemeClr val="lt1"/>
              </a:solidFill>
            </a:endParaRPr>
          </a:p>
          <a:p>
            <a:pPr marL="0" lvl="0" indent="0" algn="l" rtl="0">
              <a:spcBef>
                <a:spcPts val="0"/>
              </a:spcBef>
              <a:spcAft>
                <a:spcPts val="0"/>
              </a:spcAft>
              <a:buClr>
                <a:schemeClr val="lt1"/>
              </a:buClr>
              <a:buSzPts val="1800"/>
              <a:buFont typeface="Arial"/>
              <a:buNone/>
            </a:pPr>
            <a:r>
              <a:rPr lang="en-US" sz="1800">
                <a:solidFill>
                  <a:schemeClr val="lt1"/>
                </a:solidFill>
              </a:rPr>
              <a:t>Fun4Kidz will be running our After School Club. Please contact them directly on 01519329218 to arrange a place.</a:t>
            </a:r>
            <a:endParaRPr>
              <a:solidFill>
                <a:schemeClr val="dk1"/>
              </a:solidFill>
            </a:endParaRPr>
          </a:p>
          <a:p>
            <a:pPr marL="0" marR="0" lvl="0" indent="0" algn="l" rtl="0">
              <a:lnSpc>
                <a:spcPct val="100000"/>
              </a:lnSpc>
              <a:spcBef>
                <a:spcPts val="0"/>
              </a:spcBef>
              <a:spcAft>
                <a:spcPts val="0"/>
              </a:spcAft>
              <a:buClr>
                <a:schemeClr val="lt1"/>
              </a:buClr>
              <a:buSzPts val="1800"/>
              <a:buFont typeface="Arial"/>
              <a:buNone/>
            </a:pPr>
            <a:endParaRPr sz="1800" b="1" u="sng">
              <a:solidFill>
                <a:schemeClr val="lt1"/>
              </a:solidFill>
            </a:endParaRPr>
          </a:p>
          <a:p>
            <a:pPr marL="0" marR="0" lvl="0" indent="0" algn="l" rtl="0">
              <a:lnSpc>
                <a:spcPct val="100000"/>
              </a:lnSpc>
              <a:spcBef>
                <a:spcPts val="0"/>
              </a:spcBef>
              <a:spcAft>
                <a:spcPts val="0"/>
              </a:spcAft>
              <a:buClr>
                <a:schemeClr val="lt1"/>
              </a:buClr>
              <a:buSzPts val="1800"/>
              <a:buFont typeface="Arial"/>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1"/>
          <p:cNvSpPr txBox="1"/>
          <p:nvPr/>
        </p:nvSpPr>
        <p:spPr>
          <a:xfrm>
            <a:off x="684212" y="333375"/>
            <a:ext cx="7127875" cy="108029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lt1"/>
              </a:buClr>
              <a:buSzPts val="1800"/>
              <a:buFont typeface="Arial"/>
              <a:buNone/>
            </a:pPr>
            <a:r>
              <a:rPr lang="en-US" sz="1800" b="1" dirty="0">
                <a:solidFill>
                  <a:schemeClr val="lt1"/>
                </a:solidFill>
              </a:rPr>
              <a:t>Dinner</a:t>
            </a:r>
            <a:endParaRPr dirty="0">
              <a:solidFill>
                <a:schemeClr val="dk1"/>
              </a:solidFill>
            </a:endParaRPr>
          </a:p>
          <a:p>
            <a:pPr marL="0" lvl="0" indent="0" algn="l" rtl="0">
              <a:spcBef>
                <a:spcPts val="0"/>
              </a:spcBef>
              <a:spcAft>
                <a:spcPts val="0"/>
              </a:spcAft>
              <a:buClr>
                <a:schemeClr val="dk1"/>
              </a:buClr>
              <a:buSzPts val="1800"/>
              <a:buFont typeface="Arial"/>
              <a:buNone/>
            </a:pPr>
            <a:endParaRPr sz="1800" b="1" dirty="0">
              <a:solidFill>
                <a:schemeClr val="lt1"/>
              </a:solidFill>
            </a:endParaRPr>
          </a:p>
          <a:p>
            <a:pPr marL="0" lvl="0" indent="0" algn="just" rtl="0">
              <a:spcBef>
                <a:spcPts val="0"/>
              </a:spcBef>
              <a:spcAft>
                <a:spcPts val="0"/>
              </a:spcAft>
              <a:buClr>
                <a:schemeClr val="lt1"/>
              </a:buClr>
              <a:buSzPts val="1800"/>
              <a:buFont typeface="Arial"/>
              <a:buNone/>
            </a:pPr>
            <a:r>
              <a:rPr lang="en-US" sz="1800" dirty="0">
                <a:solidFill>
                  <a:schemeClr val="lt1"/>
                </a:solidFill>
              </a:rPr>
              <a:t> </a:t>
            </a:r>
            <a:endParaRPr dirty="0">
              <a:solidFill>
                <a:schemeClr val="dk1"/>
              </a:solidFill>
            </a:endParaRPr>
          </a:p>
          <a:p>
            <a:pPr marL="0" lvl="0" indent="0" algn="just" rtl="0">
              <a:spcBef>
                <a:spcPts val="0"/>
              </a:spcBef>
              <a:spcAft>
                <a:spcPts val="0"/>
              </a:spcAft>
              <a:buClr>
                <a:schemeClr val="lt1"/>
              </a:buClr>
              <a:buSzPts val="1800"/>
              <a:buFont typeface="Arial"/>
              <a:buNone/>
            </a:pPr>
            <a:r>
              <a:rPr lang="en-GB" sz="1800" dirty="0">
                <a:solidFill>
                  <a:schemeClr val="lt1"/>
                </a:solidFill>
              </a:rPr>
              <a:t>We now have a contactless system for paying for school lunches. Therefore, we would appreciate it if you could pay for school lunches in advance on Arbour.  Please see the school office about this. </a:t>
            </a:r>
          </a:p>
          <a:p>
            <a:pPr marL="0" lvl="0" indent="0" algn="just" rtl="0">
              <a:spcBef>
                <a:spcPts val="0"/>
              </a:spcBef>
              <a:spcAft>
                <a:spcPts val="0"/>
              </a:spcAft>
              <a:buClr>
                <a:schemeClr val="lt1"/>
              </a:buClr>
              <a:buSzPts val="1800"/>
              <a:buFont typeface="Arial"/>
              <a:buNone/>
            </a:pPr>
            <a:endParaRPr lang="en-GB" sz="1800" dirty="0">
              <a:solidFill>
                <a:schemeClr val="lt1"/>
              </a:solidFill>
            </a:endParaRPr>
          </a:p>
          <a:p>
            <a:pPr marL="0" lvl="0" indent="0" algn="just" rtl="0">
              <a:spcBef>
                <a:spcPts val="0"/>
              </a:spcBef>
              <a:spcAft>
                <a:spcPts val="0"/>
              </a:spcAft>
              <a:buClr>
                <a:schemeClr val="lt1"/>
              </a:buClr>
              <a:buSzPts val="1800"/>
              <a:buFont typeface="Arial"/>
              <a:buNone/>
            </a:pPr>
            <a:r>
              <a:rPr lang="en-GB" sz="1800" dirty="0">
                <a:solidFill>
                  <a:schemeClr val="lt1"/>
                </a:solidFill>
              </a:rPr>
              <a:t>Alternatively, you can pay in cash at the School Office. </a:t>
            </a:r>
            <a:endParaRPr lang="en-GB" sz="1800" dirty="0">
              <a:solidFill>
                <a:schemeClr val="dk1"/>
              </a:solidFill>
            </a:endParaRPr>
          </a:p>
          <a:p>
            <a:pPr marL="0" lvl="0" indent="0" algn="just" rtl="0">
              <a:spcBef>
                <a:spcPts val="0"/>
              </a:spcBef>
              <a:spcAft>
                <a:spcPts val="0"/>
              </a:spcAft>
              <a:buClr>
                <a:schemeClr val="lt1"/>
              </a:buClr>
              <a:buSzPts val="1800"/>
              <a:buFont typeface="Arial"/>
              <a:buNone/>
            </a:pPr>
            <a:r>
              <a:rPr lang="en-GB" sz="1800" dirty="0">
                <a:solidFill>
                  <a:schemeClr val="lt1"/>
                </a:solidFill>
              </a:rPr>
              <a:t> </a:t>
            </a:r>
            <a:endParaRPr lang="en-GB" sz="1800" dirty="0">
              <a:solidFill>
                <a:schemeClr val="dk1"/>
              </a:solidFill>
            </a:endParaRPr>
          </a:p>
          <a:p>
            <a:pPr marL="0" lvl="0" indent="0" algn="just" rtl="0">
              <a:spcBef>
                <a:spcPts val="0"/>
              </a:spcBef>
              <a:spcAft>
                <a:spcPts val="0"/>
              </a:spcAft>
              <a:buClr>
                <a:schemeClr val="lt1"/>
              </a:buClr>
              <a:buSzPts val="1800"/>
              <a:buFont typeface="Arial"/>
              <a:buNone/>
            </a:pPr>
            <a:r>
              <a:rPr lang="en-GB" sz="1800" dirty="0">
                <a:solidFill>
                  <a:schemeClr val="lt1"/>
                </a:solidFill>
              </a:rPr>
              <a:t>Sefton catering have increased the price of school lunches. It now costs £2.53 per day for a school lunch. (£12.65 per week)</a:t>
            </a:r>
            <a:endParaRPr lang="en-GB" sz="1800" b="1" dirty="0">
              <a:solidFill>
                <a:schemeClr val="lt1"/>
              </a:solidFill>
            </a:endParaRPr>
          </a:p>
          <a:p>
            <a:pPr marL="0" marR="0" lvl="0" indent="0" algn="just" rtl="0">
              <a:lnSpc>
                <a:spcPct val="100000"/>
              </a:lnSpc>
              <a:spcBef>
                <a:spcPts val="0"/>
              </a:spcBef>
              <a:spcAft>
                <a:spcPts val="0"/>
              </a:spcAft>
              <a:buClr>
                <a:srgbClr val="FFFFFF"/>
              </a:buClr>
              <a:buSzPts val="1800"/>
              <a:buFont typeface="Arial"/>
              <a:buNone/>
            </a:pPr>
            <a:endParaRPr lang="en-GB" sz="1800" dirty="0">
              <a:solidFill>
                <a:srgbClr val="FFFFFF"/>
              </a:solidFill>
            </a:endParaRPr>
          </a:p>
          <a:p>
            <a:pPr marL="0" marR="0" lvl="0" indent="0" algn="just" rtl="0">
              <a:lnSpc>
                <a:spcPct val="100000"/>
              </a:lnSpc>
              <a:spcBef>
                <a:spcPts val="0"/>
              </a:spcBef>
              <a:spcAft>
                <a:spcPts val="0"/>
              </a:spcAft>
              <a:buClr>
                <a:srgbClr val="FFFFFF"/>
              </a:buClr>
              <a:buSzPts val="1800"/>
              <a:buFont typeface="Arial"/>
              <a:buNone/>
            </a:pPr>
            <a:endParaRPr sz="1800" dirty="0">
              <a:solidFill>
                <a:srgbClr val="FFFFFF"/>
              </a:solidFill>
            </a:endParaRPr>
          </a:p>
          <a:p>
            <a:pPr marL="0" marR="0" lvl="0" indent="0" algn="just" rtl="0">
              <a:lnSpc>
                <a:spcPct val="100000"/>
              </a:lnSpc>
              <a:spcBef>
                <a:spcPts val="0"/>
              </a:spcBef>
              <a:spcAft>
                <a:spcPts val="0"/>
              </a:spcAft>
              <a:buClr>
                <a:srgbClr val="FFFFFF"/>
              </a:buClr>
              <a:buSzPts val="1800"/>
              <a:buFont typeface="Arial"/>
              <a:buNone/>
            </a:pPr>
            <a:endParaRPr sz="1800" dirty="0">
              <a:solidFill>
                <a:srgbClr val="FFFFFF"/>
              </a:solidFill>
            </a:endParaRPr>
          </a:p>
          <a:p>
            <a:pPr marL="0" marR="0" lvl="0" indent="0" algn="just" rtl="0">
              <a:lnSpc>
                <a:spcPct val="100000"/>
              </a:lnSpc>
              <a:spcBef>
                <a:spcPts val="0"/>
              </a:spcBef>
              <a:spcAft>
                <a:spcPts val="0"/>
              </a:spcAft>
              <a:buClr>
                <a:srgbClr val="FFFFFF"/>
              </a:buClr>
              <a:buSzPts val="1800"/>
              <a:buFont typeface="Arial"/>
              <a:buNone/>
            </a:pPr>
            <a:r>
              <a:rPr lang="en-US" sz="1800" b="0" i="0" u="none" dirty="0">
                <a:solidFill>
                  <a:srgbClr val="FFFFFF"/>
                </a:solidFill>
                <a:latin typeface="Arial"/>
                <a:ea typeface="Arial"/>
                <a:cs typeface="Arial"/>
                <a:sym typeface="Arial"/>
              </a:rPr>
              <a:t> </a:t>
            </a:r>
            <a:endParaRPr dirty="0"/>
          </a:p>
          <a:p>
            <a:pPr marL="0" marR="0" lvl="0" indent="0" algn="just" rtl="0">
              <a:lnSpc>
                <a:spcPct val="100000"/>
              </a:lnSpc>
              <a:spcBef>
                <a:spcPts val="0"/>
              </a:spcBef>
              <a:spcAft>
                <a:spcPts val="0"/>
              </a:spcAft>
              <a:buClr>
                <a:srgbClr val="FFFFFF"/>
              </a:buClr>
              <a:buSzPts val="1800"/>
              <a:buFont typeface="Arial"/>
              <a:buNone/>
            </a:pPr>
            <a:endParaRPr dirty="0"/>
          </a:p>
          <a:p>
            <a:pPr marL="0" marR="0" lvl="0" indent="0" algn="just" rtl="0">
              <a:lnSpc>
                <a:spcPct val="100000"/>
              </a:lnSpc>
              <a:spcBef>
                <a:spcPts val="0"/>
              </a:spcBef>
              <a:spcAft>
                <a:spcPts val="0"/>
              </a:spcAft>
              <a:buClr>
                <a:schemeClr val="dk1"/>
              </a:buClr>
              <a:buSzPts val="2000"/>
              <a:buFont typeface="Arial"/>
              <a:buNone/>
            </a:pPr>
            <a:endParaRPr sz="2000" b="0" i="0" u="none" dirty="0">
              <a:solidFill>
                <a:srgbClr val="0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endParaRPr sz="1800" b="1" i="0" u="none" dirty="0">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2"/>
          <p:cNvSpPr txBox="1"/>
          <p:nvPr/>
        </p:nvSpPr>
        <p:spPr>
          <a:xfrm>
            <a:off x="900112" y="620712"/>
            <a:ext cx="7127875" cy="61198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000"/>
              <a:buFont typeface="Arial"/>
              <a:buNone/>
            </a:pPr>
            <a:r>
              <a:rPr lang="en-US" sz="2000" b="1" i="0" u="sng">
                <a:solidFill>
                  <a:schemeClr val="lt1"/>
                </a:solidFill>
                <a:latin typeface="Arial"/>
                <a:ea typeface="Arial"/>
                <a:cs typeface="Arial"/>
                <a:sym typeface="Arial"/>
              </a:rPr>
              <a:t>Uniform</a:t>
            </a:r>
            <a:endParaRPr/>
          </a:p>
          <a:p>
            <a:pPr marL="0" marR="0" lvl="0" indent="0" algn="l" rtl="0">
              <a:lnSpc>
                <a:spcPct val="100000"/>
              </a:lnSpc>
              <a:spcBef>
                <a:spcPts val="0"/>
              </a:spcBef>
              <a:spcAft>
                <a:spcPts val="0"/>
              </a:spcAft>
              <a:buClr>
                <a:schemeClr val="dk1"/>
              </a:buClr>
              <a:buSzPts val="2000"/>
              <a:buFont typeface="Arial"/>
              <a:buNone/>
            </a:pPr>
            <a:endParaRPr sz="2000" b="1" i="0" u="sng">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2000"/>
              <a:buFont typeface="Arial"/>
              <a:buNone/>
            </a:pPr>
            <a:r>
              <a:rPr lang="en-US" sz="2000" b="0" i="0" u="none">
                <a:solidFill>
                  <a:schemeClr val="lt1"/>
                </a:solidFill>
                <a:latin typeface="Arial"/>
                <a:ea typeface="Arial"/>
                <a:cs typeface="Arial"/>
                <a:sym typeface="Arial"/>
              </a:rPr>
              <a:t>Children are to wear full school uniform to school everyday</a:t>
            </a:r>
            <a:endParaRPr/>
          </a:p>
          <a:p>
            <a:pPr marL="0" marR="0" lvl="0" indent="0" algn="l" rtl="0">
              <a:lnSpc>
                <a:spcPct val="115000"/>
              </a:lnSpc>
              <a:spcBef>
                <a:spcPts val="0"/>
              </a:spcBef>
              <a:spcAft>
                <a:spcPts val="0"/>
              </a:spcAft>
              <a:buClr>
                <a:schemeClr val="lt1"/>
              </a:buClr>
              <a:buSzPts val="2000"/>
              <a:buFont typeface="Arial"/>
              <a:buNone/>
            </a:pPr>
            <a:r>
              <a:rPr lang="en-US" sz="2000" b="0" i="0" u="none">
                <a:solidFill>
                  <a:schemeClr val="lt1"/>
                </a:solidFill>
                <a:latin typeface="Arial"/>
                <a:ea typeface="Arial"/>
                <a:cs typeface="Arial"/>
                <a:sym typeface="Arial"/>
              </a:rPr>
              <a:t> </a:t>
            </a:r>
            <a:endParaRPr/>
          </a:p>
          <a:p>
            <a:pPr marL="0" marR="0" lvl="0" indent="0" algn="l" rtl="0">
              <a:lnSpc>
                <a:spcPct val="115000"/>
              </a:lnSpc>
              <a:spcBef>
                <a:spcPts val="1000"/>
              </a:spcBef>
              <a:spcAft>
                <a:spcPts val="0"/>
              </a:spcAft>
              <a:buClr>
                <a:schemeClr val="lt1"/>
              </a:buClr>
              <a:buSzPts val="2000"/>
              <a:buFont typeface="Arial"/>
              <a:buNone/>
            </a:pPr>
            <a:r>
              <a:rPr lang="en-US" sz="2000" b="1" i="0" u="sng">
                <a:solidFill>
                  <a:schemeClr val="lt1"/>
                </a:solidFill>
                <a:latin typeface="Arial"/>
                <a:ea typeface="Arial"/>
                <a:cs typeface="Arial"/>
                <a:sym typeface="Arial"/>
              </a:rPr>
              <a:t>Uniform for pupils</a:t>
            </a:r>
            <a:endParaRPr sz="2000" b="0" i="0" u="none">
              <a:solidFill>
                <a:schemeClr val="lt1"/>
              </a:solidFill>
              <a:latin typeface="Arial"/>
              <a:ea typeface="Arial"/>
              <a:cs typeface="Arial"/>
              <a:sym typeface="Arial"/>
            </a:endParaRPr>
          </a:p>
          <a:p>
            <a:pPr marL="0" marR="0" lvl="0" indent="-127000" algn="just" rtl="0">
              <a:lnSpc>
                <a:spcPct val="115000"/>
              </a:lnSpc>
              <a:spcBef>
                <a:spcPts val="100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White polo shirt</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Purple cardigan / sweatshirt with school logo</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Grey trousers / skirt / pinafore</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Purple gingham/striped dress in summer</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Grey shorts may be worn in summer</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Black shoes (Trainers are not to be worn)</a:t>
            </a:r>
            <a:endParaRPr sz="2000" b="0" i="0" u="none">
              <a:solidFill>
                <a:schemeClr val="lt1"/>
              </a:solidFill>
              <a:latin typeface="Arial"/>
              <a:ea typeface="Arial"/>
              <a:cs typeface="Arial"/>
              <a:sym typeface="Arial"/>
            </a:endParaRPr>
          </a:p>
          <a:p>
            <a:pPr marL="0" marR="0" lvl="0" indent="0" algn="just" rtl="0">
              <a:lnSpc>
                <a:spcPct val="115000"/>
              </a:lnSpc>
              <a:spcBef>
                <a:spcPts val="0"/>
              </a:spcBef>
              <a:spcAft>
                <a:spcPts val="0"/>
              </a:spcAft>
              <a:buNone/>
            </a:pPr>
            <a:endParaRPr sz="2000">
              <a:solidFill>
                <a:schemeClr val="lt1"/>
              </a:solidFill>
            </a:endParaRPr>
          </a:p>
          <a:p>
            <a:pPr marL="0" lvl="0" indent="0" algn="just" rtl="0">
              <a:lnSpc>
                <a:spcPct val="115000"/>
              </a:lnSpc>
              <a:spcBef>
                <a:spcPts val="0"/>
              </a:spcBef>
              <a:spcAft>
                <a:spcPts val="0"/>
              </a:spcAft>
              <a:buClr>
                <a:schemeClr val="lt1"/>
              </a:buClr>
              <a:buSzPts val="2000"/>
              <a:buFont typeface="Arial"/>
              <a:buNone/>
            </a:pPr>
            <a:r>
              <a:rPr lang="en-US" sz="2000">
                <a:solidFill>
                  <a:schemeClr val="lt1"/>
                </a:solidFill>
              </a:rPr>
              <a:t>Long hair should be tied up.</a:t>
            </a:r>
            <a:endParaRPr sz="2000">
              <a:solidFill>
                <a:schemeClr val="lt1"/>
              </a:solidFill>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2000"/>
              <a:buFont typeface="Arial"/>
              <a:buNone/>
            </a:pPr>
            <a:r>
              <a:rPr lang="en-US" sz="2000" b="0" i="0" u="none">
                <a:solidFill>
                  <a:schemeClr val="lt1"/>
                </a:solidFill>
                <a:latin typeface="Arial"/>
                <a:ea typeface="Arial"/>
                <a:cs typeface="Arial"/>
                <a:sym typeface="Arial"/>
              </a:rPr>
              <a:t>Children are asked not to bring any items in from home except a water bottle with their name on.</a:t>
            </a:r>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a:solidFill>
                <a:schemeClr val="lt1"/>
              </a:solidFill>
              <a:latin typeface="Calibri"/>
              <a:ea typeface="Calibri"/>
              <a:cs typeface="Calibri"/>
              <a:sym typeface="Calibri"/>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None/>
            </a:pPr>
            <a:endParaRPr sz="2000" b="0" i="0" u="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3"/>
          <p:cNvSpPr txBox="1"/>
          <p:nvPr/>
        </p:nvSpPr>
        <p:spPr>
          <a:xfrm>
            <a:off x="611200" y="76200"/>
            <a:ext cx="7921500" cy="6705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000"/>
              <a:buFont typeface="Arial"/>
              <a:buNone/>
            </a:pPr>
            <a:r>
              <a:rPr lang="en-US" sz="2000" b="1" i="0" u="sng" dirty="0">
                <a:solidFill>
                  <a:schemeClr val="lt1"/>
                </a:solidFill>
                <a:latin typeface="Arial"/>
                <a:ea typeface="Arial"/>
                <a:cs typeface="Arial"/>
                <a:sym typeface="Arial"/>
              </a:rPr>
              <a:t>PE</a:t>
            </a:r>
            <a:endParaRPr dirty="0"/>
          </a:p>
          <a:p>
            <a:pPr marL="0" marR="0" lvl="0" indent="0" algn="l" rtl="0">
              <a:lnSpc>
                <a:spcPct val="100000"/>
              </a:lnSpc>
              <a:spcBef>
                <a:spcPts val="0"/>
              </a:spcBef>
              <a:spcAft>
                <a:spcPts val="0"/>
              </a:spcAft>
              <a:buClr>
                <a:schemeClr val="dk1"/>
              </a:buClr>
              <a:buSzPts val="2000"/>
              <a:buFont typeface="Arial"/>
              <a:buNone/>
            </a:pPr>
            <a:endParaRPr sz="20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2000"/>
              <a:buFont typeface="Arial"/>
              <a:buNone/>
            </a:pPr>
            <a:r>
              <a:rPr lang="en-US" sz="2000" b="0" i="0" u="none" dirty="0">
                <a:solidFill>
                  <a:schemeClr val="lt1"/>
                </a:solidFill>
                <a:latin typeface="Arial"/>
                <a:ea typeface="Arial"/>
                <a:cs typeface="Arial"/>
                <a:sym typeface="Arial"/>
              </a:rPr>
              <a:t>Our PE day will be </a:t>
            </a:r>
            <a:r>
              <a:rPr lang="en-US" sz="2000" dirty="0">
                <a:solidFill>
                  <a:schemeClr val="lt1"/>
                </a:solidFill>
              </a:rPr>
              <a:t>Friday</a:t>
            </a:r>
            <a:endParaRPr dirty="0"/>
          </a:p>
          <a:p>
            <a:pPr marL="0" marR="0" lvl="0" indent="0" algn="l" rtl="0">
              <a:lnSpc>
                <a:spcPct val="100000"/>
              </a:lnSpc>
              <a:spcBef>
                <a:spcPts val="0"/>
              </a:spcBef>
              <a:spcAft>
                <a:spcPts val="0"/>
              </a:spcAft>
              <a:buClr>
                <a:schemeClr val="dk1"/>
              </a:buClr>
              <a:buSzPts val="2000"/>
              <a:buFont typeface="Arial"/>
              <a:buNone/>
            </a:pPr>
            <a:endParaRPr sz="20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2000"/>
              <a:buFont typeface="Arial"/>
              <a:buNone/>
            </a:pPr>
            <a:r>
              <a:rPr lang="en-US" sz="2000" b="1" i="0" u="none" dirty="0">
                <a:solidFill>
                  <a:schemeClr val="lt1"/>
                </a:solidFill>
                <a:latin typeface="Arial"/>
                <a:ea typeface="Arial"/>
                <a:cs typeface="Arial"/>
                <a:sym typeface="Arial"/>
              </a:rPr>
              <a:t>Children </a:t>
            </a:r>
            <a:r>
              <a:rPr lang="en-US" sz="2000" b="1" dirty="0">
                <a:solidFill>
                  <a:schemeClr val="lt1"/>
                </a:solidFill>
              </a:rPr>
              <a:t>can</a:t>
            </a:r>
            <a:r>
              <a:rPr lang="en-US" sz="2000" b="1" i="0" u="none" dirty="0">
                <a:solidFill>
                  <a:schemeClr val="lt1"/>
                </a:solidFill>
                <a:latin typeface="Arial"/>
                <a:ea typeface="Arial"/>
                <a:cs typeface="Arial"/>
                <a:sym typeface="Arial"/>
              </a:rPr>
              <a:t> come into school in their PE kit on their PE day</a:t>
            </a:r>
            <a:r>
              <a:rPr lang="en-US" sz="2000" b="1" dirty="0">
                <a:solidFill>
                  <a:schemeClr val="lt1"/>
                </a:solidFill>
              </a:rPr>
              <a:t> only.</a:t>
            </a:r>
            <a:r>
              <a:rPr lang="en-US" sz="2000" b="1" i="0" u="none" dirty="0">
                <a:solidFill>
                  <a:schemeClr val="lt1"/>
                </a:solidFill>
                <a:latin typeface="Arial"/>
                <a:ea typeface="Arial"/>
                <a:cs typeface="Arial"/>
                <a:sym typeface="Arial"/>
              </a:rPr>
              <a:t> </a:t>
            </a:r>
            <a:r>
              <a:rPr lang="en-US" sz="2000" b="0" i="0" u="none" dirty="0">
                <a:solidFill>
                  <a:schemeClr val="lt1"/>
                </a:solidFill>
                <a:latin typeface="Arial"/>
                <a:ea typeface="Arial"/>
                <a:cs typeface="Arial"/>
                <a:sym typeface="Arial"/>
              </a:rPr>
              <a:t>They can wear a tracksuit if the weather is cold. </a:t>
            </a:r>
            <a:r>
              <a:rPr lang="en-US" sz="2000" dirty="0">
                <a:solidFill>
                  <a:schemeClr val="lt1"/>
                </a:solidFill>
              </a:rPr>
              <a:t>This </a:t>
            </a:r>
            <a:r>
              <a:rPr lang="en-US" sz="2000" b="0" i="0" u="none" dirty="0">
                <a:solidFill>
                  <a:schemeClr val="lt1"/>
                </a:solidFill>
                <a:latin typeface="Arial"/>
                <a:ea typeface="Arial"/>
                <a:cs typeface="Arial"/>
                <a:sym typeface="Arial"/>
              </a:rPr>
              <a:t>should be black or dark blue.</a:t>
            </a:r>
            <a:endParaRPr dirty="0"/>
          </a:p>
          <a:p>
            <a:pPr marL="0" marR="0" lvl="0" indent="0" algn="l" rtl="0">
              <a:lnSpc>
                <a:spcPct val="100000"/>
              </a:lnSpc>
              <a:spcBef>
                <a:spcPts val="0"/>
              </a:spcBef>
              <a:spcAft>
                <a:spcPts val="0"/>
              </a:spcAft>
              <a:buClr>
                <a:schemeClr val="dk1"/>
              </a:buClr>
              <a:buSzPts val="2000"/>
              <a:buFont typeface="Arial"/>
              <a:buNone/>
            </a:pPr>
            <a:endParaRPr sz="2000" b="0" i="0" u="none" dirty="0">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2000"/>
              <a:buFont typeface="Arial"/>
              <a:buNone/>
            </a:pPr>
            <a:r>
              <a:rPr lang="en-US" sz="2000" b="1" i="0" u="sng" dirty="0">
                <a:solidFill>
                  <a:schemeClr val="lt1"/>
                </a:solidFill>
                <a:latin typeface="Arial"/>
                <a:ea typeface="Arial"/>
                <a:cs typeface="Arial"/>
                <a:sym typeface="Arial"/>
              </a:rPr>
              <a:t>PE</a:t>
            </a:r>
            <a:endParaRPr sz="2000" b="0" i="0" u="none" dirty="0">
              <a:solidFill>
                <a:schemeClr val="lt1"/>
              </a:solidFill>
              <a:latin typeface="Arial"/>
              <a:ea typeface="Arial"/>
              <a:cs typeface="Arial"/>
              <a:sym typeface="Arial"/>
            </a:endParaRPr>
          </a:p>
          <a:p>
            <a:pPr marL="0" marR="0" lvl="0" indent="0" algn="just" rtl="0">
              <a:lnSpc>
                <a:spcPct val="115000"/>
              </a:lnSpc>
              <a:spcBef>
                <a:spcPts val="1000"/>
              </a:spcBef>
              <a:spcAft>
                <a:spcPts val="0"/>
              </a:spcAft>
              <a:buClr>
                <a:schemeClr val="lt1"/>
              </a:buClr>
              <a:buSzPts val="2000"/>
              <a:buFont typeface="Arial"/>
              <a:buNone/>
            </a:pPr>
            <a:r>
              <a:rPr lang="en-US" sz="2000" b="0" i="0" u="none" dirty="0">
                <a:solidFill>
                  <a:schemeClr val="lt1"/>
                </a:solidFill>
                <a:latin typeface="Arial"/>
                <a:ea typeface="Arial"/>
                <a:cs typeface="Arial"/>
                <a:sym typeface="Arial"/>
              </a:rPr>
              <a:t>In the juniors the children will need:</a:t>
            </a:r>
            <a:endParaRPr sz="2000" b="0" i="0" u="none" dirty="0">
              <a:solidFill>
                <a:schemeClr val="lt1"/>
              </a:solidFill>
              <a:latin typeface="Arial"/>
              <a:ea typeface="Arial"/>
              <a:cs typeface="Arial"/>
              <a:sym typeface="Arial"/>
            </a:endParaRPr>
          </a:p>
          <a:p>
            <a:pPr marL="0" marR="0" lvl="0" indent="-127000" algn="just" rtl="0">
              <a:lnSpc>
                <a:spcPct val="115000"/>
              </a:lnSpc>
              <a:spcBef>
                <a:spcPts val="1000"/>
              </a:spcBef>
              <a:spcAft>
                <a:spcPts val="0"/>
              </a:spcAft>
              <a:buClr>
                <a:schemeClr val="lt1"/>
              </a:buClr>
              <a:buSzPts val="2000"/>
              <a:buFont typeface="Noto Sans Symbols"/>
              <a:buChar char="∙"/>
            </a:pPr>
            <a:r>
              <a:rPr lang="en-GB" sz="2000" b="0" i="0" u="none" dirty="0">
                <a:solidFill>
                  <a:schemeClr val="lt1"/>
                </a:solidFill>
                <a:latin typeface="Arial"/>
                <a:ea typeface="Arial"/>
                <a:cs typeface="Arial"/>
                <a:sym typeface="Arial"/>
              </a:rPr>
              <a:t>Purple t-shirt </a:t>
            </a:r>
            <a:endParaRPr lang="en-GB" sz="2000" dirty="0">
              <a:solidFill>
                <a:schemeClr val="lt1"/>
              </a:solidFill>
            </a:endParaRPr>
          </a:p>
          <a:p>
            <a:pPr marL="0" marR="0" lvl="0" indent="-127000" algn="just" rtl="0">
              <a:lnSpc>
                <a:spcPct val="115000"/>
              </a:lnSpc>
              <a:spcBef>
                <a:spcPts val="1000"/>
              </a:spcBef>
              <a:spcAft>
                <a:spcPts val="0"/>
              </a:spcAft>
              <a:buClr>
                <a:schemeClr val="lt1"/>
              </a:buClr>
              <a:buSzPts val="2000"/>
              <a:buFont typeface="Noto Sans Symbols"/>
              <a:buChar char="∙"/>
            </a:pPr>
            <a:r>
              <a:rPr lang="en-US" sz="2000" b="0" i="0" u="none" dirty="0">
                <a:solidFill>
                  <a:schemeClr val="lt1"/>
                </a:solidFill>
                <a:latin typeface="Arial"/>
                <a:ea typeface="Arial"/>
                <a:cs typeface="Arial"/>
                <a:sym typeface="Arial"/>
              </a:rPr>
              <a:t>Black shorts</a:t>
            </a:r>
            <a:endParaRPr sz="2000" b="0" i="0" u="none" dirty="0">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dirty="0">
                <a:solidFill>
                  <a:schemeClr val="lt1"/>
                </a:solidFill>
                <a:latin typeface="Arial"/>
                <a:ea typeface="Arial"/>
                <a:cs typeface="Arial"/>
                <a:sym typeface="Arial"/>
              </a:rPr>
              <a:t>Black pumps / trainers</a:t>
            </a:r>
            <a:endParaRPr sz="2000" b="0" i="0" u="none" dirty="0">
              <a:solidFill>
                <a:schemeClr val="lt1"/>
              </a:solidFill>
              <a:latin typeface="Arial"/>
              <a:ea typeface="Arial"/>
              <a:cs typeface="Arial"/>
              <a:sym typeface="Arial"/>
            </a:endParaRPr>
          </a:p>
          <a:p>
            <a:pPr marL="0" marR="0" lvl="0" indent="0" algn="l" rtl="0">
              <a:lnSpc>
                <a:spcPct val="100000"/>
              </a:lnSpc>
              <a:spcBef>
                <a:spcPts val="1000"/>
              </a:spcBef>
              <a:spcAft>
                <a:spcPts val="0"/>
              </a:spcAft>
              <a:buNone/>
            </a:pPr>
            <a:endParaRPr sz="2000" b="0" i="0" u="none" dirty="0">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4"/>
          <p:cNvSpPr txBox="1"/>
          <p:nvPr/>
        </p:nvSpPr>
        <p:spPr>
          <a:xfrm>
            <a:off x="468312" y="620712"/>
            <a:ext cx="8280400" cy="286226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1800"/>
              <a:buFont typeface="Arial"/>
              <a:buNone/>
            </a:pPr>
            <a:r>
              <a:rPr lang="en-US" sz="1800" b="1" i="0" u="sng" dirty="0">
                <a:solidFill>
                  <a:schemeClr val="lt1"/>
                </a:solidFill>
                <a:latin typeface="Arial"/>
                <a:ea typeface="Arial"/>
                <a:cs typeface="Arial"/>
                <a:sym typeface="Arial"/>
              </a:rPr>
              <a:t>Curriculum </a:t>
            </a:r>
            <a:r>
              <a:rPr lang="en-US" sz="1800" b="0" i="0" u="none" dirty="0">
                <a:solidFill>
                  <a:schemeClr val="lt1"/>
                </a:solidFill>
                <a:latin typeface="Arial"/>
                <a:ea typeface="Arial"/>
                <a:cs typeface="Arial"/>
                <a:sym typeface="Arial"/>
              </a:rPr>
              <a:t>Our topics for this year are:</a:t>
            </a:r>
            <a:endParaRPr dirty="0"/>
          </a:p>
          <a:p>
            <a:pPr marL="0" marR="0" lvl="0" indent="0" algn="l" rtl="0">
              <a:lnSpc>
                <a:spcPct val="100000"/>
              </a:lnSpc>
              <a:spcBef>
                <a:spcPts val="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endParaRPr sz="1800" b="0" i="0" u="none" dirty="0">
              <a:solidFill>
                <a:schemeClr val="lt1"/>
              </a:solidFill>
              <a:latin typeface="Arial"/>
              <a:ea typeface="Arial"/>
              <a:cs typeface="Arial"/>
              <a:sym typeface="Arial"/>
            </a:endParaRPr>
          </a:p>
        </p:txBody>
      </p:sp>
      <p:graphicFrame>
        <p:nvGraphicFramePr>
          <p:cNvPr id="143" name="Google Shape;143;p24"/>
          <p:cNvGraphicFramePr/>
          <p:nvPr>
            <p:extLst>
              <p:ext uri="{D42A27DB-BD31-4B8C-83A1-F6EECF244321}">
                <p14:modId xmlns:p14="http://schemas.microsoft.com/office/powerpoint/2010/main" val="388281504"/>
              </p:ext>
            </p:extLst>
          </p:nvPr>
        </p:nvGraphicFramePr>
        <p:xfrm>
          <a:off x="791387" y="967597"/>
          <a:ext cx="7561225" cy="5198120"/>
        </p:xfrm>
        <a:graphic>
          <a:graphicData uri="http://schemas.openxmlformats.org/drawingml/2006/table">
            <a:tbl>
              <a:tblPr>
                <a:noFill/>
                <a:tableStyleId>{E74353EC-B731-43D0-A483-DE264FE7FE76}</a:tableStyleId>
              </a:tblPr>
              <a:tblGrid>
                <a:gridCol w="1890700">
                  <a:extLst>
                    <a:ext uri="{9D8B030D-6E8A-4147-A177-3AD203B41FA5}">
                      <a16:colId xmlns:a16="http://schemas.microsoft.com/office/drawing/2014/main" val="20000"/>
                    </a:ext>
                  </a:extLst>
                </a:gridCol>
                <a:gridCol w="1824599">
                  <a:extLst>
                    <a:ext uri="{9D8B030D-6E8A-4147-A177-3AD203B41FA5}">
                      <a16:colId xmlns:a16="http://schemas.microsoft.com/office/drawing/2014/main" val="20001"/>
                    </a:ext>
                  </a:extLst>
                </a:gridCol>
                <a:gridCol w="1955226">
                  <a:extLst>
                    <a:ext uri="{9D8B030D-6E8A-4147-A177-3AD203B41FA5}">
                      <a16:colId xmlns:a16="http://schemas.microsoft.com/office/drawing/2014/main" val="20002"/>
                    </a:ext>
                  </a:extLst>
                </a:gridCol>
                <a:gridCol w="1890700">
                  <a:extLst>
                    <a:ext uri="{9D8B030D-6E8A-4147-A177-3AD203B41FA5}">
                      <a16:colId xmlns:a16="http://schemas.microsoft.com/office/drawing/2014/main" val="20003"/>
                    </a:ext>
                  </a:extLst>
                </a:gridCol>
              </a:tblGrid>
              <a:tr h="504825">
                <a:tc>
                  <a:txBody>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a:solidFill>
                            <a:srgbClr val="FFFFFF"/>
                          </a:solidFill>
                          <a:latin typeface="Arial"/>
                          <a:ea typeface="Arial"/>
                          <a:cs typeface="Arial"/>
                          <a:sym typeface="Arial"/>
                        </a:rPr>
                        <a:t>Autumn</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a:solidFill>
                            <a:srgbClr val="FFFFFF"/>
                          </a:solidFill>
                          <a:latin typeface="Arial"/>
                          <a:ea typeface="Arial"/>
                          <a:cs typeface="Arial"/>
                          <a:sym typeface="Arial"/>
                        </a:rPr>
                        <a:t>Spring</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a:solidFill>
                            <a:srgbClr val="FFFFFF"/>
                          </a:solidFill>
                          <a:latin typeface="Arial"/>
                          <a:ea typeface="Arial"/>
                          <a:cs typeface="Arial"/>
                          <a:sym typeface="Arial"/>
                        </a:rPr>
                        <a:t>Summer</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extLst>
                  <a:ext uri="{0D108BD9-81ED-4DB2-BD59-A6C34878D82A}">
                    <a16:rowId xmlns:a16="http://schemas.microsoft.com/office/drawing/2014/main" val="10000"/>
                  </a:ext>
                </a:extLst>
              </a:tr>
              <a:tr h="914400">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a:solidFill>
                            <a:srgbClr val="000000"/>
                          </a:solidFill>
                          <a:latin typeface="Arial"/>
                          <a:ea typeface="Arial"/>
                          <a:cs typeface="Arial"/>
                          <a:sym typeface="Arial"/>
                        </a:rPr>
                        <a:t>History</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US" sz="1600" b="0" i="0" u="none" dirty="0">
                          <a:solidFill>
                            <a:srgbClr val="000000"/>
                          </a:solidFill>
                          <a:latin typeface="Arial"/>
                          <a:cs typeface="Arial"/>
                          <a:sym typeface="Arial"/>
                        </a:rPr>
                        <a:t>Early Britons</a:t>
                      </a:r>
                      <a:endParaRPr sz="1600" dirty="0"/>
                    </a:p>
                    <a:p>
                      <a:pPr marL="0" marR="0" lvl="0" indent="0" algn="l" rtl="0">
                        <a:lnSpc>
                          <a:spcPct val="100000"/>
                        </a:lnSpc>
                        <a:spcBef>
                          <a:spcPts val="0"/>
                        </a:spcBef>
                        <a:spcAft>
                          <a:spcPts val="0"/>
                        </a:spcAft>
                        <a:buClr>
                          <a:srgbClr val="000000"/>
                        </a:buClr>
                        <a:buSzPts val="1800"/>
                        <a:buFont typeface="Arial"/>
                        <a:buNone/>
                      </a:pP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US" sz="1600" b="0" i="0" u="none" dirty="0">
                          <a:solidFill>
                            <a:srgbClr val="000000"/>
                          </a:solidFill>
                          <a:latin typeface="Arial"/>
                          <a:cs typeface="Arial"/>
                          <a:sym typeface="Arial"/>
                        </a:rPr>
                        <a:t>Romans</a:t>
                      </a:r>
                      <a:endParaRPr sz="1600" dirty="0"/>
                    </a:p>
                    <a:p>
                      <a:pPr marL="0" marR="0" lvl="0" indent="0" algn="l" rtl="0">
                        <a:lnSpc>
                          <a:spcPct val="100000"/>
                        </a:lnSpc>
                        <a:spcBef>
                          <a:spcPts val="0"/>
                        </a:spcBef>
                        <a:spcAft>
                          <a:spcPts val="0"/>
                        </a:spcAft>
                        <a:buClr>
                          <a:srgbClr val="000000"/>
                        </a:buClr>
                        <a:buSzPts val="1800"/>
                        <a:buFont typeface="Arial"/>
                        <a:buNone/>
                      </a:pP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600" dirty="0"/>
                    </a:p>
                    <a:p>
                      <a:pPr marL="0" marR="0" lvl="0" indent="0" algn="l" rtl="0">
                        <a:lnSpc>
                          <a:spcPct val="100000"/>
                        </a:lnSpc>
                        <a:spcBef>
                          <a:spcPts val="0"/>
                        </a:spcBef>
                        <a:spcAft>
                          <a:spcPts val="0"/>
                        </a:spcAft>
                        <a:buClr>
                          <a:srgbClr val="000000"/>
                        </a:buClr>
                        <a:buSzPts val="1800"/>
                        <a:buFont typeface="Arial"/>
                        <a:buNone/>
                      </a:pP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extLst>
                  <a:ext uri="{0D108BD9-81ED-4DB2-BD59-A6C34878D82A}">
                    <a16:rowId xmlns:a16="http://schemas.microsoft.com/office/drawing/2014/main" val="10001"/>
                  </a:ext>
                </a:extLst>
              </a:tr>
              <a:tr h="914400">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a:solidFill>
                            <a:srgbClr val="000000"/>
                          </a:solidFill>
                          <a:latin typeface="Arial"/>
                          <a:ea typeface="Arial"/>
                          <a:cs typeface="Arial"/>
                          <a:sym typeface="Arial"/>
                        </a:rPr>
                        <a:t>Geography</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600" dirty="0"/>
                    </a:p>
                    <a:p>
                      <a:pPr marL="0" marR="0" lvl="0" indent="0" algn="l" rtl="0">
                        <a:lnSpc>
                          <a:spcPct val="100000"/>
                        </a:lnSpc>
                        <a:spcBef>
                          <a:spcPts val="0"/>
                        </a:spcBef>
                        <a:spcAft>
                          <a:spcPts val="0"/>
                        </a:spcAft>
                        <a:buClr>
                          <a:srgbClr val="000000"/>
                        </a:buClr>
                        <a:buSzPts val="1800"/>
                        <a:buFont typeface="Arial"/>
                        <a:buNone/>
                      </a:pP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spcBef>
                          <a:spcPts val="0"/>
                        </a:spcBef>
                        <a:spcAft>
                          <a:spcPts val="0"/>
                        </a:spcAft>
                        <a:buNone/>
                      </a:pPr>
                      <a:endParaRPr sz="1600" dirty="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US" sz="1600" b="1" i="0" u="none" dirty="0">
                          <a:solidFill>
                            <a:srgbClr val="000000"/>
                          </a:solidFill>
                          <a:latin typeface="Arial"/>
                          <a:cs typeface="Arial"/>
                          <a:sym typeface="Arial"/>
                        </a:rPr>
                        <a:t>Summer 1</a:t>
                      </a:r>
                    </a:p>
                    <a:p>
                      <a:pPr marL="0" marR="0" lvl="0" indent="0" algn="l" rtl="0">
                        <a:lnSpc>
                          <a:spcPct val="100000"/>
                        </a:lnSpc>
                        <a:spcBef>
                          <a:spcPts val="0"/>
                        </a:spcBef>
                        <a:spcAft>
                          <a:spcPts val="0"/>
                        </a:spcAft>
                        <a:buClr>
                          <a:srgbClr val="000000"/>
                        </a:buClr>
                        <a:buSzPts val="1800"/>
                        <a:buFont typeface="Arial"/>
                        <a:buNone/>
                      </a:pPr>
                      <a:r>
                        <a:rPr lang="en-US" sz="1600" b="0" i="0" u="none" dirty="0">
                          <a:solidFill>
                            <a:srgbClr val="000000"/>
                          </a:solidFill>
                          <a:latin typeface="Arial"/>
                          <a:cs typeface="Arial"/>
                          <a:sym typeface="Arial"/>
                        </a:rPr>
                        <a:t>What’s it like to live in </a:t>
                      </a:r>
                      <a:r>
                        <a:rPr lang="en-US" sz="1600" b="0" i="0" u="none" dirty="0" err="1">
                          <a:solidFill>
                            <a:srgbClr val="000000"/>
                          </a:solidFill>
                          <a:latin typeface="Arial"/>
                          <a:cs typeface="Arial"/>
                          <a:sym typeface="Arial"/>
                        </a:rPr>
                        <a:t>Bootle</a:t>
                      </a:r>
                      <a:r>
                        <a:rPr lang="en-US" sz="1600" b="0" i="0" u="none" dirty="0">
                          <a:solidFill>
                            <a:srgbClr val="000000"/>
                          </a:solidFill>
                          <a:latin typeface="Arial"/>
                          <a:cs typeface="Arial"/>
                          <a:sym typeface="Arial"/>
                        </a:rPr>
                        <a:t>?</a:t>
                      </a:r>
                    </a:p>
                    <a:p>
                      <a:pPr marL="0" marR="0" lvl="0" indent="0" algn="l" rtl="0">
                        <a:lnSpc>
                          <a:spcPct val="100000"/>
                        </a:lnSpc>
                        <a:spcBef>
                          <a:spcPts val="0"/>
                        </a:spcBef>
                        <a:spcAft>
                          <a:spcPts val="0"/>
                        </a:spcAft>
                        <a:buClr>
                          <a:srgbClr val="000000"/>
                        </a:buClr>
                        <a:buSzPts val="1800"/>
                        <a:buFont typeface="Arial"/>
                        <a:buNone/>
                      </a:pPr>
                      <a:r>
                        <a:rPr lang="en-US" sz="1600" b="1" i="0" u="none" dirty="0">
                          <a:solidFill>
                            <a:srgbClr val="000000"/>
                          </a:solidFill>
                          <a:latin typeface="Arial"/>
                          <a:cs typeface="Arial"/>
                          <a:sym typeface="Arial"/>
                        </a:rPr>
                        <a:t>Summer 2</a:t>
                      </a:r>
                    </a:p>
                    <a:p>
                      <a:pPr marL="0" marR="0" lvl="0" indent="0" algn="l" rtl="0">
                        <a:lnSpc>
                          <a:spcPct val="100000"/>
                        </a:lnSpc>
                        <a:spcBef>
                          <a:spcPts val="0"/>
                        </a:spcBef>
                        <a:spcAft>
                          <a:spcPts val="0"/>
                        </a:spcAft>
                        <a:buClr>
                          <a:srgbClr val="000000"/>
                        </a:buClr>
                        <a:buSzPts val="1800"/>
                        <a:buFont typeface="Arial"/>
                        <a:buNone/>
                      </a:pPr>
                      <a:r>
                        <a:rPr lang="en-US" sz="1600" b="0" i="0" u="none" dirty="0">
                          <a:solidFill>
                            <a:srgbClr val="000000"/>
                          </a:solidFill>
                          <a:latin typeface="Arial"/>
                          <a:cs typeface="Arial"/>
                          <a:sym typeface="Arial"/>
                        </a:rPr>
                        <a:t>What’s it like to live in the shadow of a volcano?</a:t>
                      </a:r>
                      <a:endParaRPr sz="1600" dirty="0"/>
                    </a:p>
                    <a:p>
                      <a:pPr marL="0" marR="0" lvl="0" indent="0" algn="l" rtl="0">
                        <a:lnSpc>
                          <a:spcPct val="100000"/>
                        </a:lnSpc>
                        <a:spcBef>
                          <a:spcPts val="0"/>
                        </a:spcBef>
                        <a:spcAft>
                          <a:spcPts val="0"/>
                        </a:spcAft>
                        <a:buClr>
                          <a:srgbClr val="000000"/>
                        </a:buClr>
                        <a:buSzPts val="1800"/>
                        <a:buFont typeface="Arial"/>
                        <a:buNone/>
                      </a:pP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extLst>
                  <a:ext uri="{0D108BD9-81ED-4DB2-BD59-A6C34878D82A}">
                    <a16:rowId xmlns:a16="http://schemas.microsoft.com/office/drawing/2014/main" val="10002"/>
                  </a:ext>
                </a:extLst>
              </a:tr>
              <a:tr h="1736725">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a:solidFill>
                            <a:srgbClr val="000000"/>
                          </a:solidFill>
                          <a:latin typeface="Arial"/>
                          <a:ea typeface="Arial"/>
                          <a:cs typeface="Arial"/>
                          <a:sym typeface="Arial"/>
                        </a:rPr>
                        <a:t>Science</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GB" sz="1600" b="1" dirty="0"/>
                        <a:t>Autumn1</a:t>
                      </a:r>
                    </a:p>
                    <a:p>
                      <a:pPr marL="0" marR="0" lvl="0" indent="0" algn="l" rtl="0">
                        <a:lnSpc>
                          <a:spcPct val="100000"/>
                        </a:lnSpc>
                        <a:spcBef>
                          <a:spcPts val="0"/>
                        </a:spcBef>
                        <a:spcAft>
                          <a:spcPts val="0"/>
                        </a:spcAft>
                        <a:buClr>
                          <a:srgbClr val="000000"/>
                        </a:buClr>
                        <a:buSzPts val="1800"/>
                        <a:buFont typeface="Arial"/>
                        <a:buNone/>
                      </a:pPr>
                      <a:r>
                        <a:rPr lang="en-GB" sz="1600" dirty="0"/>
                        <a:t>Light and Dark</a:t>
                      </a:r>
                    </a:p>
                    <a:p>
                      <a:pPr marL="0" marR="0" lvl="0" indent="0" algn="l" rtl="0">
                        <a:lnSpc>
                          <a:spcPct val="100000"/>
                        </a:lnSpc>
                        <a:spcBef>
                          <a:spcPts val="0"/>
                        </a:spcBef>
                        <a:spcAft>
                          <a:spcPts val="0"/>
                        </a:spcAft>
                        <a:buClr>
                          <a:srgbClr val="000000"/>
                        </a:buClr>
                        <a:buSzPts val="1800"/>
                        <a:buFont typeface="Arial"/>
                        <a:buNone/>
                      </a:pPr>
                      <a:endParaRPr lang="en-GB" sz="1600" dirty="0"/>
                    </a:p>
                    <a:p>
                      <a:pPr marL="0" marR="0" lvl="0" indent="0" algn="l" rtl="0">
                        <a:lnSpc>
                          <a:spcPct val="100000"/>
                        </a:lnSpc>
                        <a:spcBef>
                          <a:spcPts val="0"/>
                        </a:spcBef>
                        <a:spcAft>
                          <a:spcPts val="0"/>
                        </a:spcAft>
                        <a:buClr>
                          <a:srgbClr val="000000"/>
                        </a:buClr>
                        <a:buSzPts val="1800"/>
                        <a:buFont typeface="Arial"/>
                        <a:buNone/>
                      </a:pPr>
                      <a:r>
                        <a:rPr lang="en-GB" sz="1600" b="1" dirty="0"/>
                        <a:t>Autumn 2</a:t>
                      </a:r>
                    </a:p>
                    <a:p>
                      <a:pPr marL="0" marR="0" lvl="0" indent="0" algn="l" rtl="0">
                        <a:lnSpc>
                          <a:spcPct val="100000"/>
                        </a:lnSpc>
                        <a:spcBef>
                          <a:spcPts val="0"/>
                        </a:spcBef>
                        <a:spcAft>
                          <a:spcPts val="0"/>
                        </a:spcAft>
                        <a:buClr>
                          <a:srgbClr val="000000"/>
                        </a:buClr>
                        <a:buSzPts val="1800"/>
                        <a:buFont typeface="Arial"/>
                        <a:buNone/>
                      </a:pPr>
                      <a:r>
                        <a:rPr lang="en-GB" sz="1600" dirty="0"/>
                        <a:t>Forces and Magnets</a:t>
                      </a: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GB" sz="1600" dirty="0"/>
                        <a:t>Animals including Humans</a:t>
                      </a: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GB" sz="1600" b="1" dirty="0"/>
                        <a:t>Summer 1</a:t>
                      </a:r>
                    </a:p>
                    <a:p>
                      <a:pPr marL="0" marR="0" lvl="0" indent="0" algn="l" rtl="0">
                        <a:lnSpc>
                          <a:spcPct val="100000"/>
                        </a:lnSpc>
                        <a:spcBef>
                          <a:spcPts val="0"/>
                        </a:spcBef>
                        <a:spcAft>
                          <a:spcPts val="0"/>
                        </a:spcAft>
                        <a:buClr>
                          <a:srgbClr val="000000"/>
                        </a:buClr>
                        <a:buSzPts val="1800"/>
                        <a:buFont typeface="Arial"/>
                        <a:buNone/>
                      </a:pPr>
                      <a:r>
                        <a:rPr lang="en-GB" sz="1600" dirty="0"/>
                        <a:t>Plants</a:t>
                      </a:r>
                    </a:p>
                    <a:p>
                      <a:pPr marL="0" marR="0" lvl="0" indent="0" algn="l" rtl="0">
                        <a:lnSpc>
                          <a:spcPct val="100000"/>
                        </a:lnSpc>
                        <a:spcBef>
                          <a:spcPts val="0"/>
                        </a:spcBef>
                        <a:spcAft>
                          <a:spcPts val="0"/>
                        </a:spcAft>
                        <a:buClr>
                          <a:srgbClr val="000000"/>
                        </a:buClr>
                        <a:buSzPts val="1800"/>
                        <a:buFont typeface="Arial"/>
                        <a:buNone/>
                      </a:pPr>
                      <a:endParaRPr lang="en-GB" sz="1600" dirty="0"/>
                    </a:p>
                    <a:p>
                      <a:pPr marL="0" marR="0" lvl="0" indent="0" algn="l" rtl="0">
                        <a:lnSpc>
                          <a:spcPct val="100000"/>
                        </a:lnSpc>
                        <a:spcBef>
                          <a:spcPts val="0"/>
                        </a:spcBef>
                        <a:spcAft>
                          <a:spcPts val="0"/>
                        </a:spcAft>
                        <a:buClr>
                          <a:srgbClr val="000000"/>
                        </a:buClr>
                        <a:buSzPts val="1800"/>
                        <a:buFont typeface="Arial"/>
                        <a:buNone/>
                      </a:pPr>
                      <a:r>
                        <a:rPr lang="en-GB" sz="1600" b="1" dirty="0"/>
                        <a:t>Summer 2 </a:t>
                      </a:r>
                    </a:p>
                    <a:p>
                      <a:pPr marL="0" marR="0" lvl="0" indent="0" algn="l" rtl="0">
                        <a:lnSpc>
                          <a:spcPct val="100000"/>
                        </a:lnSpc>
                        <a:spcBef>
                          <a:spcPts val="0"/>
                        </a:spcBef>
                        <a:spcAft>
                          <a:spcPts val="0"/>
                        </a:spcAft>
                        <a:buClr>
                          <a:srgbClr val="000000"/>
                        </a:buClr>
                        <a:buSzPts val="1800"/>
                        <a:buFont typeface="Arial"/>
                        <a:buNone/>
                      </a:pPr>
                      <a:r>
                        <a:rPr lang="en-GB" sz="1600" dirty="0"/>
                        <a:t>Rocks and Soils</a:t>
                      </a:r>
                      <a:endParaRPr sz="1600"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5"/>
          <p:cNvSpPr txBox="1"/>
          <p:nvPr/>
        </p:nvSpPr>
        <p:spPr>
          <a:xfrm>
            <a:off x="539750" y="908050"/>
            <a:ext cx="8424862" cy="47101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000"/>
              <a:buFont typeface="Arial"/>
              <a:buNone/>
            </a:pPr>
            <a:r>
              <a:rPr lang="en-US" sz="2000" b="0" i="0" u="none" dirty="0">
                <a:solidFill>
                  <a:schemeClr val="lt1"/>
                </a:solidFill>
                <a:latin typeface="Arial"/>
                <a:ea typeface="Arial"/>
                <a:cs typeface="Arial"/>
                <a:sym typeface="Arial"/>
              </a:rPr>
              <a:t>In order to help our children ‘</a:t>
            </a:r>
            <a:r>
              <a:rPr lang="en-US" sz="2000" dirty="0">
                <a:solidFill>
                  <a:schemeClr val="lt1"/>
                </a:solidFill>
              </a:rPr>
              <a:t>progress</a:t>
            </a:r>
            <a:r>
              <a:rPr lang="en-US" sz="2000" b="0" i="0" u="none" dirty="0">
                <a:solidFill>
                  <a:schemeClr val="lt1"/>
                </a:solidFill>
                <a:latin typeface="Arial"/>
                <a:ea typeface="Arial"/>
                <a:cs typeface="Arial"/>
                <a:sym typeface="Arial"/>
              </a:rPr>
              <a:t>’, pupils will be reminded of our high expectations from the outset. In key stage</a:t>
            </a:r>
            <a:r>
              <a:rPr lang="en-US" sz="2000" dirty="0">
                <a:solidFill>
                  <a:schemeClr val="lt1"/>
                </a:solidFill>
              </a:rPr>
              <a:t> </a:t>
            </a:r>
            <a:r>
              <a:rPr lang="en-US" sz="2000" b="0" i="0" u="none" dirty="0">
                <a:solidFill>
                  <a:schemeClr val="lt1"/>
                </a:solidFill>
                <a:latin typeface="Arial"/>
                <a:ea typeface="Arial"/>
                <a:cs typeface="Arial"/>
                <a:sym typeface="Arial"/>
              </a:rPr>
              <a:t>2, we will be </a:t>
            </a:r>
            <a:r>
              <a:rPr lang="en-US" sz="2000" b="0" i="0" u="none" dirty="0" err="1">
                <a:solidFill>
                  <a:schemeClr val="lt1"/>
                </a:solidFill>
                <a:latin typeface="Arial"/>
                <a:ea typeface="Arial"/>
                <a:cs typeface="Arial"/>
                <a:sym typeface="Arial"/>
              </a:rPr>
              <a:t>prioritising</a:t>
            </a:r>
            <a:r>
              <a:rPr lang="en-US" sz="2000" b="0" i="0" u="none" dirty="0">
                <a:solidFill>
                  <a:schemeClr val="lt1"/>
                </a:solidFill>
                <a:latin typeface="Arial"/>
                <a:ea typeface="Arial"/>
                <a:cs typeface="Arial"/>
                <a:sym typeface="Arial"/>
              </a:rPr>
              <a:t> identifying gaps and re-establishing good progress in the basic skills (phonics and reading, increasing vocabulary, writing and mathematics), identifying opportunities across the curriculum so they read widely, and developing their knowledge and vocabulary. </a:t>
            </a:r>
            <a:endParaRPr dirty="0"/>
          </a:p>
          <a:p>
            <a:pPr marL="0" marR="0" lvl="0" indent="0" algn="l" rtl="0">
              <a:lnSpc>
                <a:spcPct val="100000"/>
              </a:lnSpc>
              <a:spcBef>
                <a:spcPts val="0"/>
              </a:spcBef>
              <a:spcAft>
                <a:spcPts val="0"/>
              </a:spcAft>
              <a:buClr>
                <a:schemeClr val="lt1"/>
              </a:buClr>
              <a:buSzPts val="2000"/>
              <a:buFont typeface="Arial"/>
              <a:buNone/>
            </a:pPr>
            <a:endParaRPr dirty="0"/>
          </a:p>
          <a:p>
            <a:pPr marL="0" marR="0" lvl="0" indent="0" algn="l" rtl="0">
              <a:lnSpc>
                <a:spcPct val="100000"/>
              </a:lnSpc>
              <a:spcBef>
                <a:spcPts val="0"/>
              </a:spcBef>
              <a:spcAft>
                <a:spcPts val="0"/>
              </a:spcAft>
              <a:buClr>
                <a:schemeClr val="dk1"/>
              </a:buClr>
              <a:buSzPts val="2000"/>
              <a:buFont typeface="Arial"/>
              <a:buNone/>
            </a:pPr>
            <a:endParaRPr sz="2000" b="0" i="0" u="none" dirty="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2000"/>
              <a:buFont typeface="Arial"/>
              <a:buNone/>
            </a:pPr>
            <a:r>
              <a:rPr lang="en-US" sz="2000" b="0" i="0" u="none" dirty="0">
                <a:solidFill>
                  <a:schemeClr val="lt1"/>
                </a:solidFill>
                <a:latin typeface="Arial"/>
                <a:ea typeface="Arial"/>
                <a:cs typeface="Arial"/>
                <a:sym typeface="Arial"/>
              </a:rPr>
              <a:t>Our curriculum will remain broad, so that the majority of pupils are taught a full range of subjects over the year</a:t>
            </a:r>
            <a:r>
              <a:rPr lang="en-US" sz="2000" dirty="0">
                <a:solidFill>
                  <a:schemeClr val="lt1"/>
                </a:solidFill>
              </a:rPr>
              <a:t>. </a:t>
            </a:r>
            <a:endParaRPr sz="2000" dirty="0">
              <a:solidFill>
                <a:schemeClr val="lt1"/>
              </a:solidFill>
            </a:endParaRPr>
          </a:p>
          <a:p>
            <a:pPr marL="0" marR="0" lvl="0" indent="0" algn="l" rtl="0">
              <a:lnSpc>
                <a:spcPct val="100000"/>
              </a:lnSpc>
              <a:spcBef>
                <a:spcPts val="0"/>
              </a:spcBef>
              <a:spcAft>
                <a:spcPts val="0"/>
              </a:spcAft>
              <a:buClr>
                <a:schemeClr val="lt1"/>
              </a:buClr>
              <a:buSzPts val="2000"/>
              <a:buFont typeface="Arial"/>
              <a:buNone/>
            </a:pPr>
            <a:endParaRPr sz="2000" dirty="0">
              <a:solidFill>
                <a:schemeClr val="lt1"/>
              </a:solidFill>
            </a:endParaRPr>
          </a:p>
          <a:p>
            <a:pPr marL="0" marR="0" lvl="0" indent="0" algn="l" rtl="0">
              <a:lnSpc>
                <a:spcPct val="100000"/>
              </a:lnSpc>
              <a:spcBef>
                <a:spcPts val="0"/>
              </a:spcBef>
              <a:spcAft>
                <a:spcPts val="0"/>
              </a:spcAft>
              <a:buClr>
                <a:schemeClr val="lt1"/>
              </a:buClr>
              <a:buSzPts val="2000"/>
              <a:buFont typeface="Arial"/>
              <a:buNone/>
            </a:pPr>
            <a:r>
              <a:rPr lang="en-US" sz="2000" dirty="0">
                <a:solidFill>
                  <a:schemeClr val="lt1"/>
                </a:solidFill>
              </a:rPr>
              <a:t>With a tight curriculum in year 3, we rely on home support for reading, times tables practice and spelling practice.</a:t>
            </a:r>
          </a:p>
          <a:p>
            <a:pPr marL="0" marR="0" lvl="0" indent="0" algn="l" rtl="0">
              <a:lnSpc>
                <a:spcPct val="100000"/>
              </a:lnSpc>
              <a:spcBef>
                <a:spcPts val="0"/>
              </a:spcBef>
              <a:spcAft>
                <a:spcPts val="0"/>
              </a:spcAft>
              <a:buClr>
                <a:schemeClr val="lt1"/>
              </a:buClr>
              <a:buSzPts val="2000"/>
              <a:buFont typeface="Arial"/>
              <a:buNone/>
            </a:pPr>
            <a:endParaRPr lang="en-US" sz="2000" dirty="0">
              <a:solidFill>
                <a:schemeClr val="lt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6"/>
          <p:cNvSpPr txBox="1"/>
          <p:nvPr/>
        </p:nvSpPr>
        <p:spPr>
          <a:xfrm>
            <a:off x="267900" y="267900"/>
            <a:ext cx="8572500" cy="6402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000"/>
              <a:buFont typeface="Arial"/>
              <a:buNone/>
            </a:pPr>
            <a:r>
              <a:rPr lang="en-US" sz="2000" b="1" i="0" u="sng" dirty="0">
                <a:solidFill>
                  <a:schemeClr val="lt1"/>
                </a:solidFill>
                <a:latin typeface="Arial"/>
                <a:ea typeface="Arial"/>
                <a:cs typeface="Arial"/>
                <a:sym typeface="Arial"/>
              </a:rPr>
              <a:t>Homework</a:t>
            </a:r>
            <a:endParaRPr dirty="0"/>
          </a:p>
          <a:p>
            <a:pPr marL="0" marR="0" lvl="0" indent="-127000" algn="l" rtl="0">
              <a:lnSpc>
                <a:spcPct val="100000"/>
              </a:lnSpc>
              <a:spcBef>
                <a:spcPts val="0"/>
              </a:spcBef>
              <a:spcAft>
                <a:spcPts val="0"/>
              </a:spcAft>
              <a:buClr>
                <a:schemeClr val="lt1"/>
              </a:buClr>
              <a:buSzPts val="2000"/>
              <a:buFont typeface="Arial"/>
              <a:buChar char="•"/>
            </a:pPr>
            <a:r>
              <a:rPr lang="en-US" sz="2000" dirty="0">
                <a:solidFill>
                  <a:schemeClr val="lt1"/>
                </a:solidFill>
              </a:rPr>
              <a:t> </a:t>
            </a:r>
            <a:r>
              <a:rPr lang="en-US" sz="2000" b="0" i="0" u="none" dirty="0">
                <a:solidFill>
                  <a:schemeClr val="lt1"/>
                </a:solidFill>
                <a:latin typeface="Arial"/>
                <a:ea typeface="Arial"/>
                <a:cs typeface="Arial"/>
                <a:sym typeface="Arial"/>
              </a:rPr>
              <a:t>Children are expected to read their reading book every day. </a:t>
            </a:r>
            <a:r>
              <a:rPr lang="en-US" sz="2000" dirty="0">
                <a:solidFill>
                  <a:schemeClr val="lt1"/>
                </a:solidFill>
              </a:rPr>
              <a:t>In Y3 the emphasis is on reading comprehension rather than word reading.</a:t>
            </a:r>
          </a:p>
          <a:p>
            <a:pPr marL="0" marR="0" lvl="0" indent="-127000" algn="l" rtl="0">
              <a:lnSpc>
                <a:spcPct val="100000"/>
              </a:lnSpc>
              <a:spcBef>
                <a:spcPts val="0"/>
              </a:spcBef>
              <a:spcAft>
                <a:spcPts val="0"/>
              </a:spcAft>
              <a:buClr>
                <a:schemeClr val="lt1"/>
              </a:buClr>
              <a:buSzPts val="2000"/>
              <a:buFont typeface="Arial"/>
              <a:buChar char="•"/>
            </a:pPr>
            <a:r>
              <a:rPr lang="en-US" sz="2000" b="0" i="0" u="none" dirty="0">
                <a:solidFill>
                  <a:schemeClr val="lt1"/>
                </a:solidFill>
                <a:latin typeface="Arial"/>
                <a:ea typeface="Arial"/>
                <a:cs typeface="Arial"/>
                <a:sym typeface="Arial"/>
              </a:rPr>
              <a:t>We have Springwell Reads </a:t>
            </a:r>
            <a:r>
              <a:rPr lang="en-US" sz="2000" dirty="0">
                <a:solidFill>
                  <a:schemeClr val="lt1"/>
                </a:solidFill>
              </a:rPr>
              <a:t>loyalty points. 1 point is awarded for reading 5 days in a week. Children who fill their card will get a prize.</a:t>
            </a:r>
            <a:endParaRPr dirty="0"/>
          </a:p>
          <a:p>
            <a:pPr marL="0" marR="0" lvl="0" indent="0" algn="l" rtl="0">
              <a:lnSpc>
                <a:spcPct val="100000"/>
              </a:lnSpc>
              <a:spcBef>
                <a:spcPts val="0"/>
              </a:spcBef>
              <a:spcAft>
                <a:spcPts val="0"/>
              </a:spcAft>
              <a:buClr>
                <a:schemeClr val="dk1"/>
              </a:buClr>
              <a:buSzPts val="2000"/>
              <a:buFont typeface="Arial"/>
              <a:buNone/>
            </a:pPr>
            <a:endParaRPr sz="2000" b="0" i="0" u="none" dirty="0">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dirty="0">
                <a:solidFill>
                  <a:schemeClr val="lt1"/>
                </a:solidFill>
              </a:rPr>
              <a:t> There will be weekly spelling tests - every Tuesday. </a:t>
            </a:r>
            <a:endParaRPr sz="2000" dirty="0">
              <a:solidFill>
                <a:schemeClr val="lt1"/>
              </a:solidFill>
            </a:endParaRPr>
          </a:p>
          <a:p>
            <a:pPr marL="0" marR="0" lvl="0" indent="0" algn="l" rtl="0">
              <a:lnSpc>
                <a:spcPct val="100000"/>
              </a:lnSpc>
              <a:spcBef>
                <a:spcPts val="0"/>
              </a:spcBef>
              <a:spcAft>
                <a:spcPts val="0"/>
              </a:spcAft>
              <a:buNone/>
            </a:pPr>
            <a:endParaRPr sz="2000" dirty="0">
              <a:solidFill>
                <a:schemeClr val="lt1"/>
              </a:solidFill>
            </a:endParaRPr>
          </a:p>
          <a:p>
            <a:pPr marL="0" marR="0" lvl="0" indent="-127000" algn="l" rtl="0">
              <a:lnSpc>
                <a:spcPct val="100000"/>
              </a:lnSpc>
              <a:spcBef>
                <a:spcPts val="0"/>
              </a:spcBef>
              <a:spcAft>
                <a:spcPts val="0"/>
              </a:spcAft>
              <a:buClr>
                <a:schemeClr val="lt1"/>
              </a:buClr>
              <a:buSzPts val="2000"/>
              <a:buFont typeface="Arial"/>
              <a:buChar char="•"/>
            </a:pPr>
            <a:r>
              <a:rPr lang="en-US" sz="2000" dirty="0">
                <a:solidFill>
                  <a:schemeClr val="lt1"/>
                </a:solidFill>
              </a:rPr>
              <a:t> There will also be a number facts test - every Friday.</a:t>
            </a:r>
            <a:endParaRPr sz="2000" dirty="0">
              <a:solidFill>
                <a:schemeClr val="lt1"/>
              </a:solidFill>
            </a:endParaRPr>
          </a:p>
          <a:p>
            <a:pPr marL="0" marR="0" lvl="0" indent="0" algn="l" rtl="0">
              <a:lnSpc>
                <a:spcPct val="100000"/>
              </a:lnSpc>
              <a:spcBef>
                <a:spcPts val="0"/>
              </a:spcBef>
              <a:spcAft>
                <a:spcPts val="0"/>
              </a:spcAft>
              <a:buNone/>
            </a:pPr>
            <a:endParaRPr sz="2000" dirty="0">
              <a:solidFill>
                <a:schemeClr val="lt1"/>
              </a:solidFill>
            </a:endParaRPr>
          </a:p>
          <a:p>
            <a:pPr marL="0" marR="0" lvl="0" indent="-127000" algn="l" rtl="0">
              <a:lnSpc>
                <a:spcPct val="100000"/>
              </a:lnSpc>
              <a:spcBef>
                <a:spcPts val="0"/>
              </a:spcBef>
              <a:spcAft>
                <a:spcPts val="0"/>
              </a:spcAft>
              <a:buClr>
                <a:schemeClr val="lt1"/>
              </a:buClr>
              <a:buSzPts val="2000"/>
              <a:buFont typeface="Arial"/>
              <a:buChar char="•"/>
            </a:pPr>
            <a:r>
              <a:rPr lang="en-US" sz="2000" dirty="0">
                <a:solidFill>
                  <a:schemeClr val="lt1"/>
                </a:solidFill>
              </a:rPr>
              <a:t> In their homework books, there are</a:t>
            </a:r>
            <a:r>
              <a:rPr lang="en-US" sz="2000" b="0" i="0" u="none" dirty="0">
                <a:solidFill>
                  <a:schemeClr val="lt1"/>
                </a:solidFill>
                <a:latin typeface="Arial"/>
                <a:ea typeface="Arial"/>
                <a:cs typeface="Arial"/>
                <a:sym typeface="Arial"/>
              </a:rPr>
              <a:t> knowledge </a:t>
            </a:r>
            <a:r>
              <a:rPr lang="en-US" sz="2000" b="0" i="0" u="none" dirty="0" err="1">
                <a:solidFill>
                  <a:schemeClr val="lt1"/>
                </a:solidFill>
                <a:latin typeface="Arial"/>
                <a:ea typeface="Arial"/>
                <a:cs typeface="Arial"/>
                <a:sym typeface="Arial"/>
              </a:rPr>
              <a:t>organisers</a:t>
            </a:r>
            <a:r>
              <a:rPr lang="en-US" sz="2000" b="0" i="0" u="none" dirty="0">
                <a:solidFill>
                  <a:schemeClr val="lt1"/>
                </a:solidFill>
                <a:latin typeface="Arial"/>
                <a:ea typeface="Arial"/>
                <a:cs typeface="Arial"/>
                <a:sym typeface="Arial"/>
              </a:rPr>
              <a:t> to help </a:t>
            </a:r>
            <a:r>
              <a:rPr lang="en-US" sz="2000" dirty="0">
                <a:solidFill>
                  <a:schemeClr val="lt1"/>
                </a:solidFill>
              </a:rPr>
              <a:t>children</a:t>
            </a:r>
            <a:r>
              <a:rPr lang="en-US" sz="2000" b="0" i="0" u="none" dirty="0">
                <a:solidFill>
                  <a:schemeClr val="lt1"/>
                </a:solidFill>
                <a:latin typeface="Arial"/>
                <a:ea typeface="Arial"/>
                <a:cs typeface="Arial"/>
                <a:sym typeface="Arial"/>
              </a:rPr>
              <a:t> to develop their understanding of the geography/history and science topic they are studying.</a:t>
            </a:r>
            <a:endParaRPr dirty="0"/>
          </a:p>
          <a:p>
            <a:pPr marL="0" marR="0" lvl="0" indent="0" algn="l" rtl="0">
              <a:lnSpc>
                <a:spcPct val="100000"/>
              </a:lnSpc>
              <a:spcBef>
                <a:spcPts val="0"/>
              </a:spcBef>
              <a:spcAft>
                <a:spcPts val="0"/>
              </a:spcAft>
              <a:buClr>
                <a:schemeClr val="dk1"/>
              </a:buClr>
              <a:buSzPts val="2000"/>
              <a:buFont typeface="Arial"/>
              <a:buNone/>
            </a:pPr>
            <a:endParaRPr sz="2000" b="0" i="0" u="none" dirty="0">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dirty="0">
                <a:solidFill>
                  <a:schemeClr val="lt1"/>
                </a:solidFill>
              </a:rPr>
              <a:t> </a:t>
            </a:r>
            <a:r>
              <a:rPr lang="en-US" sz="2000" b="0" i="0" u="none" dirty="0">
                <a:solidFill>
                  <a:schemeClr val="lt1"/>
                </a:solidFill>
                <a:latin typeface="Arial"/>
                <a:ea typeface="Arial"/>
                <a:cs typeface="Arial"/>
                <a:sym typeface="Arial"/>
              </a:rPr>
              <a:t>We may also send some ‘catch up’ activities if necessary</a:t>
            </a:r>
            <a:r>
              <a:rPr lang="en-US" sz="2000" dirty="0">
                <a:solidFill>
                  <a:schemeClr val="lt1"/>
                </a:solidFill>
              </a:rPr>
              <a:t> - such as handwriting, times tables, etc.</a:t>
            </a:r>
            <a:endParaRPr sz="2000" dirty="0">
              <a:solidFill>
                <a:schemeClr val="lt1"/>
              </a:solidFill>
            </a:endParaRPr>
          </a:p>
          <a:p>
            <a:pPr marL="0" marR="0" lvl="0" indent="0" algn="l" rtl="0">
              <a:lnSpc>
                <a:spcPct val="100000"/>
              </a:lnSpc>
              <a:spcBef>
                <a:spcPts val="0"/>
              </a:spcBef>
              <a:spcAft>
                <a:spcPts val="0"/>
              </a:spcAft>
              <a:buNone/>
            </a:pPr>
            <a:endParaRPr sz="2000" dirty="0">
              <a:solidFill>
                <a:schemeClr val="lt1"/>
              </a:solidFill>
            </a:endParaRPr>
          </a:p>
          <a:p>
            <a:pPr marL="0" marR="0" lvl="0" indent="0" algn="l" rtl="0">
              <a:lnSpc>
                <a:spcPct val="100000"/>
              </a:lnSpc>
              <a:spcBef>
                <a:spcPts val="0"/>
              </a:spcBef>
              <a:spcAft>
                <a:spcPts val="0"/>
              </a:spcAft>
              <a:buNone/>
            </a:pPr>
            <a:endParaRPr sz="2000" dirty="0">
              <a:solidFill>
                <a:schemeClr val="lt1"/>
              </a:solidFill>
            </a:endParaRPr>
          </a:p>
          <a:p>
            <a:pPr marL="0" marR="0" lvl="0" indent="0" algn="l" rtl="0">
              <a:lnSpc>
                <a:spcPct val="100000"/>
              </a:lnSpc>
              <a:spcBef>
                <a:spcPts val="0"/>
              </a:spcBef>
              <a:spcAft>
                <a:spcPts val="0"/>
              </a:spcAft>
              <a:buNone/>
            </a:pPr>
            <a:r>
              <a:rPr lang="en-US" sz="2000" dirty="0">
                <a:solidFill>
                  <a:schemeClr val="lt1"/>
                </a:solidFill>
              </a:rPr>
              <a:t>CHILDREN SHOULD BRING THEIR HOMEWORK BOOK TO SCHOOL EACH WEEK.</a:t>
            </a:r>
            <a:endParaRPr sz="2000" dirty="0">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pic>
        <p:nvPicPr>
          <p:cNvPr id="158" name="Google Shape;158;p27"/>
          <p:cNvPicPr preferRelativeResize="0"/>
          <p:nvPr/>
        </p:nvPicPr>
        <p:blipFill rotWithShape="1">
          <a:blip r:embed="rId3">
            <a:alphaModFix/>
          </a:blip>
          <a:srcRect/>
          <a:stretch/>
        </p:blipFill>
        <p:spPr>
          <a:xfrm>
            <a:off x="7915275" y="0"/>
            <a:ext cx="1228725" cy="1228725"/>
          </a:xfrm>
          <a:prstGeom prst="rect">
            <a:avLst/>
          </a:prstGeom>
          <a:noFill/>
          <a:ln>
            <a:noFill/>
          </a:ln>
        </p:spPr>
      </p:pic>
      <p:sp>
        <p:nvSpPr>
          <p:cNvPr id="159" name="Google Shape;159;p27"/>
          <p:cNvSpPr txBox="1"/>
          <p:nvPr/>
        </p:nvSpPr>
        <p:spPr>
          <a:xfrm>
            <a:off x="0" y="0"/>
            <a:ext cx="4743600" cy="461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a:solidFill>
                  <a:schemeClr val="lt1"/>
                </a:solidFill>
                <a:latin typeface="Calibri"/>
                <a:ea typeface="Calibri"/>
                <a:cs typeface="Calibri"/>
                <a:sym typeface="Calibri"/>
              </a:rPr>
              <a:t>Early Reading – Decodable books   </a:t>
            </a:r>
            <a:endParaRPr>
              <a:solidFill>
                <a:schemeClr val="lt1"/>
              </a:solidFill>
            </a:endParaRPr>
          </a:p>
        </p:txBody>
      </p:sp>
      <p:sp>
        <p:nvSpPr>
          <p:cNvPr id="160" name="Google Shape;160;p27"/>
          <p:cNvSpPr txBox="1"/>
          <p:nvPr/>
        </p:nvSpPr>
        <p:spPr>
          <a:xfrm>
            <a:off x="0" y="358070"/>
            <a:ext cx="6836700" cy="708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u="sng">
                <a:solidFill>
                  <a:schemeClr val="lt1"/>
                </a:solidFill>
                <a:latin typeface="Calibri"/>
                <a:ea typeface="Calibri"/>
                <a:cs typeface="Calibri"/>
                <a:sym typeface="Calibri"/>
              </a:rPr>
              <a:t>Children who are being taught phonics will </a:t>
            </a:r>
            <a:r>
              <a:rPr lang="en-US" sz="2000" b="1" i="1" u="sng">
                <a:solidFill>
                  <a:schemeClr val="lt1"/>
                </a:solidFill>
                <a:latin typeface="Calibri"/>
                <a:ea typeface="Calibri"/>
                <a:cs typeface="Calibri"/>
                <a:sym typeface="Calibri"/>
              </a:rPr>
              <a:t>have </a:t>
            </a:r>
            <a:r>
              <a:rPr lang="en-US" sz="2000" b="1" u="sng">
                <a:solidFill>
                  <a:schemeClr val="lt1"/>
                </a:solidFill>
                <a:latin typeface="Calibri"/>
                <a:ea typeface="Calibri"/>
                <a:cs typeface="Calibri"/>
                <a:sym typeface="Calibri"/>
              </a:rPr>
              <a:t>a phonetically decodable book.  </a:t>
            </a:r>
            <a:endParaRPr u="sng">
              <a:solidFill>
                <a:schemeClr val="lt1"/>
              </a:solidFill>
            </a:endParaRPr>
          </a:p>
        </p:txBody>
      </p:sp>
      <p:sp>
        <p:nvSpPr>
          <p:cNvPr id="161" name="Google Shape;161;p27"/>
          <p:cNvSpPr txBox="1"/>
          <p:nvPr/>
        </p:nvSpPr>
        <p:spPr>
          <a:xfrm>
            <a:off x="101550" y="1291271"/>
            <a:ext cx="7621644" cy="646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lt1"/>
                </a:solidFill>
                <a:latin typeface="Calibri"/>
                <a:ea typeface="Calibri"/>
                <a:cs typeface="Calibri"/>
                <a:sym typeface="Calibri"/>
              </a:rPr>
              <a:t>The children should not struggle with their book – it should only contain sounds that the children have been taught. It should consolidate their learning. </a:t>
            </a:r>
            <a:endParaRPr dirty="0">
              <a:solidFill>
                <a:schemeClr val="lt1"/>
              </a:solidFill>
            </a:endParaRPr>
          </a:p>
        </p:txBody>
      </p:sp>
      <p:sp>
        <p:nvSpPr>
          <p:cNvPr id="162" name="Google Shape;162;p27"/>
          <p:cNvSpPr txBox="1"/>
          <p:nvPr/>
        </p:nvSpPr>
        <p:spPr>
          <a:xfrm>
            <a:off x="57149" y="2007435"/>
            <a:ext cx="6936600" cy="14772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lt1"/>
                </a:solidFill>
                <a:latin typeface="Calibri"/>
                <a:ea typeface="Calibri"/>
                <a:cs typeface="Calibri"/>
                <a:sym typeface="Calibri"/>
              </a:rPr>
              <a:t>The storybooks contain green and red words:</a:t>
            </a:r>
            <a:endParaRPr sz="1800" dirty="0">
              <a:solidFill>
                <a:schemeClr val="lt1"/>
              </a:solidFill>
            </a:endParaRP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1800" b="1" dirty="0">
                <a:solidFill>
                  <a:schemeClr val="lt1"/>
                </a:solidFill>
                <a:latin typeface="Calibri"/>
                <a:ea typeface="Calibri"/>
                <a:cs typeface="Calibri"/>
                <a:sym typeface="Calibri"/>
              </a:rPr>
              <a:t>Green words </a:t>
            </a:r>
            <a:endParaRPr sz="1800" b="1"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1800" b="1" u="sng" dirty="0">
                <a:solidFill>
                  <a:schemeClr val="lt1"/>
                </a:solidFill>
                <a:latin typeface="Calibri"/>
                <a:ea typeface="Calibri"/>
                <a:cs typeface="Calibri"/>
                <a:sym typeface="Calibri"/>
              </a:rPr>
              <a:t>Green words </a:t>
            </a:r>
            <a:r>
              <a:rPr lang="en-US" sz="1800" dirty="0">
                <a:solidFill>
                  <a:schemeClr val="lt1"/>
                </a:solidFill>
                <a:latin typeface="Calibri"/>
                <a:ea typeface="Calibri"/>
                <a:cs typeface="Calibri"/>
                <a:sym typeface="Calibri"/>
              </a:rPr>
              <a:t>are words that the children </a:t>
            </a:r>
            <a:r>
              <a:rPr lang="en-US" sz="1800" u="sng" dirty="0">
                <a:solidFill>
                  <a:schemeClr val="lt1"/>
                </a:solidFill>
                <a:latin typeface="Calibri"/>
                <a:ea typeface="Calibri"/>
                <a:cs typeface="Calibri"/>
                <a:sym typeface="Calibri"/>
              </a:rPr>
              <a:t>will be able to sound out</a:t>
            </a:r>
            <a:r>
              <a:rPr lang="en-US" sz="1800" dirty="0">
                <a:solidFill>
                  <a:schemeClr val="lt1"/>
                </a:solidFill>
                <a:latin typeface="Calibri"/>
                <a:ea typeface="Calibri"/>
                <a:cs typeface="Calibri"/>
                <a:sym typeface="Calibri"/>
              </a:rPr>
              <a:t> and then sound blend together, using the speed sounds they have learnt. </a:t>
            </a:r>
            <a:endParaRPr sz="1800" dirty="0">
              <a:solidFill>
                <a:schemeClr val="lt1"/>
              </a:solidFill>
            </a:endParaRPr>
          </a:p>
        </p:txBody>
      </p:sp>
      <p:sp>
        <p:nvSpPr>
          <p:cNvPr id="163" name="Google Shape;163;p27"/>
          <p:cNvSpPr/>
          <p:nvPr/>
        </p:nvSpPr>
        <p:spPr>
          <a:xfrm>
            <a:off x="380775" y="5619025"/>
            <a:ext cx="8561700" cy="1016100"/>
          </a:xfrm>
          <a:prstGeom prst="rect">
            <a:avLst/>
          </a:prstGeom>
          <a:solidFill>
            <a:schemeClr val="l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Some ‘red words’ aren’t perm</a:t>
            </a:r>
            <a:r>
              <a:rPr lang="en-US">
                <a:solidFill>
                  <a:schemeClr val="dk1"/>
                </a:solidFill>
                <a:latin typeface="Calibri"/>
                <a:ea typeface="Calibri"/>
                <a:cs typeface="Calibri"/>
                <a:sym typeface="Calibri"/>
              </a:rPr>
              <a:t>anen</a:t>
            </a:r>
            <a:r>
              <a:rPr lang="en-US" sz="1400">
                <a:solidFill>
                  <a:schemeClr val="dk1"/>
                </a:solidFill>
                <a:latin typeface="Calibri"/>
                <a:ea typeface="Calibri"/>
                <a:cs typeface="Calibri"/>
                <a:sym typeface="Calibri"/>
              </a:rPr>
              <a:t>t red words and are ‘red for a while words’. This means that the word includes graphemes that have not been taught by the time they are encountered by the child. </a:t>
            </a:r>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r>
              <a:rPr lang="en-US" sz="1400">
                <a:solidFill>
                  <a:schemeClr val="dk1"/>
                </a:solidFill>
                <a:latin typeface="Calibri"/>
                <a:ea typeface="Calibri"/>
                <a:cs typeface="Calibri"/>
                <a:sym typeface="Calibri"/>
              </a:rPr>
              <a:t>Once the grapheme has been taught, some red words turn into green words.</a:t>
            </a:r>
            <a:endParaRPr/>
          </a:p>
        </p:txBody>
      </p:sp>
      <p:sp>
        <p:nvSpPr>
          <p:cNvPr id="164" name="Google Shape;164;p27"/>
          <p:cNvSpPr txBox="1"/>
          <p:nvPr/>
        </p:nvSpPr>
        <p:spPr>
          <a:xfrm>
            <a:off x="101550" y="3639124"/>
            <a:ext cx="8940900" cy="1754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chemeClr val="lt1"/>
                </a:solidFill>
                <a:latin typeface="Calibri"/>
                <a:ea typeface="Calibri"/>
                <a:cs typeface="Calibri"/>
                <a:sym typeface="Calibri"/>
              </a:rPr>
              <a:t>Red words </a:t>
            </a:r>
            <a:endParaRPr sz="1800" b="1" dirty="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800"/>
              <a:buFont typeface="Arial"/>
              <a:buChar char="•"/>
            </a:pPr>
            <a:r>
              <a:rPr lang="en-US" sz="1800" b="1" u="sng" dirty="0">
                <a:solidFill>
                  <a:schemeClr val="lt1"/>
                </a:solidFill>
                <a:latin typeface="Calibri"/>
                <a:ea typeface="Calibri"/>
                <a:cs typeface="Calibri"/>
                <a:sym typeface="Calibri"/>
              </a:rPr>
              <a:t>Red words </a:t>
            </a:r>
            <a:r>
              <a:rPr lang="en-US" sz="1800" dirty="0">
                <a:solidFill>
                  <a:schemeClr val="lt1"/>
                </a:solidFill>
                <a:latin typeface="Calibri"/>
                <a:ea typeface="Calibri"/>
                <a:cs typeface="Calibri"/>
                <a:sym typeface="Calibri"/>
              </a:rPr>
              <a:t>are those words which contain spelling pattern</a:t>
            </a:r>
            <a:r>
              <a:rPr lang="en-US" sz="1800" b="1" u="sng" dirty="0">
                <a:solidFill>
                  <a:schemeClr val="lt1"/>
                </a:solidFill>
                <a:latin typeface="Calibri"/>
                <a:ea typeface="Calibri"/>
                <a:cs typeface="Calibri"/>
                <a:sym typeface="Calibri"/>
              </a:rPr>
              <a:t>s that cannot be sounded out. </a:t>
            </a:r>
            <a:r>
              <a:rPr lang="en-US" sz="1800" dirty="0">
                <a:solidFill>
                  <a:schemeClr val="lt1"/>
                </a:solidFill>
                <a:latin typeface="Calibri"/>
                <a:ea typeface="Calibri"/>
                <a:cs typeface="Calibri"/>
                <a:sym typeface="Calibri"/>
              </a:rPr>
              <a:t>Some of the most frequently used words in the English language have an uncommon spelling pattern and don't sound like they look, for example, said sounds like ‘sed’. </a:t>
            </a:r>
            <a:endParaRPr dirty="0">
              <a:solidFill>
                <a:schemeClr val="lt1"/>
              </a:solidFill>
            </a:endParaRPr>
          </a:p>
          <a:p>
            <a:pPr marL="285750" marR="0" lvl="0" indent="-285750" algn="l" rtl="0">
              <a:spcBef>
                <a:spcPts val="0"/>
              </a:spcBef>
              <a:spcAft>
                <a:spcPts val="0"/>
              </a:spcAft>
              <a:buClr>
                <a:schemeClr val="lt1"/>
              </a:buClr>
              <a:buSzPts val="1800"/>
              <a:buFont typeface="Arial"/>
              <a:buChar char="•"/>
            </a:pPr>
            <a:r>
              <a:rPr lang="en-US" sz="1800" dirty="0">
                <a:solidFill>
                  <a:schemeClr val="lt1"/>
                </a:solidFill>
                <a:latin typeface="Calibri"/>
                <a:ea typeface="Calibri"/>
                <a:cs typeface="Calibri"/>
                <a:sym typeface="Calibri"/>
              </a:rPr>
              <a:t>Red words have to be learnt by sight. In the past, they have been referred to as ‘common exception words’, ‘sight words’ or ‘tricky words’.</a:t>
            </a:r>
            <a:endParaRPr dirty="0">
              <a:solidFill>
                <a:schemeClr val="l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28"/>
          <p:cNvPicPr preferRelativeResize="0"/>
          <p:nvPr/>
        </p:nvPicPr>
        <p:blipFill rotWithShape="1">
          <a:blip r:embed="rId3">
            <a:alphaModFix/>
          </a:blip>
          <a:srcRect/>
          <a:stretch/>
        </p:blipFill>
        <p:spPr>
          <a:xfrm>
            <a:off x="8111169" y="0"/>
            <a:ext cx="1032831" cy="1032831"/>
          </a:xfrm>
          <a:prstGeom prst="rect">
            <a:avLst/>
          </a:prstGeom>
          <a:noFill/>
          <a:ln>
            <a:noFill/>
          </a:ln>
        </p:spPr>
      </p:pic>
      <p:sp>
        <p:nvSpPr>
          <p:cNvPr id="170" name="Google Shape;170;p28"/>
          <p:cNvSpPr txBox="1"/>
          <p:nvPr/>
        </p:nvSpPr>
        <p:spPr>
          <a:xfrm>
            <a:off x="0" y="188900"/>
            <a:ext cx="4743600" cy="461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lt1"/>
                </a:solidFill>
                <a:latin typeface="Calibri"/>
                <a:ea typeface="Calibri"/>
                <a:cs typeface="Calibri"/>
                <a:sym typeface="Calibri"/>
              </a:rPr>
              <a:t>Early Reading – Decodable books </a:t>
            </a:r>
            <a:endParaRPr dirty="0">
              <a:solidFill>
                <a:schemeClr val="lt1"/>
              </a:solidFill>
            </a:endParaRPr>
          </a:p>
        </p:txBody>
      </p:sp>
      <p:sp>
        <p:nvSpPr>
          <p:cNvPr id="171" name="Google Shape;171;p28"/>
          <p:cNvSpPr txBox="1"/>
          <p:nvPr/>
        </p:nvSpPr>
        <p:spPr>
          <a:xfrm>
            <a:off x="131256" y="1297738"/>
            <a:ext cx="8540700" cy="5510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b="1" dirty="0">
                <a:solidFill>
                  <a:schemeClr val="lt1"/>
                </a:solidFill>
                <a:latin typeface="Calibri"/>
                <a:ea typeface="Calibri"/>
                <a:cs typeface="Calibri"/>
                <a:sym typeface="Calibri"/>
              </a:rPr>
              <a:t>Children will read the story three times at school before it gets sent home. </a:t>
            </a:r>
            <a:endParaRPr sz="1200" dirty="0">
              <a:solidFill>
                <a:schemeClr val="lt1"/>
              </a:solidFill>
            </a:endParaRPr>
          </a:p>
          <a:p>
            <a:pPr marL="0" marR="0" lvl="0" indent="0" algn="l" rtl="0">
              <a:spcBef>
                <a:spcPts val="0"/>
              </a:spcBef>
              <a:spcAft>
                <a:spcPts val="0"/>
              </a:spcAft>
              <a:buNone/>
            </a:pPr>
            <a:endParaRPr sz="2200" b="1"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2200" b="1" dirty="0">
                <a:solidFill>
                  <a:schemeClr val="lt1"/>
                </a:solidFill>
                <a:latin typeface="Calibri"/>
                <a:ea typeface="Calibri"/>
                <a:cs typeface="Calibri"/>
                <a:sym typeface="Calibri"/>
              </a:rPr>
              <a:t>First read – accurate </a:t>
            </a:r>
            <a:r>
              <a:rPr lang="en-US" sz="2200" dirty="0">
                <a:solidFill>
                  <a:schemeClr val="lt1"/>
                </a:solidFill>
                <a:latin typeface="Calibri"/>
                <a:ea typeface="Calibri"/>
                <a:cs typeface="Calibri"/>
                <a:sym typeface="Calibri"/>
              </a:rPr>
              <a:t>word reading. Children review the sounds that will feature within the story (inside cover) and read the story accurately and slowly. </a:t>
            </a:r>
            <a:endParaRPr sz="1200" dirty="0">
              <a:solidFill>
                <a:schemeClr val="lt1"/>
              </a:solidFill>
            </a:endParaRPr>
          </a:p>
          <a:p>
            <a:pPr marL="0" marR="0" lvl="0" indent="0" algn="l" rtl="0">
              <a:spcBef>
                <a:spcPts val="0"/>
              </a:spcBef>
              <a:spcAft>
                <a:spcPts val="0"/>
              </a:spcAft>
              <a:buNone/>
            </a:pPr>
            <a:endParaRPr sz="2200"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2200" b="1" dirty="0">
                <a:solidFill>
                  <a:schemeClr val="lt1"/>
                </a:solidFill>
                <a:latin typeface="Calibri"/>
                <a:ea typeface="Calibri"/>
                <a:cs typeface="Calibri"/>
                <a:sym typeface="Calibri"/>
              </a:rPr>
              <a:t>Second read </a:t>
            </a:r>
            <a:r>
              <a:rPr lang="en-US" sz="2200" dirty="0">
                <a:solidFill>
                  <a:schemeClr val="lt1"/>
                </a:solidFill>
                <a:latin typeface="Calibri"/>
                <a:ea typeface="Calibri"/>
                <a:cs typeface="Calibri"/>
                <a:sym typeface="Calibri"/>
              </a:rPr>
              <a:t>– </a:t>
            </a:r>
            <a:r>
              <a:rPr lang="en-US" sz="2200" b="1" dirty="0">
                <a:solidFill>
                  <a:schemeClr val="lt1"/>
                </a:solidFill>
                <a:latin typeface="Calibri"/>
                <a:ea typeface="Calibri"/>
                <a:cs typeface="Calibri"/>
                <a:sym typeface="Calibri"/>
              </a:rPr>
              <a:t>Developing fluency</a:t>
            </a:r>
            <a:r>
              <a:rPr lang="en-US" sz="2200" dirty="0">
                <a:solidFill>
                  <a:schemeClr val="lt1"/>
                </a:solidFill>
                <a:latin typeface="Calibri"/>
                <a:ea typeface="Calibri"/>
                <a:cs typeface="Calibri"/>
                <a:sym typeface="Calibri"/>
              </a:rPr>
              <a:t>. Children increase their reading fluency (speed) </a:t>
            </a:r>
            <a:endParaRPr sz="1200" dirty="0">
              <a:solidFill>
                <a:schemeClr val="lt1"/>
              </a:solidFill>
            </a:endParaRPr>
          </a:p>
          <a:p>
            <a:pPr marL="0" marR="0" lvl="0" indent="0" algn="l" rtl="0">
              <a:spcBef>
                <a:spcPts val="0"/>
              </a:spcBef>
              <a:spcAft>
                <a:spcPts val="0"/>
              </a:spcAft>
              <a:buNone/>
            </a:pPr>
            <a:endParaRPr sz="2200"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2200" b="1" dirty="0">
                <a:solidFill>
                  <a:schemeClr val="lt1"/>
                </a:solidFill>
                <a:latin typeface="Calibri"/>
                <a:ea typeface="Calibri"/>
                <a:cs typeface="Calibri"/>
                <a:sym typeface="Calibri"/>
              </a:rPr>
              <a:t>Third read </a:t>
            </a:r>
            <a:r>
              <a:rPr lang="en-US" sz="2200" dirty="0">
                <a:solidFill>
                  <a:schemeClr val="lt1"/>
                </a:solidFill>
                <a:latin typeface="Calibri"/>
                <a:ea typeface="Calibri"/>
                <a:cs typeface="Calibri"/>
                <a:sym typeface="Calibri"/>
              </a:rPr>
              <a:t>– </a:t>
            </a:r>
            <a:r>
              <a:rPr lang="en-US" sz="2200" b="1" dirty="0">
                <a:solidFill>
                  <a:schemeClr val="lt1"/>
                </a:solidFill>
                <a:latin typeface="Calibri"/>
                <a:ea typeface="Calibri"/>
                <a:cs typeface="Calibri"/>
                <a:sym typeface="Calibri"/>
              </a:rPr>
              <a:t>comprehension</a:t>
            </a:r>
            <a:r>
              <a:rPr lang="en-US" sz="2200" dirty="0">
                <a:solidFill>
                  <a:schemeClr val="lt1"/>
                </a:solidFill>
                <a:latin typeface="Calibri"/>
                <a:ea typeface="Calibri"/>
                <a:cs typeface="Calibri"/>
                <a:sym typeface="Calibri"/>
              </a:rPr>
              <a:t>. Children discuss the story and engage in book talk. Can they </a:t>
            </a:r>
            <a:r>
              <a:rPr lang="en-US" sz="2200" dirty="0" err="1">
                <a:solidFill>
                  <a:schemeClr val="lt1"/>
                </a:solidFill>
                <a:latin typeface="Calibri"/>
                <a:ea typeface="Calibri"/>
                <a:cs typeface="Calibri"/>
                <a:sym typeface="Calibri"/>
              </a:rPr>
              <a:t>summarise</a:t>
            </a:r>
            <a:r>
              <a:rPr lang="en-US" sz="2200" dirty="0">
                <a:solidFill>
                  <a:schemeClr val="lt1"/>
                </a:solidFill>
                <a:latin typeface="Calibri"/>
                <a:ea typeface="Calibri"/>
                <a:cs typeface="Calibri"/>
                <a:sym typeface="Calibri"/>
              </a:rPr>
              <a:t> what has been read and talk about the characters and plot?</a:t>
            </a:r>
            <a:endParaRPr sz="1200" dirty="0">
              <a:solidFill>
                <a:schemeClr val="lt1"/>
              </a:solidFill>
            </a:endParaRPr>
          </a:p>
          <a:p>
            <a:pPr marL="0" marR="0" lvl="0" indent="0" algn="l" rtl="0">
              <a:spcBef>
                <a:spcPts val="0"/>
              </a:spcBef>
              <a:spcAft>
                <a:spcPts val="0"/>
              </a:spcAft>
              <a:buNone/>
            </a:pPr>
            <a:endParaRPr sz="2200"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2200" b="1" dirty="0">
                <a:solidFill>
                  <a:schemeClr val="lt1"/>
                </a:solidFill>
                <a:latin typeface="Calibri"/>
                <a:ea typeface="Calibri"/>
                <a:cs typeface="Calibri"/>
                <a:sym typeface="Calibri"/>
              </a:rPr>
              <a:t>After the third read, your child will bring this book home as well as the matching book-bag book.</a:t>
            </a:r>
            <a:endParaRPr sz="1200" dirty="0">
              <a:solidFill>
                <a:schemeClr val="lt1"/>
              </a:solidFill>
            </a:endParaRPr>
          </a:p>
        </p:txBody>
      </p:sp>
      <p:sp>
        <p:nvSpPr>
          <p:cNvPr id="172" name="Google Shape;172;p28"/>
          <p:cNvSpPr txBox="1"/>
          <p:nvPr/>
        </p:nvSpPr>
        <p:spPr>
          <a:xfrm>
            <a:off x="131256" y="589469"/>
            <a:ext cx="7816500"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dirty="0">
                <a:solidFill>
                  <a:schemeClr val="lt1"/>
                </a:solidFill>
                <a:latin typeface="Calibri"/>
                <a:ea typeface="Calibri"/>
                <a:cs typeface="Calibri"/>
                <a:sym typeface="Calibri"/>
              </a:rPr>
              <a:t>The phonetically decodable book will be introduced in the 30 minute phonic session.</a:t>
            </a:r>
            <a:endParaRPr sz="2200" dirty="0">
              <a:solidFill>
                <a:schemeClr val="l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29"/>
          <p:cNvPicPr preferRelativeResize="0"/>
          <p:nvPr/>
        </p:nvPicPr>
        <p:blipFill rotWithShape="1">
          <a:blip r:embed="rId3">
            <a:alphaModFix/>
          </a:blip>
          <a:srcRect/>
          <a:stretch/>
        </p:blipFill>
        <p:spPr>
          <a:xfrm>
            <a:off x="7915275" y="0"/>
            <a:ext cx="1228725" cy="1228725"/>
          </a:xfrm>
          <a:prstGeom prst="rect">
            <a:avLst/>
          </a:prstGeom>
          <a:noFill/>
          <a:ln>
            <a:noFill/>
          </a:ln>
        </p:spPr>
      </p:pic>
      <p:sp>
        <p:nvSpPr>
          <p:cNvPr id="178" name="Google Shape;178;p29"/>
          <p:cNvSpPr txBox="1"/>
          <p:nvPr/>
        </p:nvSpPr>
        <p:spPr>
          <a:xfrm>
            <a:off x="57150" y="171450"/>
            <a:ext cx="4743600" cy="461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lt1"/>
                </a:solidFill>
                <a:latin typeface="Calibri"/>
                <a:ea typeface="Calibri"/>
                <a:cs typeface="Calibri"/>
                <a:sym typeface="Calibri"/>
              </a:rPr>
              <a:t>Early Reading – Decodable books </a:t>
            </a:r>
            <a:r>
              <a:rPr lang="en-US" sz="2400" b="1">
                <a:solidFill>
                  <a:schemeClr val="dk1"/>
                </a:solidFill>
                <a:latin typeface="Calibri"/>
                <a:ea typeface="Calibri"/>
                <a:cs typeface="Calibri"/>
                <a:sym typeface="Calibri"/>
              </a:rPr>
              <a:t>  </a:t>
            </a:r>
            <a:endParaRPr/>
          </a:p>
        </p:txBody>
      </p:sp>
      <p:pic>
        <p:nvPicPr>
          <p:cNvPr id="179" name="Google Shape;179;p29"/>
          <p:cNvPicPr preferRelativeResize="0"/>
          <p:nvPr/>
        </p:nvPicPr>
        <p:blipFill rotWithShape="1">
          <a:blip r:embed="rId4">
            <a:alphaModFix/>
          </a:blip>
          <a:srcRect/>
          <a:stretch/>
        </p:blipFill>
        <p:spPr>
          <a:xfrm>
            <a:off x="3123724" y="731468"/>
            <a:ext cx="2321257" cy="1750763"/>
          </a:xfrm>
          <a:prstGeom prst="rect">
            <a:avLst/>
          </a:prstGeom>
          <a:noFill/>
          <a:ln>
            <a:noFill/>
          </a:ln>
        </p:spPr>
      </p:pic>
      <p:pic>
        <p:nvPicPr>
          <p:cNvPr id="180" name="Google Shape;180;p29"/>
          <p:cNvPicPr preferRelativeResize="0"/>
          <p:nvPr/>
        </p:nvPicPr>
        <p:blipFill rotWithShape="1">
          <a:blip r:embed="rId5">
            <a:alphaModFix/>
          </a:blip>
          <a:srcRect/>
          <a:stretch/>
        </p:blipFill>
        <p:spPr>
          <a:xfrm>
            <a:off x="57150" y="3647545"/>
            <a:ext cx="2257465" cy="1529454"/>
          </a:xfrm>
          <a:prstGeom prst="rect">
            <a:avLst/>
          </a:prstGeom>
          <a:noFill/>
          <a:ln>
            <a:noFill/>
          </a:ln>
        </p:spPr>
      </p:pic>
      <p:pic>
        <p:nvPicPr>
          <p:cNvPr id="181" name="Google Shape;181;p29"/>
          <p:cNvPicPr preferRelativeResize="0"/>
          <p:nvPr/>
        </p:nvPicPr>
        <p:blipFill rotWithShape="1">
          <a:blip r:embed="rId6">
            <a:alphaModFix/>
          </a:blip>
          <a:srcRect/>
          <a:stretch/>
        </p:blipFill>
        <p:spPr>
          <a:xfrm>
            <a:off x="3123724" y="3647545"/>
            <a:ext cx="2424685" cy="2039272"/>
          </a:xfrm>
          <a:prstGeom prst="rect">
            <a:avLst/>
          </a:prstGeom>
          <a:noFill/>
          <a:ln>
            <a:noFill/>
          </a:ln>
        </p:spPr>
      </p:pic>
      <p:grpSp>
        <p:nvGrpSpPr>
          <p:cNvPr id="182" name="Google Shape;182;p29"/>
          <p:cNvGrpSpPr/>
          <p:nvPr/>
        </p:nvGrpSpPr>
        <p:grpSpPr>
          <a:xfrm>
            <a:off x="6473824" y="3413594"/>
            <a:ext cx="1680616" cy="2501031"/>
            <a:chOff x="6300831" y="2209677"/>
            <a:chExt cx="2267120" cy="2752317"/>
          </a:xfrm>
        </p:grpSpPr>
        <p:pic>
          <p:nvPicPr>
            <p:cNvPr id="183" name="Google Shape;183;p29" descr="http://jeannewillis.com/Book%20Covers/CottonwoolColin.jpg"/>
            <p:cNvPicPr preferRelativeResize="0"/>
            <p:nvPr/>
          </p:nvPicPr>
          <p:blipFill rotWithShape="1">
            <a:blip r:embed="rId7">
              <a:alphaModFix/>
            </a:blip>
            <a:srcRect/>
            <a:stretch/>
          </p:blipFill>
          <p:spPr>
            <a:xfrm>
              <a:off x="7289106" y="3711640"/>
              <a:ext cx="1070076" cy="1250354"/>
            </a:xfrm>
            <a:prstGeom prst="rect">
              <a:avLst/>
            </a:prstGeom>
            <a:noFill/>
            <a:ln>
              <a:noFill/>
            </a:ln>
          </p:spPr>
        </p:pic>
        <p:grpSp>
          <p:nvGrpSpPr>
            <p:cNvPr id="184" name="Google Shape;184;p29"/>
            <p:cNvGrpSpPr/>
            <p:nvPr/>
          </p:nvGrpSpPr>
          <p:grpSpPr>
            <a:xfrm>
              <a:off x="6300831" y="2209677"/>
              <a:ext cx="2267120" cy="2147017"/>
              <a:chOff x="6300831" y="2209677"/>
              <a:chExt cx="2267120" cy="2147017"/>
            </a:xfrm>
          </p:grpSpPr>
          <p:pic>
            <p:nvPicPr>
              <p:cNvPr id="185" name="Google Shape;185;p29" descr="MonkeyandPanda.jpg"/>
              <p:cNvPicPr preferRelativeResize="0"/>
              <p:nvPr/>
            </p:nvPicPr>
            <p:blipFill rotWithShape="1">
              <a:blip r:embed="rId8">
                <a:alphaModFix/>
              </a:blip>
              <a:srcRect/>
              <a:stretch/>
            </p:blipFill>
            <p:spPr>
              <a:xfrm>
                <a:off x="7596976" y="2841502"/>
                <a:ext cx="970975" cy="1277766"/>
              </a:xfrm>
              <a:prstGeom prst="rect">
                <a:avLst/>
              </a:prstGeom>
              <a:noFill/>
              <a:ln>
                <a:noFill/>
              </a:ln>
            </p:spPr>
          </p:pic>
          <p:pic>
            <p:nvPicPr>
              <p:cNvPr id="186" name="Google Shape;186;p29" descr="TimeofLion.jpg"/>
              <p:cNvPicPr preferRelativeResize="0"/>
              <p:nvPr/>
            </p:nvPicPr>
            <p:blipFill rotWithShape="1">
              <a:blip r:embed="rId9">
                <a:alphaModFix/>
              </a:blip>
              <a:srcRect/>
              <a:stretch/>
            </p:blipFill>
            <p:spPr>
              <a:xfrm rot="384540">
                <a:off x="6340708" y="2886722"/>
                <a:ext cx="852897" cy="762231"/>
              </a:xfrm>
              <a:prstGeom prst="rect">
                <a:avLst/>
              </a:prstGeom>
              <a:noFill/>
              <a:ln>
                <a:noFill/>
              </a:ln>
            </p:spPr>
          </p:pic>
          <p:pic>
            <p:nvPicPr>
              <p:cNvPr id="187" name="Google Shape;187;p29" descr="The Worst Princess"/>
              <p:cNvPicPr preferRelativeResize="0"/>
              <p:nvPr/>
            </p:nvPicPr>
            <p:blipFill rotWithShape="1">
              <a:blip r:embed="rId10">
                <a:alphaModFix/>
              </a:blip>
              <a:srcRect/>
              <a:stretch/>
            </p:blipFill>
            <p:spPr>
              <a:xfrm>
                <a:off x="7071514" y="2209677"/>
                <a:ext cx="906664" cy="1058478"/>
              </a:xfrm>
              <a:prstGeom prst="rect">
                <a:avLst/>
              </a:prstGeom>
              <a:noFill/>
              <a:ln>
                <a:noFill/>
              </a:ln>
            </p:spPr>
          </p:pic>
          <p:pic>
            <p:nvPicPr>
              <p:cNvPr id="188" name="Google Shape;188;p29" descr="http://img1.fantasticfiction.co.uk/images/h4/h20507.jpg"/>
              <p:cNvPicPr preferRelativeResize="0"/>
              <p:nvPr/>
            </p:nvPicPr>
            <p:blipFill rotWithShape="1">
              <a:blip r:embed="rId11">
                <a:alphaModFix/>
              </a:blip>
              <a:srcRect/>
              <a:stretch/>
            </p:blipFill>
            <p:spPr>
              <a:xfrm>
                <a:off x="6732880" y="3129534"/>
                <a:ext cx="933021" cy="1227160"/>
              </a:xfrm>
              <a:prstGeom prst="rect">
                <a:avLst/>
              </a:prstGeom>
              <a:noFill/>
              <a:ln>
                <a:noFill/>
              </a:ln>
            </p:spPr>
          </p:pic>
        </p:grpSp>
      </p:grpSp>
      <p:sp>
        <p:nvSpPr>
          <p:cNvPr id="189" name="Google Shape;189;p29"/>
          <p:cNvSpPr/>
          <p:nvPr/>
        </p:nvSpPr>
        <p:spPr>
          <a:xfrm>
            <a:off x="259980" y="3244338"/>
            <a:ext cx="2432400" cy="369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Decodable story book</a:t>
            </a:r>
            <a:endParaRPr>
              <a:solidFill>
                <a:schemeClr val="lt1"/>
              </a:solidFill>
            </a:endParaRPr>
          </a:p>
        </p:txBody>
      </p:sp>
      <p:sp>
        <p:nvSpPr>
          <p:cNvPr id="190" name="Google Shape;190;p29"/>
          <p:cNvSpPr/>
          <p:nvPr/>
        </p:nvSpPr>
        <p:spPr>
          <a:xfrm>
            <a:off x="3366907" y="3278213"/>
            <a:ext cx="2432400" cy="369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Book bag book</a:t>
            </a:r>
            <a:endParaRPr>
              <a:solidFill>
                <a:schemeClr val="lt1"/>
              </a:solidFill>
            </a:endParaRPr>
          </a:p>
        </p:txBody>
      </p:sp>
      <p:sp>
        <p:nvSpPr>
          <p:cNvPr id="191" name="Google Shape;191;p29"/>
          <p:cNvSpPr/>
          <p:nvPr/>
        </p:nvSpPr>
        <p:spPr>
          <a:xfrm>
            <a:off x="6476370" y="3059098"/>
            <a:ext cx="2432400" cy="369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Reading for Pleasure text</a:t>
            </a:r>
            <a:endParaRPr>
              <a:solidFill>
                <a:schemeClr val="l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8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30"/>
          <p:cNvSpPr txBox="1">
            <a:spLocks noGrp="1"/>
          </p:cNvSpPr>
          <p:nvPr>
            <p:ph type="title"/>
          </p:nvPr>
        </p:nvSpPr>
        <p:spPr>
          <a:xfrm>
            <a:off x="395250" y="1221480"/>
            <a:ext cx="8353500" cy="1396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solidFill>
                  <a:schemeClr val="lt1"/>
                </a:solidFill>
              </a:rPr>
              <a:t>‘Special Friends’, ‘Fred Talk’, read the word</a:t>
            </a:r>
            <a:endParaRPr>
              <a:solidFill>
                <a:schemeClr val="lt1"/>
              </a:solidFill>
            </a:endParaRPr>
          </a:p>
        </p:txBody>
      </p:sp>
      <p:sp>
        <p:nvSpPr>
          <p:cNvPr id="197" name="Google Shape;197;p30"/>
          <p:cNvSpPr txBox="1"/>
          <p:nvPr/>
        </p:nvSpPr>
        <p:spPr>
          <a:xfrm>
            <a:off x="122150" y="128075"/>
            <a:ext cx="4743600" cy="831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lt1"/>
                </a:solidFill>
                <a:latin typeface="Calibri"/>
                <a:ea typeface="Calibri"/>
                <a:cs typeface="Calibri"/>
                <a:sym typeface="Calibri"/>
              </a:rPr>
              <a:t>Early Reading – listening to your child read</a:t>
            </a:r>
            <a:endParaRPr>
              <a:solidFill>
                <a:schemeClr val="lt1"/>
              </a:solidFill>
            </a:endParaRPr>
          </a:p>
        </p:txBody>
      </p:sp>
      <p:pic>
        <p:nvPicPr>
          <p:cNvPr id="198" name="Google Shape;198;p30"/>
          <p:cNvPicPr preferRelativeResize="0"/>
          <p:nvPr/>
        </p:nvPicPr>
        <p:blipFill rotWithShape="1">
          <a:blip r:embed="rId3">
            <a:alphaModFix/>
          </a:blip>
          <a:srcRect/>
          <a:stretch/>
        </p:blipFill>
        <p:spPr>
          <a:xfrm>
            <a:off x="5494929" y="2349323"/>
            <a:ext cx="3042706" cy="2159340"/>
          </a:xfrm>
          <a:prstGeom prst="rect">
            <a:avLst/>
          </a:prstGeom>
          <a:noFill/>
          <a:ln>
            <a:noFill/>
          </a:ln>
        </p:spPr>
      </p:pic>
      <p:sp>
        <p:nvSpPr>
          <p:cNvPr id="199" name="Google Shape;199;p30"/>
          <p:cNvSpPr txBox="1"/>
          <p:nvPr/>
        </p:nvSpPr>
        <p:spPr>
          <a:xfrm>
            <a:off x="-1" y="4738550"/>
            <a:ext cx="8756700" cy="2031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Children will be able to read all of the words in the Storybook.</a:t>
            </a:r>
            <a:endParaRPr>
              <a:solidFill>
                <a:schemeClr val="lt1"/>
              </a:solidFill>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0"/>
              </a:spcBef>
              <a:spcAft>
                <a:spcPts val="0"/>
              </a:spcAft>
              <a:buNone/>
            </a:pPr>
            <a:r>
              <a:rPr lang="en-US" sz="1800">
                <a:solidFill>
                  <a:schemeClr val="lt1"/>
                </a:solidFill>
                <a:latin typeface="Calibri"/>
                <a:ea typeface="Calibri"/>
                <a:cs typeface="Calibri"/>
                <a:sym typeface="Calibri"/>
              </a:rPr>
              <a:t>If they hesitate, remind them to read the word using ‘Special Friends, Fred Talk, read the word’.</a:t>
            </a:r>
            <a:endParaRPr>
              <a:solidFill>
                <a:schemeClr val="lt1"/>
              </a:solidFill>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0"/>
              </a:spcBef>
              <a:spcAft>
                <a:spcPts val="0"/>
              </a:spcAft>
              <a:buNone/>
            </a:pPr>
            <a:r>
              <a:rPr lang="en-US" sz="1800">
                <a:solidFill>
                  <a:schemeClr val="lt1"/>
                </a:solidFill>
                <a:latin typeface="Calibri"/>
                <a:ea typeface="Calibri"/>
                <a:cs typeface="Calibri"/>
                <a:sym typeface="Calibri"/>
              </a:rPr>
              <a:t>For example, this means they spot the ‘sh’, then Fred Talk and blend to read the word e.g. sh, sh-i-p, ship.</a:t>
            </a:r>
            <a:endParaRPr>
              <a:solidFill>
                <a:schemeClr val="lt1"/>
              </a:solidFill>
            </a:endParaRPr>
          </a:p>
        </p:txBody>
      </p:sp>
      <p:pic>
        <p:nvPicPr>
          <p:cNvPr id="200" name="Google Shape;200;p30"/>
          <p:cNvPicPr preferRelativeResize="0"/>
          <p:nvPr/>
        </p:nvPicPr>
        <p:blipFill rotWithShape="1">
          <a:blip r:embed="rId4">
            <a:alphaModFix/>
          </a:blip>
          <a:srcRect/>
          <a:stretch/>
        </p:blipFill>
        <p:spPr>
          <a:xfrm>
            <a:off x="565257" y="2809937"/>
            <a:ext cx="3205618" cy="1515928"/>
          </a:xfrm>
          <a:prstGeom prst="rect">
            <a:avLst/>
          </a:prstGeom>
          <a:noFill/>
          <a:ln w="9525" cap="flat" cmpd="sng">
            <a:solidFill>
              <a:srgbClr val="000000"/>
            </a:solidFill>
            <a:prstDash val="solid"/>
            <a:round/>
            <a:headEnd type="none" w="sm" len="sm"/>
            <a:tailEnd type="none" w="sm" len="sm"/>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1"/>
          <p:cNvSpPr txBox="1"/>
          <p:nvPr/>
        </p:nvSpPr>
        <p:spPr>
          <a:xfrm>
            <a:off x="250825" y="260350"/>
            <a:ext cx="8281987" cy="6057900"/>
          </a:xfrm>
          <a:prstGeom prst="rect">
            <a:avLst/>
          </a:prstGeom>
          <a:noFill/>
          <a:ln>
            <a:noFill/>
          </a:ln>
        </p:spPr>
        <p:txBody>
          <a:bodyPr spcFirstLastPara="1" wrap="square" lIns="91425" tIns="45700" rIns="91425" bIns="45700" anchor="t" anchorCtr="0">
            <a:noAutofit/>
          </a:bodyPr>
          <a:lstStyle/>
          <a:p>
            <a:pPr marL="0" marR="0" lvl="0" indent="0" algn="just" rtl="0">
              <a:lnSpc>
                <a:spcPct val="107000"/>
              </a:lnSpc>
              <a:spcBef>
                <a:spcPts val="0"/>
              </a:spcBef>
              <a:spcAft>
                <a:spcPts val="0"/>
              </a:spcAft>
              <a:buClr>
                <a:schemeClr val="dk1"/>
              </a:buClr>
              <a:buSzPts val="2000"/>
              <a:buFont typeface="Arial"/>
              <a:buNone/>
            </a:pPr>
            <a:endParaRPr sz="2000" b="0" i="0" u="none" dirty="0">
              <a:solidFill>
                <a:schemeClr val="lt1"/>
              </a:solidFill>
              <a:latin typeface="Arial"/>
              <a:ea typeface="Arial"/>
              <a:cs typeface="Arial"/>
              <a:sym typeface="Arial"/>
            </a:endParaRPr>
          </a:p>
          <a:p>
            <a:pPr marL="0" marR="0" lvl="0" indent="0" algn="just" rtl="0">
              <a:lnSpc>
                <a:spcPct val="107000"/>
              </a:lnSpc>
              <a:spcBef>
                <a:spcPts val="800"/>
              </a:spcBef>
              <a:spcAft>
                <a:spcPts val="0"/>
              </a:spcAft>
              <a:buClr>
                <a:schemeClr val="lt1"/>
              </a:buClr>
              <a:buSzPts val="2000"/>
              <a:buFont typeface="Arial"/>
              <a:buNone/>
            </a:pPr>
            <a:r>
              <a:rPr lang="en-US" sz="2000" b="1" i="0" u="sng" dirty="0">
                <a:solidFill>
                  <a:schemeClr val="lt1"/>
                </a:solidFill>
                <a:latin typeface="Arial"/>
                <a:ea typeface="Arial"/>
                <a:cs typeface="Arial"/>
                <a:sym typeface="Arial"/>
              </a:rPr>
              <a:t>Assessment</a:t>
            </a:r>
            <a:r>
              <a:rPr lang="en-US" sz="2000" b="0" i="0" u="none" dirty="0">
                <a:solidFill>
                  <a:schemeClr val="lt1"/>
                </a:solidFill>
                <a:latin typeface="Arial"/>
                <a:ea typeface="Arial"/>
                <a:cs typeface="Arial"/>
                <a:sym typeface="Arial"/>
              </a:rPr>
              <a:t> </a:t>
            </a:r>
            <a:endParaRPr dirty="0"/>
          </a:p>
          <a:p>
            <a:pPr marL="0" marR="0" lvl="0" indent="0" algn="just" rtl="0">
              <a:lnSpc>
                <a:spcPct val="107000"/>
              </a:lnSpc>
              <a:spcBef>
                <a:spcPts val="800"/>
              </a:spcBef>
              <a:spcAft>
                <a:spcPts val="0"/>
              </a:spcAft>
              <a:buClr>
                <a:schemeClr val="lt1"/>
              </a:buClr>
              <a:buSzPts val="2000"/>
              <a:buFont typeface="Arial"/>
              <a:buNone/>
            </a:pPr>
            <a:r>
              <a:rPr lang="en-US" sz="2000" b="0" i="0" u="none" dirty="0">
                <a:solidFill>
                  <a:schemeClr val="lt1"/>
                </a:solidFill>
                <a:latin typeface="Arial"/>
                <a:ea typeface="Arial"/>
                <a:cs typeface="Arial"/>
                <a:sym typeface="Arial"/>
              </a:rPr>
              <a:t>All statutory assessments will take place in the academic year 24</a:t>
            </a:r>
            <a:r>
              <a:rPr lang="en-US" sz="2000" dirty="0">
                <a:solidFill>
                  <a:schemeClr val="lt1"/>
                </a:solidFill>
              </a:rPr>
              <a:t>/25</a:t>
            </a:r>
            <a:r>
              <a:rPr lang="en-US" sz="2000" b="0" i="0" u="none" dirty="0">
                <a:solidFill>
                  <a:schemeClr val="lt1"/>
                </a:solidFill>
                <a:latin typeface="Arial"/>
                <a:ea typeface="Arial"/>
                <a:cs typeface="Arial"/>
                <a:sym typeface="Arial"/>
              </a:rPr>
              <a:t> in accordance with the usual timetables. </a:t>
            </a:r>
            <a:endParaRPr sz="2000" b="0" i="0" u="none" dirty="0">
              <a:solidFill>
                <a:schemeClr val="lt1"/>
              </a:solidFill>
              <a:latin typeface="Arial"/>
              <a:ea typeface="Arial"/>
              <a:cs typeface="Arial"/>
              <a:sym typeface="Arial"/>
            </a:endParaRPr>
          </a:p>
          <a:p>
            <a:pPr marL="0" marR="0" lvl="0" indent="0" algn="just" rtl="0">
              <a:lnSpc>
                <a:spcPct val="107000"/>
              </a:lnSpc>
              <a:spcBef>
                <a:spcPts val="800"/>
              </a:spcBef>
              <a:spcAft>
                <a:spcPts val="0"/>
              </a:spcAft>
              <a:buClr>
                <a:schemeClr val="lt1"/>
              </a:buClr>
              <a:buSzPts val="2000"/>
              <a:buFont typeface="Arial"/>
              <a:buNone/>
            </a:pPr>
            <a:endParaRPr sz="2000" dirty="0">
              <a:solidFill>
                <a:schemeClr val="lt1"/>
              </a:solidFill>
            </a:endParaRPr>
          </a:p>
          <a:p>
            <a:pPr marL="0" marR="0" lvl="0" indent="0" algn="just" rtl="0">
              <a:lnSpc>
                <a:spcPct val="107000"/>
              </a:lnSpc>
              <a:spcBef>
                <a:spcPts val="800"/>
              </a:spcBef>
              <a:spcAft>
                <a:spcPts val="0"/>
              </a:spcAft>
              <a:buClr>
                <a:schemeClr val="lt1"/>
              </a:buClr>
              <a:buSzPts val="2000"/>
              <a:buFont typeface="Arial"/>
              <a:buNone/>
            </a:pPr>
            <a:r>
              <a:rPr lang="en-US" sz="2000" b="0" i="0" u="none" dirty="0">
                <a:solidFill>
                  <a:schemeClr val="lt1"/>
                </a:solidFill>
                <a:latin typeface="Arial"/>
                <a:ea typeface="Arial"/>
                <a:cs typeface="Arial"/>
                <a:sym typeface="Arial"/>
              </a:rPr>
              <a:t>The Y3 tests are as follows: </a:t>
            </a:r>
            <a:endParaRPr sz="2000" b="0" i="0" u="none" dirty="0">
              <a:solidFill>
                <a:schemeClr val="lt1"/>
              </a:solidFill>
              <a:latin typeface="Arial"/>
              <a:ea typeface="Arial"/>
              <a:cs typeface="Arial"/>
              <a:sym typeface="Arial"/>
            </a:endParaRPr>
          </a:p>
          <a:p>
            <a:pPr marL="457200" marR="0" lvl="0" indent="-355600" algn="just" rtl="0">
              <a:lnSpc>
                <a:spcPct val="107000"/>
              </a:lnSpc>
              <a:spcBef>
                <a:spcPts val="800"/>
              </a:spcBef>
              <a:spcAft>
                <a:spcPts val="0"/>
              </a:spcAft>
              <a:buClr>
                <a:schemeClr val="lt1"/>
              </a:buClr>
              <a:buSzPts val="2000"/>
              <a:buChar char="●"/>
            </a:pPr>
            <a:r>
              <a:rPr lang="en-US" sz="2000" b="0" i="0" u="none" dirty="0" err="1">
                <a:solidFill>
                  <a:schemeClr val="lt1"/>
                </a:solidFill>
                <a:latin typeface="Arial"/>
                <a:ea typeface="Arial"/>
                <a:cs typeface="Arial"/>
                <a:sym typeface="Arial"/>
              </a:rPr>
              <a:t>Maths</a:t>
            </a:r>
            <a:r>
              <a:rPr lang="en-US" sz="2000" b="0" i="0" u="none" dirty="0">
                <a:solidFill>
                  <a:schemeClr val="lt1"/>
                </a:solidFill>
                <a:latin typeface="Arial"/>
                <a:ea typeface="Arial"/>
                <a:cs typeface="Arial"/>
                <a:sym typeface="Arial"/>
              </a:rPr>
              <a:t> - </a:t>
            </a:r>
            <a:r>
              <a:rPr lang="en-US" sz="2000" dirty="0">
                <a:solidFill>
                  <a:schemeClr val="lt1"/>
                </a:solidFill>
              </a:rPr>
              <a:t>Arithmetic and Reasoning</a:t>
            </a:r>
            <a:endParaRPr sz="2000" b="0" i="0" u="none" dirty="0">
              <a:solidFill>
                <a:schemeClr val="lt1"/>
              </a:solidFill>
              <a:latin typeface="Arial"/>
              <a:ea typeface="Arial"/>
              <a:cs typeface="Arial"/>
              <a:sym typeface="Arial"/>
            </a:endParaRPr>
          </a:p>
          <a:p>
            <a:pPr marL="457200" marR="0" lvl="0" indent="-355600" algn="just" rtl="0">
              <a:lnSpc>
                <a:spcPct val="107000"/>
              </a:lnSpc>
              <a:spcBef>
                <a:spcPts val="0"/>
              </a:spcBef>
              <a:spcAft>
                <a:spcPts val="0"/>
              </a:spcAft>
              <a:buClr>
                <a:schemeClr val="lt1"/>
              </a:buClr>
              <a:buSzPts val="2000"/>
              <a:buChar char="●"/>
            </a:pPr>
            <a:r>
              <a:rPr lang="en-US" sz="2000" dirty="0">
                <a:solidFill>
                  <a:schemeClr val="lt1"/>
                </a:solidFill>
              </a:rPr>
              <a:t>Reading comprehension</a:t>
            </a:r>
            <a:endParaRPr sz="2000" b="0" i="0" u="none" dirty="0">
              <a:solidFill>
                <a:schemeClr val="lt1"/>
              </a:solidFill>
              <a:latin typeface="Arial"/>
              <a:ea typeface="Arial"/>
              <a:cs typeface="Arial"/>
              <a:sym typeface="Arial"/>
            </a:endParaRPr>
          </a:p>
          <a:p>
            <a:pPr marL="457200" marR="0" lvl="0" indent="-355600" algn="just" rtl="0">
              <a:lnSpc>
                <a:spcPct val="107000"/>
              </a:lnSpc>
              <a:spcBef>
                <a:spcPts val="0"/>
              </a:spcBef>
              <a:spcAft>
                <a:spcPts val="0"/>
              </a:spcAft>
              <a:buClr>
                <a:schemeClr val="lt1"/>
              </a:buClr>
              <a:buSzPts val="2000"/>
              <a:buChar char="●"/>
            </a:pPr>
            <a:r>
              <a:rPr lang="en-US" sz="2000" dirty="0">
                <a:solidFill>
                  <a:schemeClr val="lt1"/>
                </a:solidFill>
              </a:rPr>
              <a:t>Grammar, Punctuation and Spellings</a:t>
            </a:r>
            <a:endParaRPr sz="2000" dirty="0">
              <a:solidFill>
                <a:schemeClr val="lt1"/>
              </a:solidFill>
            </a:endParaRPr>
          </a:p>
          <a:p>
            <a:pPr marL="457200" marR="0" lvl="0" indent="-355600" algn="just" rtl="0">
              <a:lnSpc>
                <a:spcPct val="107000"/>
              </a:lnSpc>
              <a:spcBef>
                <a:spcPts val="0"/>
              </a:spcBef>
              <a:spcAft>
                <a:spcPts val="0"/>
              </a:spcAft>
              <a:buClr>
                <a:schemeClr val="lt1"/>
              </a:buClr>
              <a:buSzPts val="2000"/>
              <a:buChar char="●"/>
            </a:pPr>
            <a:r>
              <a:rPr lang="en-US" sz="2000" dirty="0">
                <a:solidFill>
                  <a:schemeClr val="lt1"/>
                </a:solidFill>
              </a:rPr>
              <a:t>Reading age (</a:t>
            </a:r>
            <a:r>
              <a:rPr lang="en-US" sz="2000" dirty="0" err="1">
                <a:solidFill>
                  <a:schemeClr val="lt1"/>
                </a:solidFill>
              </a:rPr>
              <a:t>Lexplore</a:t>
            </a:r>
            <a:r>
              <a:rPr lang="en-US" sz="2000" dirty="0">
                <a:solidFill>
                  <a:schemeClr val="lt1"/>
                </a:solidFill>
              </a:rPr>
              <a:t>) </a:t>
            </a:r>
          </a:p>
          <a:p>
            <a:pPr marL="0" marR="0" lvl="0" indent="0" algn="just" rtl="0">
              <a:lnSpc>
                <a:spcPct val="107000"/>
              </a:lnSpc>
              <a:spcBef>
                <a:spcPts val="800"/>
              </a:spcBef>
              <a:spcAft>
                <a:spcPts val="0"/>
              </a:spcAft>
              <a:buClr>
                <a:schemeClr val="lt1"/>
              </a:buClr>
              <a:buSzPts val="2000"/>
              <a:buFont typeface="Arial"/>
              <a:buNone/>
            </a:pPr>
            <a:r>
              <a:rPr lang="en-US" sz="2000" b="0" i="0" u="none" dirty="0">
                <a:solidFill>
                  <a:schemeClr val="lt1"/>
                </a:solidFill>
                <a:latin typeface="Arial"/>
                <a:ea typeface="Arial"/>
                <a:cs typeface="Arial"/>
                <a:sym typeface="Arial"/>
              </a:rPr>
              <a:t> </a:t>
            </a:r>
            <a:endParaRPr sz="2000" b="0" i="0" u="none" dirty="0">
              <a:solidFill>
                <a:schemeClr val="lt1"/>
              </a:solidFill>
              <a:latin typeface="Arial"/>
              <a:ea typeface="Arial"/>
              <a:cs typeface="Arial"/>
              <a:sym typeface="Arial"/>
            </a:endParaRPr>
          </a:p>
          <a:p>
            <a:pPr marL="0" marR="0" lvl="0" indent="0" algn="just" rtl="0">
              <a:lnSpc>
                <a:spcPct val="107000"/>
              </a:lnSpc>
              <a:spcBef>
                <a:spcPts val="800"/>
              </a:spcBef>
              <a:spcAft>
                <a:spcPts val="0"/>
              </a:spcAft>
              <a:buClr>
                <a:schemeClr val="lt1"/>
              </a:buClr>
              <a:buSzPts val="2000"/>
              <a:buFont typeface="Arial"/>
              <a:buNone/>
            </a:pPr>
            <a:endParaRPr sz="2000" b="0" i="0" u="none" dirty="0">
              <a:solidFill>
                <a:schemeClr val="lt1"/>
              </a:solidFill>
              <a:latin typeface="Arial"/>
              <a:ea typeface="Arial"/>
              <a:cs typeface="Arial"/>
              <a:sym typeface="Arial"/>
            </a:endParaRPr>
          </a:p>
          <a:p>
            <a:pPr marL="0" marR="0" lvl="0" indent="0" algn="just" rtl="0">
              <a:lnSpc>
                <a:spcPct val="107000"/>
              </a:lnSpc>
              <a:spcBef>
                <a:spcPts val="800"/>
              </a:spcBef>
              <a:spcAft>
                <a:spcPts val="0"/>
              </a:spcAft>
              <a:buClr>
                <a:schemeClr val="lt1"/>
              </a:buClr>
              <a:buSzPts val="2000"/>
              <a:buFont typeface="Arial"/>
              <a:buNone/>
            </a:pPr>
            <a:r>
              <a:rPr lang="en-US" sz="2000" b="1" i="0" u="none" dirty="0">
                <a:solidFill>
                  <a:schemeClr val="dk1"/>
                </a:solidFill>
                <a:latin typeface="Calibri"/>
                <a:ea typeface="Calibri"/>
                <a:cs typeface="Calibri"/>
                <a:sym typeface="Calibri"/>
              </a:rPr>
              <a:t> </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32"/>
          <p:cNvSpPr txBox="1">
            <a:spLocks noGrp="1"/>
          </p:cNvSpPr>
          <p:nvPr>
            <p:ph type="title"/>
          </p:nvPr>
        </p:nvSpPr>
        <p:spPr>
          <a:xfrm>
            <a:off x="457200" y="274619"/>
            <a:ext cx="8229600" cy="52572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000"/>
              <a:buFont typeface="Arial"/>
              <a:buNone/>
            </a:pP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r>
              <a:rPr lang="en-US" sz="2000" b="1" i="0" u="sng" dirty="0">
                <a:solidFill>
                  <a:schemeClr val="lt1"/>
                </a:solidFill>
                <a:latin typeface="Arial"/>
                <a:ea typeface="Arial"/>
                <a:cs typeface="Arial"/>
                <a:sym typeface="Arial"/>
              </a:rPr>
              <a:t>Communication</a:t>
            </a:r>
            <a:br>
              <a:rPr lang="en-US" sz="2000" i="0" dirty="0">
                <a:solidFill>
                  <a:schemeClr val="lt1"/>
                </a:solidFill>
                <a:latin typeface="Arial"/>
                <a:ea typeface="Arial"/>
                <a:cs typeface="Arial"/>
                <a:sym typeface="Arial"/>
              </a:rPr>
            </a:br>
            <a:br>
              <a:rPr lang="en-US" sz="2000" i="0" dirty="0">
                <a:solidFill>
                  <a:schemeClr val="lt1"/>
                </a:solidFill>
                <a:latin typeface="Arial"/>
                <a:ea typeface="Arial"/>
                <a:cs typeface="Arial"/>
                <a:sym typeface="Arial"/>
              </a:rPr>
            </a:br>
            <a:r>
              <a:rPr lang="en-US" sz="2000" i="0" dirty="0">
                <a:solidFill>
                  <a:schemeClr val="lt1"/>
                </a:solidFill>
                <a:latin typeface="Arial"/>
                <a:ea typeface="Arial"/>
                <a:cs typeface="Arial"/>
                <a:sym typeface="Arial"/>
              </a:rPr>
              <a:t>Please contact the school office if you have any queries or concerns. </a:t>
            </a:r>
            <a:br>
              <a:rPr lang="en-US" sz="2000" i="0" dirty="0">
                <a:solidFill>
                  <a:schemeClr val="lt1"/>
                </a:solidFill>
                <a:latin typeface="Arial"/>
                <a:ea typeface="Arial"/>
                <a:cs typeface="Arial"/>
                <a:sym typeface="Arial"/>
              </a:rPr>
            </a:br>
            <a:br>
              <a:rPr lang="en-US" sz="2000" i="0" dirty="0">
                <a:solidFill>
                  <a:schemeClr val="lt1"/>
                </a:solidFill>
                <a:latin typeface="Arial"/>
                <a:ea typeface="Arial"/>
                <a:cs typeface="Arial"/>
                <a:sym typeface="Arial"/>
              </a:rPr>
            </a:br>
            <a:r>
              <a:rPr lang="en-US" sz="2000" i="0" dirty="0">
                <a:solidFill>
                  <a:schemeClr val="lt1"/>
                </a:solidFill>
                <a:latin typeface="Arial"/>
                <a:ea typeface="Arial"/>
                <a:cs typeface="Arial"/>
                <a:sym typeface="Arial"/>
              </a:rPr>
              <a:t>Alternatively, you can speak to your child’s class teacher at the end of the day.</a:t>
            </a:r>
            <a:br>
              <a:rPr lang="en-US" sz="2000" i="0" dirty="0">
                <a:solidFill>
                  <a:schemeClr val="lt1"/>
                </a:solidFill>
                <a:latin typeface="Arial"/>
                <a:ea typeface="Arial"/>
                <a:cs typeface="Arial"/>
                <a:sym typeface="Arial"/>
              </a:rPr>
            </a:br>
            <a:br>
              <a:rPr lang="en-US" sz="2000" i="0" dirty="0">
                <a:solidFill>
                  <a:schemeClr val="lt1"/>
                </a:solidFill>
                <a:latin typeface="Arial"/>
                <a:ea typeface="Arial"/>
                <a:cs typeface="Arial"/>
                <a:sym typeface="Arial"/>
              </a:rPr>
            </a:br>
            <a:r>
              <a:rPr lang="en-US" sz="2000" i="0" dirty="0">
                <a:solidFill>
                  <a:schemeClr val="lt1"/>
                </a:solidFill>
                <a:latin typeface="Arial"/>
                <a:ea typeface="Arial"/>
                <a:cs typeface="Arial"/>
                <a:sym typeface="Arial"/>
              </a:rPr>
              <a:t>Sharon or Gail are around at the end of the day if you need to speak to them.</a:t>
            </a:r>
            <a:br>
              <a:rPr lang="en-US" sz="2000" i="0" dirty="0">
                <a:solidFill>
                  <a:schemeClr val="lt1"/>
                </a:solidFill>
                <a:latin typeface="Arial"/>
                <a:ea typeface="Arial"/>
                <a:cs typeface="Arial"/>
                <a:sym typeface="Arial"/>
              </a:rPr>
            </a:br>
            <a:br>
              <a:rPr lang="en-US" sz="2000" b="1" i="0" u="sng" dirty="0">
                <a:solidFill>
                  <a:schemeClr val="lt1"/>
                </a:solidFill>
                <a:latin typeface="Arial"/>
                <a:ea typeface="Arial"/>
                <a:cs typeface="Arial"/>
                <a:sym typeface="Arial"/>
              </a:rPr>
            </a:br>
            <a:br>
              <a:rPr lang="en-US" sz="4400" b="0" i="0" u="none" dirty="0">
                <a:solidFill>
                  <a:schemeClr val="dk2"/>
                </a:solidFill>
                <a:latin typeface="Arial"/>
                <a:ea typeface="Arial"/>
                <a:cs typeface="Arial"/>
                <a:sym typeface="Arial"/>
              </a:rPr>
            </a:b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p:nvPr/>
        </p:nvSpPr>
        <p:spPr>
          <a:xfrm>
            <a:off x="204172" y="1020632"/>
            <a:ext cx="8424862" cy="1108075"/>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lt1"/>
              </a:buClr>
              <a:buSzPts val="6600"/>
              <a:buFont typeface="Arial"/>
              <a:buNone/>
            </a:pPr>
            <a:r>
              <a:rPr lang="en-US" sz="6600" b="0" i="0" u="none" strike="noStrike" cap="none" dirty="0">
                <a:solidFill>
                  <a:schemeClr val="lt1"/>
                </a:solidFill>
                <a:latin typeface="Arial"/>
                <a:ea typeface="Arial"/>
                <a:cs typeface="Arial"/>
                <a:sym typeface="Arial"/>
              </a:rPr>
              <a:t>Thank you!</a:t>
            </a:r>
          </a:p>
        </p:txBody>
      </p:sp>
      <p:pic>
        <p:nvPicPr>
          <p:cNvPr id="85" name="Google Shape;85;p13" descr="logo for jumper 2016"/>
          <p:cNvPicPr preferRelativeResize="0"/>
          <p:nvPr/>
        </p:nvPicPr>
        <p:blipFill rotWithShape="1">
          <a:blip r:embed="rId3">
            <a:alphaModFix/>
          </a:blip>
          <a:srcRect/>
          <a:stretch/>
        </p:blipFill>
        <p:spPr>
          <a:xfrm>
            <a:off x="1973424" y="2599566"/>
            <a:ext cx="5197152" cy="3853622"/>
          </a:xfrm>
          <a:prstGeom prst="rect">
            <a:avLst/>
          </a:prstGeom>
          <a:noFill/>
          <a:ln>
            <a:noFill/>
          </a:ln>
        </p:spPr>
      </p:pic>
    </p:spTree>
    <p:extLst>
      <p:ext uri="{BB962C8B-B14F-4D97-AF65-F5344CB8AC3E}">
        <p14:creationId xmlns:p14="http://schemas.microsoft.com/office/powerpoint/2010/main" val="3101264671"/>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1604</Words>
  <Application>Microsoft Office PowerPoint</Application>
  <PresentationFormat>On-screen Show (4:3)</PresentationFormat>
  <Paragraphs>221</Paragraphs>
  <Slides>21</Slides>
  <Notes>21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Noto Sans Symbols</vt:lpstr>
      <vt:lpstr>Times New Roman</vt:lpstr>
      <vt:lpstr>Default Design</vt:lpstr>
      <vt:lpstr>PowerPoint Presentation</vt:lpstr>
      <vt:lpstr>Staff  3T Class Teacher – Miss Taylor Teaching Assistants – Mrs Reynolds (Monday) Mrs Jones (Tuesday-Friday)   3L Class Teacher – Mr Lord  Teaching Assistant – Mrs Smith   </vt:lpstr>
      <vt:lpstr>PowerPoint Presentation</vt:lpstr>
      <vt:lpstr>           Behaviour  Our school values remain in place and children displaying these values will be placed on the recognition board.   Children will not be removed from the recognition board once they are on it. They will get a Golden Ticket at the end of the day.   Golden Tickets </vt:lpstr>
      <vt:lpstr>Sanctions   LEVEL 1 (class staff intervention) Reminder Quiet chat De-escalation strategies Phone call home  LEVEL 2 (pastoral team intervention) Loss of privileges - playtime Meet with parents Learning Mentor intervention (Mrs Sweeney)  LEVEL 3 (management team intervention) Reflection room Meeting with parents and pastoral team Behaviour plan External agency involvement  LEVEL 4 Exclusion</vt:lpstr>
      <vt:lpstr>Fab 50   Fab 50s will be given as golden tickets.   At the end of term, 3 raffle tickets will be draw from the box. These children will go on the Fab 50 trip. The more tickets a child has, the more chance they have of being picked for the trip.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‘Special Friends’, ‘Fred Talk’, read the word</vt:lpstr>
      <vt:lpstr>PowerPoint Presentation</vt:lpstr>
      <vt:lpstr>    Communication  Please contact the school office if you have any queries or concerns.   Alternatively, you can speak to your child’s class teacher at the end of the day.  Sharon or Gail are around at the end of the day if you need to speak to them.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THanlon</dc:creator>
  <cp:lastModifiedBy>LTaylor</cp:lastModifiedBy>
  <cp:revision>17</cp:revision>
  <dcterms:modified xsi:type="dcterms:W3CDTF">2024-09-13T13:12:52Z</dcterms:modified>
</cp:coreProperties>
</file>