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  <p:sldId id="282" r:id="rId25"/>
    <p:sldId id="283" r:id="rId26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853689" y="479805"/>
            <a:ext cx="3738879" cy="635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2212" y="169926"/>
            <a:ext cx="8797290" cy="6515861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291846" y="291846"/>
            <a:ext cx="8560435" cy="6274435"/>
          </a:xfrm>
          <a:custGeom>
            <a:avLst/>
            <a:gdLst/>
            <a:ahLst/>
            <a:cxnLst/>
            <a:rect l="l" t="t" r="r" b="b"/>
            <a:pathLst>
              <a:path w="8560435" h="6274434">
                <a:moveTo>
                  <a:pt x="8560308" y="0"/>
                </a:moveTo>
                <a:lnTo>
                  <a:pt x="0" y="0"/>
                </a:lnTo>
                <a:lnTo>
                  <a:pt x="0" y="6274308"/>
                </a:lnTo>
                <a:lnTo>
                  <a:pt x="8560308" y="6274308"/>
                </a:lnTo>
                <a:lnTo>
                  <a:pt x="8560308" y="0"/>
                </a:lnTo>
                <a:close/>
              </a:path>
            </a:pathLst>
          </a:custGeom>
          <a:solidFill>
            <a:srgbClr val="B869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77287" y="490728"/>
            <a:ext cx="4789424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3016" y="1454150"/>
            <a:ext cx="7538720" cy="2590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41.jpg"/><Relationship Id="rId7" Type="http://schemas.openxmlformats.org/officeDocument/2006/relationships/image" Target="../media/image45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hyperlink" Target="http://www.springwellparkprimary.co.uk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76324" y="160273"/>
            <a:ext cx="5993765" cy="211899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647825" marR="5080" indent="-1635760">
              <a:lnSpc>
                <a:spcPts val="7840"/>
              </a:lnSpc>
              <a:spcBef>
                <a:spcPts val="1000"/>
              </a:spcBef>
            </a:pPr>
            <a:r>
              <a:rPr sz="7200" b="0" spc="-30" dirty="0">
                <a:latin typeface="Calibri"/>
                <a:cs typeface="Calibri"/>
              </a:rPr>
              <a:t>Welcome</a:t>
            </a:r>
            <a:r>
              <a:rPr sz="7200" b="0" spc="-235" dirty="0">
                <a:latin typeface="Calibri"/>
                <a:cs typeface="Calibri"/>
              </a:rPr>
              <a:t> </a:t>
            </a:r>
            <a:r>
              <a:rPr sz="7200" b="0" dirty="0">
                <a:latin typeface="Calibri"/>
                <a:cs typeface="Calibri"/>
              </a:rPr>
              <a:t>to</a:t>
            </a:r>
            <a:r>
              <a:rPr sz="7200" b="0" spc="-240" dirty="0">
                <a:latin typeface="Calibri"/>
                <a:cs typeface="Calibri"/>
              </a:rPr>
              <a:t> </a:t>
            </a:r>
            <a:r>
              <a:rPr sz="7200" b="0" spc="-25" dirty="0">
                <a:latin typeface="Calibri"/>
                <a:cs typeface="Calibri"/>
              </a:rPr>
              <a:t>our </a:t>
            </a:r>
            <a:r>
              <a:rPr sz="7200" b="0" spc="-10" dirty="0">
                <a:latin typeface="Calibri"/>
                <a:cs typeface="Calibri"/>
              </a:rPr>
              <a:t>school!</a:t>
            </a:r>
            <a:endParaRPr sz="7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6555" y="4854194"/>
            <a:ext cx="7163434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  <a:tabLst>
                <a:tab pos="1708150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‘Every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deserves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best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possible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start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life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enables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fulfill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potential.’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	EYFS</a:t>
            </a:r>
            <a:r>
              <a:rPr sz="28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Framework</a:t>
            </a:r>
            <a:r>
              <a:rPr sz="28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2021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401567" y="2530601"/>
            <a:ext cx="2386330" cy="1948814"/>
            <a:chOff x="3401567" y="2530601"/>
            <a:chExt cx="2386330" cy="1948814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01567" y="2530601"/>
              <a:ext cx="2385822" cy="194843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36619" y="2565653"/>
              <a:ext cx="2269236" cy="183184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431666" y="2560700"/>
              <a:ext cx="2279650" cy="1842135"/>
            </a:xfrm>
            <a:custGeom>
              <a:avLst/>
              <a:gdLst/>
              <a:ahLst/>
              <a:cxnLst/>
              <a:rect l="l" t="t" r="r" b="b"/>
              <a:pathLst>
                <a:path w="2279650" h="1842135">
                  <a:moveTo>
                    <a:pt x="0" y="1841754"/>
                  </a:moveTo>
                  <a:lnTo>
                    <a:pt x="2279141" y="1841754"/>
                  </a:lnTo>
                  <a:lnTo>
                    <a:pt x="2279141" y="0"/>
                  </a:lnTo>
                  <a:lnTo>
                    <a:pt x="0" y="0"/>
                  </a:lnTo>
                  <a:lnTo>
                    <a:pt x="0" y="1841754"/>
                  </a:lnTo>
                  <a:close/>
                </a:path>
              </a:pathLst>
            </a:custGeom>
            <a:ln w="990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8916" y="481329"/>
            <a:ext cx="385127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u="sng" dirty="0">
                <a:uFill>
                  <a:solidFill>
                    <a:srgbClr val="FFFFFF"/>
                  </a:solidFill>
                </a:uFill>
              </a:rPr>
              <a:t>Meet</a:t>
            </a:r>
            <a:r>
              <a:rPr sz="4800" u="sng" spc="-3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sz="4800" u="sng" dirty="0">
                <a:uFill>
                  <a:solidFill>
                    <a:srgbClr val="FFFFFF"/>
                  </a:solidFill>
                </a:uFill>
              </a:rPr>
              <a:t>the</a:t>
            </a:r>
            <a:r>
              <a:rPr sz="4800" u="sng" spc="-30" dirty="0">
                <a:uFill>
                  <a:solidFill>
                    <a:srgbClr val="FFFFFF"/>
                  </a:solidFill>
                </a:uFill>
              </a:rPr>
              <a:t> </a:t>
            </a:r>
            <a:r>
              <a:rPr sz="4800" u="sng" spc="-85" dirty="0">
                <a:uFill>
                  <a:solidFill>
                    <a:srgbClr val="FFFFFF"/>
                  </a:solidFill>
                </a:uFill>
              </a:rPr>
              <a:t>Team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547116" y="1167130"/>
            <a:ext cx="1773555" cy="242633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Miss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Webley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Coyle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Ellis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Mr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Hanlon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Gail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McCully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73612" y="1190100"/>
            <a:ext cx="4283710" cy="2426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09700" indent="132715">
              <a:lnSpc>
                <a:spcPct val="1313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teacher Assistant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endParaRPr sz="2400" dirty="0">
              <a:latin typeface="Calibri"/>
              <a:cs typeface="Calibri"/>
            </a:endParaRPr>
          </a:p>
          <a:p>
            <a:pPr marL="155575">
              <a:lnSpc>
                <a:spcPct val="100000"/>
              </a:lnSpc>
              <a:spcBef>
                <a:spcPts val="9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Assistant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endParaRPr sz="2400" dirty="0">
              <a:latin typeface="Calibri"/>
              <a:cs typeface="Calibri"/>
            </a:endParaRPr>
          </a:p>
          <a:p>
            <a:pPr marL="113664" marR="5080" indent="-78105">
              <a:lnSpc>
                <a:spcPts val="3779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Assistant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SENDCO Pastoral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7116" y="3568286"/>
            <a:ext cx="2272284" cy="3228447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994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Sharon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Murphy</a:t>
            </a:r>
            <a:endParaRPr sz="2000" dirty="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Sweeney</a:t>
            </a:r>
            <a:endParaRPr sz="2000" dirty="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5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Gallagher</a:t>
            </a:r>
            <a:endParaRPr sz="2000" dirty="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Molyneux</a:t>
            </a:r>
            <a:endParaRPr sz="2000" dirty="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Mrs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Sefton</a:t>
            </a:r>
            <a:endParaRPr sz="2000" dirty="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160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lang="en-GB" sz="1600" dirty="0" err="1">
                <a:solidFill>
                  <a:srgbClr val="FFFFFF"/>
                </a:solidFill>
                <a:latin typeface="Calibri"/>
                <a:cs typeface="Calibri"/>
              </a:rPr>
              <a:t>rs</a:t>
            </a:r>
            <a:r>
              <a:rPr lang="en-GB" sz="1600" dirty="0">
                <a:solidFill>
                  <a:srgbClr val="FFFFFF"/>
                </a:solidFill>
                <a:latin typeface="Calibri"/>
                <a:cs typeface="Calibri"/>
              </a:rPr>
              <a:t> Blundell, Mrs Connolly and Mrs Dunne</a:t>
            </a:r>
            <a:r>
              <a:rPr lang="en-GB" sz="24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41716" y="3551348"/>
            <a:ext cx="5632450" cy="3287502"/>
          </a:xfrm>
          <a:prstGeom prst="rect">
            <a:avLst/>
          </a:prstGeom>
        </p:spPr>
        <p:txBody>
          <a:bodyPr vert="horz" wrap="square" lIns="0" tIns="126364" rIns="0" bIns="0" rtlCol="0">
            <a:spAutoFit/>
          </a:bodyPr>
          <a:lstStyle/>
          <a:p>
            <a:pPr marL="236220">
              <a:lnSpc>
                <a:spcPct val="100000"/>
              </a:lnSpc>
              <a:spcBef>
                <a:spcPts val="994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Pastoral</a:t>
            </a:r>
            <a:endParaRPr sz="2400" dirty="0">
              <a:latin typeface="Calibri"/>
              <a:cs typeface="Calibri"/>
            </a:endParaRPr>
          </a:p>
          <a:p>
            <a:pPr marL="121920" marR="1875155" indent="894080">
              <a:lnSpc>
                <a:spcPts val="3779"/>
              </a:lnSpc>
              <a:spcBef>
                <a:spcPts val="27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Pastoral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attendance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Learning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Mentor</a:t>
            </a:r>
            <a:endParaRPr sz="2400" dirty="0">
              <a:latin typeface="Calibri"/>
              <a:cs typeface="Calibri"/>
            </a:endParaRPr>
          </a:p>
          <a:p>
            <a:pPr marL="100330">
              <a:lnSpc>
                <a:spcPct val="100000"/>
              </a:lnSpc>
              <a:spcBef>
                <a:spcPts val="6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SENDCO</a:t>
            </a:r>
            <a:endParaRPr sz="2400" dirty="0">
              <a:latin typeface="Calibri"/>
              <a:cs typeface="Calibri"/>
            </a:endParaRPr>
          </a:p>
          <a:p>
            <a:pPr marL="84455" marR="5080" indent="-72390">
              <a:lnSpc>
                <a:spcPct val="131200"/>
              </a:lnSpc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Years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Lead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Current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Teacher</a:t>
            </a:r>
            <a:endParaRPr lang="en-GB" sz="2400" spc="-10" dirty="0">
              <a:solidFill>
                <a:srgbClr val="FFFFFF"/>
              </a:solidFill>
              <a:latin typeface="Calibri"/>
              <a:cs typeface="Calibri"/>
            </a:endParaRPr>
          </a:p>
          <a:p>
            <a:pPr marL="84455" marR="5080" indent="-72390">
              <a:lnSpc>
                <a:spcPct val="131200"/>
              </a:lnSpc>
            </a:pPr>
            <a:r>
              <a:rPr lang="en-GB" sz="2000" spc="-10" dirty="0">
                <a:solidFill>
                  <a:srgbClr val="FFFFFF"/>
                </a:solidFill>
                <a:latin typeface="Calibri"/>
                <a:cs typeface="Calibri"/>
              </a:rPr>
              <a:t>Nursery Teacher, TA, and 2Y Room Practitioner  </a:t>
            </a:r>
          </a:p>
          <a:p>
            <a:pPr marL="84455" marR="5080" indent="-72390">
              <a:lnSpc>
                <a:spcPct val="131200"/>
              </a:lnSpc>
            </a:pP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01344" y="2258059"/>
            <a:ext cx="6941820" cy="37769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Calibri"/>
                <a:cs typeface="Calibri"/>
              </a:rPr>
              <a:t>Years</a:t>
            </a:r>
            <a:r>
              <a:rPr sz="32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Foundation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Stage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(E.Y.F.S.)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stage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education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from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birth</a:t>
            </a:r>
            <a:r>
              <a:rPr sz="3200" spc="-4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end</a:t>
            </a:r>
            <a:r>
              <a:rPr sz="3200" spc="-5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of</a:t>
            </a:r>
            <a:r>
              <a:rPr sz="3200" spc="-7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the</a:t>
            </a:r>
            <a:r>
              <a:rPr sz="3200" spc="-6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Reception</a:t>
            </a:r>
            <a:r>
              <a:rPr sz="3200" spc="-45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66699"/>
                </a:solidFill>
                <a:latin typeface="Calibri"/>
                <a:cs typeface="Calibri"/>
              </a:rPr>
              <a:t>year.</a:t>
            </a:r>
            <a:endParaRPr sz="3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85"/>
              </a:spcBef>
            </a:pPr>
            <a:endParaRPr sz="3200">
              <a:latin typeface="Calibri"/>
              <a:cs typeface="Calibri"/>
            </a:endParaRPr>
          </a:p>
          <a:p>
            <a:pPr marL="573405" marR="385445" indent="-5080"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recognition</a:t>
            </a: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32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learn</a:t>
            </a:r>
            <a:r>
              <a:rPr sz="32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best</a:t>
            </a:r>
            <a:r>
              <a:rPr sz="320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play</a:t>
            </a:r>
            <a:r>
              <a:rPr sz="3200" spc="-11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666699"/>
                </a:solidFill>
                <a:latin typeface="Calibri"/>
                <a:cs typeface="Calibri"/>
              </a:rPr>
              <a:t>and </a:t>
            </a:r>
            <a:r>
              <a:rPr sz="3200" dirty="0">
                <a:solidFill>
                  <a:srgbClr val="666699"/>
                </a:solidFill>
                <a:latin typeface="Calibri"/>
                <a:cs typeface="Calibri"/>
              </a:rPr>
              <a:t>active</a:t>
            </a:r>
            <a:r>
              <a:rPr sz="3200" spc="-90" dirty="0">
                <a:solidFill>
                  <a:srgbClr val="666699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66699"/>
                </a:solidFill>
                <a:latin typeface="Calibri"/>
                <a:cs typeface="Calibri"/>
              </a:rPr>
              <a:t>learning.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64714" y="529082"/>
            <a:ext cx="433641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5765" marR="5080" indent="-393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What</a:t>
            </a:r>
            <a:r>
              <a:rPr sz="3600" spc="-65" dirty="0"/>
              <a:t> </a:t>
            </a:r>
            <a:r>
              <a:rPr sz="3600" dirty="0"/>
              <a:t>is</a:t>
            </a:r>
            <a:r>
              <a:rPr sz="3600" spc="-65" dirty="0"/>
              <a:t> </a:t>
            </a:r>
            <a:r>
              <a:rPr sz="3600" dirty="0"/>
              <a:t>the</a:t>
            </a:r>
            <a:r>
              <a:rPr sz="3600" spc="-55" dirty="0"/>
              <a:t> </a:t>
            </a:r>
            <a:r>
              <a:rPr sz="3600" dirty="0"/>
              <a:t>Early</a:t>
            </a:r>
            <a:r>
              <a:rPr sz="3600" spc="-85" dirty="0"/>
              <a:t> </a:t>
            </a:r>
            <a:r>
              <a:rPr sz="3600" spc="-45" dirty="0"/>
              <a:t>Years </a:t>
            </a:r>
            <a:r>
              <a:rPr sz="3600" spc="-10" dirty="0"/>
              <a:t>Foundation</a:t>
            </a:r>
            <a:r>
              <a:rPr sz="3600" spc="-130" dirty="0"/>
              <a:t> </a:t>
            </a:r>
            <a:r>
              <a:rPr sz="3600" spc="-10" dirty="0"/>
              <a:t>Stage?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>
              <a:lnSpc>
                <a:spcPct val="100000"/>
              </a:lnSpc>
              <a:spcBef>
                <a:spcPts val="100"/>
              </a:spcBef>
            </a:pPr>
            <a:r>
              <a:rPr sz="4800" b="0" dirty="0">
                <a:latin typeface="Calibri"/>
                <a:cs typeface="Calibri"/>
              </a:rPr>
              <a:t>Areas</a:t>
            </a:r>
            <a:r>
              <a:rPr sz="4800" b="0" spc="-70" dirty="0">
                <a:latin typeface="Calibri"/>
                <a:cs typeface="Calibri"/>
              </a:rPr>
              <a:t> </a:t>
            </a:r>
            <a:r>
              <a:rPr sz="4800" b="0" dirty="0">
                <a:latin typeface="Calibri"/>
                <a:cs typeface="Calibri"/>
              </a:rPr>
              <a:t>of</a:t>
            </a:r>
            <a:r>
              <a:rPr sz="4800" b="0" spc="-65" dirty="0">
                <a:latin typeface="Calibri"/>
                <a:cs typeface="Calibri"/>
              </a:rPr>
              <a:t> </a:t>
            </a:r>
            <a:r>
              <a:rPr sz="4800" b="0" spc="-10" dirty="0">
                <a:latin typeface="Calibri"/>
                <a:cs typeface="Calibri"/>
              </a:rPr>
              <a:t>Learning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48944" y="1620012"/>
            <a:ext cx="6904355" cy="3849370"/>
          </a:xfrm>
          <a:prstGeom prst="rect">
            <a:avLst/>
          </a:prstGeom>
        </p:spPr>
        <p:txBody>
          <a:bodyPr vert="horz" wrap="square" lIns="0" tIns="1060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Within</a:t>
            </a:r>
            <a:r>
              <a:rPr sz="24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14" dirty="0">
                <a:solidFill>
                  <a:srgbClr val="FFFFFF"/>
                </a:solidFill>
                <a:latin typeface="Calibri"/>
                <a:cs typeface="Calibri"/>
              </a:rPr>
              <a:t>E.Y.F.S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there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seven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Areas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learning.</a:t>
            </a:r>
            <a:endParaRPr sz="2400">
              <a:latin typeface="Calibri"/>
              <a:cs typeface="Calibri"/>
            </a:endParaRPr>
          </a:p>
          <a:p>
            <a:pPr marL="1624965" marR="5080">
              <a:lnSpc>
                <a:spcPts val="3820"/>
              </a:lnSpc>
              <a:spcBef>
                <a:spcPts val="8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Personal,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Social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Emotional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Development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Communication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Language</a:t>
            </a:r>
            <a:endParaRPr sz="2400">
              <a:latin typeface="Calibri"/>
              <a:cs typeface="Calibri"/>
            </a:endParaRPr>
          </a:p>
          <a:p>
            <a:pPr marL="1624965">
              <a:lnSpc>
                <a:spcPct val="100000"/>
              </a:lnSpc>
              <a:spcBef>
                <a:spcPts val="64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Physical</a:t>
            </a:r>
            <a:r>
              <a:rPr sz="24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Development</a:t>
            </a:r>
            <a:endParaRPr sz="2400">
              <a:latin typeface="Calibri"/>
              <a:cs typeface="Calibri"/>
            </a:endParaRPr>
          </a:p>
          <a:p>
            <a:pPr marL="1624965" marR="3644900">
              <a:lnSpc>
                <a:spcPts val="3820"/>
              </a:lnSpc>
              <a:spcBef>
                <a:spcPts val="27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Literacy Mathematics</a:t>
            </a:r>
            <a:endParaRPr sz="2400">
              <a:latin typeface="Calibri"/>
              <a:cs typeface="Calibri"/>
            </a:endParaRPr>
          </a:p>
          <a:p>
            <a:pPr marL="1624965">
              <a:lnSpc>
                <a:spcPct val="100000"/>
              </a:lnSpc>
              <a:spcBef>
                <a:spcPts val="64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Understanding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World</a:t>
            </a:r>
            <a:endParaRPr sz="2400">
              <a:latin typeface="Calibri"/>
              <a:cs typeface="Calibri"/>
            </a:endParaRPr>
          </a:p>
          <a:p>
            <a:pPr marL="1624965">
              <a:lnSpc>
                <a:spcPct val="100000"/>
              </a:lnSpc>
              <a:spcBef>
                <a:spcPts val="9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Expressive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Arts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Design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73297" y="679450"/>
            <a:ext cx="284353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Forest</a:t>
            </a:r>
            <a:r>
              <a:rPr spc="-155" dirty="0"/>
              <a:t> </a:t>
            </a:r>
            <a:r>
              <a:rPr spc="-10" dirty="0"/>
              <a:t>School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675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/>
              <a:t>Forest</a:t>
            </a:r>
            <a:r>
              <a:rPr sz="2700" spc="-50" dirty="0"/>
              <a:t> </a:t>
            </a:r>
            <a:r>
              <a:rPr sz="2700" dirty="0"/>
              <a:t>School</a:t>
            </a:r>
            <a:r>
              <a:rPr sz="2700" spc="-20" dirty="0"/>
              <a:t> </a:t>
            </a:r>
            <a:r>
              <a:rPr sz="2700" dirty="0"/>
              <a:t>is</a:t>
            </a:r>
            <a:r>
              <a:rPr sz="2700" spc="-25" dirty="0"/>
              <a:t> </a:t>
            </a:r>
            <a:r>
              <a:rPr sz="2700" dirty="0"/>
              <a:t>a</a:t>
            </a:r>
            <a:r>
              <a:rPr sz="2700" spc="-25" dirty="0"/>
              <a:t> </a:t>
            </a:r>
            <a:r>
              <a:rPr sz="2700" dirty="0"/>
              <a:t>big</a:t>
            </a:r>
            <a:r>
              <a:rPr sz="2700" spc="-20" dirty="0"/>
              <a:t> </a:t>
            </a:r>
            <a:r>
              <a:rPr sz="2700" dirty="0"/>
              <a:t>part</a:t>
            </a:r>
            <a:r>
              <a:rPr sz="2700" spc="-35" dirty="0"/>
              <a:t> </a:t>
            </a:r>
            <a:r>
              <a:rPr sz="2700" dirty="0"/>
              <a:t>of</a:t>
            </a:r>
            <a:r>
              <a:rPr sz="2700" spc="-25" dirty="0"/>
              <a:t> </a:t>
            </a:r>
            <a:r>
              <a:rPr sz="2700" dirty="0"/>
              <a:t>learning</a:t>
            </a:r>
            <a:r>
              <a:rPr sz="2700" spc="-35" dirty="0"/>
              <a:t> </a:t>
            </a:r>
            <a:r>
              <a:rPr sz="2700" dirty="0"/>
              <a:t>at</a:t>
            </a:r>
            <a:r>
              <a:rPr sz="2700" spc="-35" dirty="0"/>
              <a:t> </a:t>
            </a:r>
            <a:r>
              <a:rPr sz="2700" spc="-10" dirty="0"/>
              <a:t>Springwell.</a:t>
            </a:r>
            <a:endParaRPr sz="2700"/>
          </a:p>
          <a:p>
            <a:pPr marL="195580" marR="368935" indent="-182880">
              <a:lnSpc>
                <a:spcPts val="2920"/>
              </a:lnSpc>
              <a:spcBef>
                <a:spcPts val="940"/>
              </a:spcBef>
              <a:buClr>
                <a:srgbClr val="B35DB0"/>
              </a:buClr>
              <a:buFont typeface="Arial MT"/>
              <a:buChar char="•"/>
              <a:tabLst>
                <a:tab pos="195580" algn="l"/>
              </a:tabLst>
            </a:pPr>
            <a:r>
              <a:rPr sz="2700" dirty="0"/>
              <a:t>We</a:t>
            </a:r>
            <a:r>
              <a:rPr sz="2700" spc="-60" dirty="0"/>
              <a:t> </a:t>
            </a:r>
            <a:r>
              <a:rPr sz="2700" dirty="0"/>
              <a:t>have</a:t>
            </a:r>
            <a:r>
              <a:rPr sz="2700" spc="-70" dirty="0"/>
              <a:t> </a:t>
            </a:r>
            <a:r>
              <a:rPr sz="2700" dirty="0"/>
              <a:t>a</a:t>
            </a:r>
            <a:r>
              <a:rPr sz="2700" spc="-65" dirty="0"/>
              <a:t> </a:t>
            </a:r>
            <a:r>
              <a:rPr sz="2700" dirty="0"/>
              <a:t>dedicated</a:t>
            </a:r>
            <a:r>
              <a:rPr sz="2700" spc="-90" dirty="0"/>
              <a:t> </a:t>
            </a:r>
            <a:r>
              <a:rPr sz="2700" dirty="0"/>
              <a:t>Forest</a:t>
            </a:r>
            <a:r>
              <a:rPr sz="2700" spc="-85" dirty="0"/>
              <a:t> </a:t>
            </a:r>
            <a:r>
              <a:rPr sz="2700" dirty="0"/>
              <a:t>School</a:t>
            </a:r>
            <a:r>
              <a:rPr sz="2700" spc="-60" dirty="0"/>
              <a:t> </a:t>
            </a:r>
            <a:r>
              <a:rPr sz="2700" dirty="0"/>
              <a:t>area</a:t>
            </a:r>
            <a:r>
              <a:rPr sz="2700" spc="-85" dirty="0"/>
              <a:t> </a:t>
            </a:r>
            <a:r>
              <a:rPr sz="2700" dirty="0"/>
              <a:t>which</a:t>
            </a:r>
            <a:r>
              <a:rPr sz="2700" spc="-75" dirty="0"/>
              <a:t> </a:t>
            </a:r>
            <a:r>
              <a:rPr sz="2700" spc="-25" dirty="0"/>
              <a:t>the </a:t>
            </a:r>
            <a:r>
              <a:rPr sz="2700" dirty="0"/>
              <a:t>children</a:t>
            </a:r>
            <a:r>
              <a:rPr sz="2700" spc="-45" dirty="0"/>
              <a:t> </a:t>
            </a:r>
            <a:r>
              <a:rPr sz="2700" dirty="0"/>
              <a:t>can</a:t>
            </a:r>
            <a:r>
              <a:rPr sz="2700" spc="-60" dirty="0"/>
              <a:t> </a:t>
            </a:r>
            <a:r>
              <a:rPr sz="2700" dirty="0"/>
              <a:t>access</a:t>
            </a:r>
            <a:r>
              <a:rPr sz="2700" spc="-70" dirty="0"/>
              <a:t> </a:t>
            </a:r>
            <a:r>
              <a:rPr sz="2700" dirty="0"/>
              <a:t>in</a:t>
            </a:r>
            <a:r>
              <a:rPr sz="2700" spc="-40" dirty="0"/>
              <a:t> </a:t>
            </a:r>
            <a:r>
              <a:rPr sz="2700" dirty="0"/>
              <a:t>all</a:t>
            </a:r>
            <a:r>
              <a:rPr sz="2700" spc="-40" dirty="0"/>
              <a:t> </a:t>
            </a:r>
            <a:r>
              <a:rPr sz="2700" spc="-10" dirty="0"/>
              <a:t>weathers.</a:t>
            </a:r>
            <a:endParaRPr sz="2700"/>
          </a:p>
          <a:p>
            <a:pPr marL="195580" marR="5080" indent="-182880">
              <a:lnSpc>
                <a:spcPct val="90000"/>
              </a:lnSpc>
              <a:spcBef>
                <a:spcPts val="850"/>
              </a:spcBef>
              <a:buClr>
                <a:srgbClr val="B35DB0"/>
              </a:buClr>
              <a:buFont typeface="Arial MT"/>
              <a:buChar char="•"/>
              <a:tabLst>
                <a:tab pos="195580" algn="l"/>
              </a:tabLst>
            </a:pPr>
            <a:r>
              <a:rPr sz="2700" dirty="0"/>
              <a:t>It</a:t>
            </a:r>
            <a:r>
              <a:rPr sz="2700" spc="-35" dirty="0"/>
              <a:t> </a:t>
            </a:r>
            <a:r>
              <a:rPr sz="2700" dirty="0"/>
              <a:t>is</a:t>
            </a:r>
            <a:r>
              <a:rPr sz="2700" spc="-35" dirty="0"/>
              <a:t> </a:t>
            </a:r>
            <a:r>
              <a:rPr sz="2700" dirty="0"/>
              <a:t>a</a:t>
            </a:r>
            <a:r>
              <a:rPr sz="2700" spc="-35" dirty="0"/>
              <a:t> </a:t>
            </a:r>
            <a:r>
              <a:rPr sz="2700" dirty="0"/>
              <a:t>brilliant</a:t>
            </a:r>
            <a:r>
              <a:rPr sz="2700" spc="-35" dirty="0"/>
              <a:t> </a:t>
            </a:r>
            <a:r>
              <a:rPr sz="2700" dirty="0"/>
              <a:t>way</a:t>
            </a:r>
            <a:r>
              <a:rPr sz="2700" spc="-50" dirty="0"/>
              <a:t> </a:t>
            </a:r>
            <a:r>
              <a:rPr sz="2700" dirty="0"/>
              <a:t>for</a:t>
            </a:r>
            <a:r>
              <a:rPr sz="2700" spc="-35" dirty="0"/>
              <a:t> </a:t>
            </a:r>
            <a:r>
              <a:rPr sz="2700" dirty="0"/>
              <a:t>the</a:t>
            </a:r>
            <a:r>
              <a:rPr sz="2700" spc="-60" dirty="0"/>
              <a:t> </a:t>
            </a:r>
            <a:r>
              <a:rPr sz="2700" dirty="0"/>
              <a:t>children</a:t>
            </a:r>
            <a:r>
              <a:rPr sz="2700" spc="-45" dirty="0"/>
              <a:t> </a:t>
            </a:r>
            <a:r>
              <a:rPr sz="2700" dirty="0"/>
              <a:t>to</a:t>
            </a:r>
            <a:r>
              <a:rPr sz="2700" spc="-45" dirty="0"/>
              <a:t> </a:t>
            </a:r>
            <a:r>
              <a:rPr sz="2700" dirty="0"/>
              <a:t>learn</a:t>
            </a:r>
            <a:r>
              <a:rPr sz="2700" spc="-55" dirty="0"/>
              <a:t> </a:t>
            </a:r>
            <a:r>
              <a:rPr sz="2700" dirty="0"/>
              <a:t>about</a:t>
            </a:r>
            <a:r>
              <a:rPr sz="2700" spc="-60" dirty="0"/>
              <a:t> </a:t>
            </a:r>
            <a:r>
              <a:rPr sz="2700" spc="-25" dirty="0"/>
              <a:t>the </a:t>
            </a:r>
            <a:r>
              <a:rPr sz="2700" dirty="0"/>
              <a:t>natural</a:t>
            </a:r>
            <a:r>
              <a:rPr sz="2700" spc="-65" dirty="0"/>
              <a:t> </a:t>
            </a:r>
            <a:r>
              <a:rPr sz="2700" dirty="0"/>
              <a:t>world</a:t>
            </a:r>
            <a:r>
              <a:rPr sz="2700" spc="-60" dirty="0"/>
              <a:t> </a:t>
            </a:r>
            <a:r>
              <a:rPr sz="2700" dirty="0"/>
              <a:t>and</a:t>
            </a:r>
            <a:r>
              <a:rPr sz="2700" spc="-60" dirty="0"/>
              <a:t> </a:t>
            </a:r>
            <a:r>
              <a:rPr sz="2700" dirty="0"/>
              <a:t>is</a:t>
            </a:r>
            <a:r>
              <a:rPr sz="2700" spc="-50" dirty="0"/>
              <a:t> </a:t>
            </a:r>
            <a:r>
              <a:rPr sz="2700" dirty="0"/>
              <a:t>good</a:t>
            </a:r>
            <a:r>
              <a:rPr sz="2700" spc="-50" dirty="0"/>
              <a:t> </a:t>
            </a:r>
            <a:r>
              <a:rPr sz="2700" dirty="0"/>
              <a:t>for</a:t>
            </a:r>
            <a:r>
              <a:rPr sz="2700" spc="-50" dirty="0"/>
              <a:t> </a:t>
            </a:r>
            <a:r>
              <a:rPr sz="2700" dirty="0"/>
              <a:t>developing</a:t>
            </a:r>
            <a:r>
              <a:rPr sz="2700" spc="-45" dirty="0"/>
              <a:t> </a:t>
            </a:r>
            <a:r>
              <a:rPr sz="2700" spc="-10" dirty="0"/>
              <a:t>confidence </a:t>
            </a:r>
            <a:r>
              <a:rPr sz="2700" dirty="0"/>
              <a:t>resilience</a:t>
            </a:r>
            <a:r>
              <a:rPr sz="2700" spc="-80" dirty="0"/>
              <a:t> </a:t>
            </a:r>
            <a:r>
              <a:rPr sz="2700" dirty="0"/>
              <a:t>and</a:t>
            </a:r>
            <a:r>
              <a:rPr sz="2700" spc="-75" dirty="0"/>
              <a:t> </a:t>
            </a:r>
            <a:r>
              <a:rPr sz="2700" dirty="0"/>
              <a:t>for</a:t>
            </a:r>
            <a:r>
              <a:rPr sz="2700" spc="-60" dirty="0"/>
              <a:t> </a:t>
            </a:r>
            <a:r>
              <a:rPr sz="2700" spc="-20" dirty="0"/>
              <a:t>everyone’s</a:t>
            </a:r>
            <a:r>
              <a:rPr sz="2700" spc="-75" dirty="0"/>
              <a:t> </a:t>
            </a:r>
            <a:r>
              <a:rPr sz="2700" dirty="0"/>
              <a:t>well</a:t>
            </a:r>
            <a:r>
              <a:rPr sz="2700" spc="-60" dirty="0"/>
              <a:t> </a:t>
            </a:r>
            <a:r>
              <a:rPr sz="2700" spc="-10" dirty="0"/>
              <a:t>being.</a:t>
            </a:r>
            <a:endParaRPr sz="27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73173" y="4191000"/>
            <a:ext cx="1682496" cy="221970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40552" y="4198620"/>
            <a:ext cx="1682496" cy="22258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69032" y="679450"/>
            <a:ext cx="405066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30" dirty="0"/>
              <a:t>Children’s</a:t>
            </a:r>
            <a:r>
              <a:rPr spc="-130" dirty="0"/>
              <a:t> </a:t>
            </a:r>
            <a:r>
              <a:rPr spc="-10" dirty="0"/>
              <a:t>Interests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2640" y="1572767"/>
            <a:ext cx="7586345" cy="421767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94945" marR="295275" indent="-182880">
              <a:lnSpc>
                <a:spcPts val="2400"/>
              </a:lnSpc>
              <a:spcBef>
                <a:spcPts val="68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plan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topics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needs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interests</a:t>
            </a:r>
            <a:r>
              <a:rPr sz="25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children.</a:t>
            </a:r>
            <a:endParaRPr sz="2500">
              <a:latin typeface="Calibri"/>
              <a:cs typeface="Calibri"/>
            </a:endParaRPr>
          </a:p>
          <a:p>
            <a:pPr marL="195580" indent="-182880">
              <a:lnSpc>
                <a:spcPts val="2700"/>
              </a:lnSpc>
              <a:spcBef>
                <a:spcPts val="320"/>
              </a:spcBef>
              <a:buClr>
                <a:srgbClr val="B35DB0"/>
              </a:buClr>
              <a:buFont typeface="Arial MT"/>
              <a:buChar char="•"/>
              <a:tabLst>
                <a:tab pos="195580" algn="l"/>
              </a:tabLst>
            </a:pP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5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expert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5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welcome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endParaRPr sz="2500">
              <a:latin typeface="Calibri"/>
              <a:cs typeface="Calibri"/>
            </a:endParaRPr>
          </a:p>
          <a:p>
            <a:pPr marL="194945">
              <a:lnSpc>
                <a:spcPts val="2400"/>
              </a:lnSpc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input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child’s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interests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incorporate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endParaRPr sz="2500">
              <a:latin typeface="Calibri"/>
              <a:cs typeface="Calibri"/>
            </a:endParaRPr>
          </a:p>
          <a:p>
            <a:pPr marL="194945">
              <a:lnSpc>
                <a:spcPts val="2700"/>
              </a:lnSpc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into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planning.</a:t>
            </a:r>
            <a:endParaRPr sz="2500">
              <a:latin typeface="Calibri"/>
              <a:cs typeface="Calibri"/>
            </a:endParaRPr>
          </a:p>
          <a:p>
            <a:pPr marL="194945" marR="5080" indent="-182880">
              <a:lnSpc>
                <a:spcPts val="2400"/>
              </a:lnSpc>
              <a:spcBef>
                <a:spcPts val="88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forms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send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home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ask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more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5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about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child.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helps</a:t>
            </a:r>
            <a:r>
              <a:rPr sz="25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us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ensure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5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able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plan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5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meet</a:t>
            </a:r>
            <a:r>
              <a:rPr sz="25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25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individual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learning needs.</a:t>
            </a:r>
            <a:endParaRPr sz="2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50"/>
              </a:spcBef>
              <a:buClr>
                <a:srgbClr val="B35DB0"/>
              </a:buClr>
              <a:buFont typeface="Arial MT"/>
              <a:buChar char="•"/>
            </a:pPr>
            <a:endParaRPr sz="2500">
              <a:latin typeface="Calibri"/>
              <a:cs typeface="Calibri"/>
            </a:endParaRPr>
          </a:p>
          <a:p>
            <a:pPr marL="194945" marR="570865" indent="-182880">
              <a:lnSpc>
                <a:spcPts val="2400"/>
              </a:lnSpc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5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40" dirty="0">
                <a:solidFill>
                  <a:srgbClr val="FFFFFF"/>
                </a:solidFill>
                <a:latin typeface="Calibri"/>
                <a:cs typeface="Calibri"/>
              </a:rPr>
              <a:t>year,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5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did</a:t>
            </a:r>
            <a:r>
              <a:rPr sz="25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Superheroes,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Princesses,</a:t>
            </a:r>
            <a:r>
              <a:rPr sz="25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fairy</a:t>
            </a:r>
            <a:r>
              <a:rPr sz="25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tales,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dinosaurs</a:t>
            </a:r>
            <a:r>
              <a:rPr sz="25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5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solidFill>
                  <a:srgbClr val="FFFFFF"/>
                </a:solidFill>
                <a:latin typeface="Calibri"/>
                <a:cs typeface="Calibri"/>
              </a:rPr>
              <a:t>music!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6250" y="673861"/>
            <a:ext cx="2098040" cy="1188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580"/>
              </a:lnSpc>
              <a:spcBef>
                <a:spcPts val="100"/>
              </a:spcBef>
            </a:pPr>
            <a:r>
              <a:rPr spc="-30" dirty="0"/>
              <a:t>Children’s</a:t>
            </a:r>
          </a:p>
          <a:p>
            <a:pPr marL="131445">
              <a:lnSpc>
                <a:spcPts val="4580"/>
              </a:lnSpc>
            </a:pPr>
            <a:r>
              <a:rPr spc="-10" dirty="0"/>
              <a:t>Interests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6755" y="2565654"/>
            <a:ext cx="2198370" cy="305714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6779" y="643127"/>
            <a:ext cx="3490722" cy="261899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19700" y="3595878"/>
            <a:ext cx="1976627" cy="27035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7683" y="679450"/>
            <a:ext cx="450723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Parental</a:t>
            </a:r>
            <a:r>
              <a:rPr spc="-210" dirty="0"/>
              <a:t> </a:t>
            </a:r>
            <a:r>
              <a:rPr spc="-10" dirty="0"/>
              <a:t>Engagement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8490" y="1926335"/>
            <a:ext cx="7645400" cy="3427729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725"/>
              </a:spcBef>
              <a:tabLst>
                <a:tab pos="569912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There</a:t>
            </a:r>
            <a:r>
              <a:rPr sz="27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7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lots</a:t>
            </a:r>
            <a:r>
              <a:rPr sz="27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opportunities</a:t>
            </a:r>
            <a:r>
              <a:rPr sz="27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find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out</a:t>
            </a:r>
            <a:r>
              <a:rPr sz="2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can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sz="2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7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7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2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learning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home.</a:t>
            </a:r>
            <a:endParaRPr sz="2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Early</a:t>
            </a:r>
            <a:r>
              <a:rPr sz="27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Reading</a:t>
            </a:r>
            <a:r>
              <a:rPr sz="27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Workshops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4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Come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Read</a:t>
            </a:r>
            <a:r>
              <a:rPr sz="2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Calibri"/>
                <a:cs typeface="Calibri"/>
              </a:rPr>
              <a:t>Me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Phonics</a:t>
            </a:r>
            <a:r>
              <a:rPr sz="27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Workshops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Stay</a:t>
            </a:r>
            <a:r>
              <a:rPr sz="27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7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Plays</a:t>
            </a:r>
            <a:endParaRPr sz="2700">
              <a:latin typeface="Calibri"/>
              <a:cs typeface="Calibri"/>
            </a:endParaRPr>
          </a:p>
          <a:p>
            <a:pPr marL="194945" indent="-182245">
              <a:lnSpc>
                <a:spcPct val="100000"/>
              </a:lnSpc>
              <a:spcBef>
                <a:spcPts val="254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Come</a:t>
            </a:r>
            <a:r>
              <a:rPr sz="2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7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dirty="0">
                <a:solidFill>
                  <a:srgbClr val="FFFFFF"/>
                </a:solidFill>
                <a:latin typeface="Calibri"/>
                <a:cs typeface="Calibri"/>
              </a:rPr>
              <a:t>Read</a:t>
            </a:r>
            <a:r>
              <a:rPr sz="27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Calibri"/>
                <a:cs typeface="Calibri"/>
              </a:rPr>
              <a:t>Sessions</a:t>
            </a:r>
            <a:endParaRPr sz="27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65953" y="2852927"/>
            <a:ext cx="1396746" cy="181737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29856" y="4988052"/>
            <a:ext cx="1099566" cy="14478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75576" y="2763773"/>
            <a:ext cx="1412748" cy="19065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65953" y="5100828"/>
            <a:ext cx="1690116" cy="12679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Outdoor</a:t>
            </a:r>
            <a:r>
              <a:rPr spc="-155" dirty="0"/>
              <a:t> </a:t>
            </a:r>
            <a:r>
              <a:rPr spc="-10" dirty="0"/>
              <a:t>Learning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2741" y="1261363"/>
            <a:ext cx="6896734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go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out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weathers,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rain,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sun and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snow!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4700" y="4292346"/>
            <a:ext cx="2410205" cy="180822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57878" y="1874520"/>
            <a:ext cx="1730502" cy="23088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82595" y="1908048"/>
            <a:ext cx="1732026" cy="230809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1604" y="4292346"/>
            <a:ext cx="2362200" cy="177317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7700" y="1930145"/>
            <a:ext cx="1692402" cy="225628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02273" y="4292346"/>
            <a:ext cx="2500122" cy="187528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372605" y="1874520"/>
            <a:ext cx="1799844" cy="222884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8071" y="3429000"/>
            <a:ext cx="3035807" cy="227685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48071" y="765048"/>
            <a:ext cx="3035807" cy="227685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0703" y="765048"/>
            <a:ext cx="3131820" cy="235000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619250" y="3521202"/>
            <a:ext cx="1536953" cy="20924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64479" y="621030"/>
            <a:ext cx="2066544" cy="268605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6769" y="1125474"/>
            <a:ext cx="2562606" cy="374370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08576" y="3550920"/>
            <a:ext cx="3708654" cy="27797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06697" y="422655"/>
            <a:ext cx="177355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Uniform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3963" y="1033780"/>
            <a:ext cx="7991475" cy="4984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4945" indent="-182245" algn="just">
              <a:lnSpc>
                <a:spcPts val="2510"/>
              </a:lnSpc>
              <a:spcBef>
                <a:spcPts val="1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uniform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available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Paul’s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Place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Strand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Prima</a:t>
            </a:r>
            <a:endParaRPr sz="2200">
              <a:latin typeface="Calibri"/>
              <a:cs typeface="Calibri"/>
            </a:endParaRPr>
          </a:p>
          <a:p>
            <a:pPr marL="194945" algn="just">
              <a:lnSpc>
                <a:spcPts val="2510"/>
              </a:lnSpc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Donna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Netherton.</a:t>
            </a:r>
            <a:endParaRPr sz="2200">
              <a:latin typeface="Calibri"/>
              <a:cs typeface="Calibri"/>
            </a:endParaRPr>
          </a:p>
          <a:p>
            <a:pPr marL="194945" marR="5080" indent="-182880" algn="just">
              <a:lnSpc>
                <a:spcPts val="2380"/>
              </a:lnSpc>
              <a:spcBef>
                <a:spcPts val="935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wear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sweatshirt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cardigan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grey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trousers,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skirt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pinafore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white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polo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shirt.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label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child’s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uniform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kit.</a:t>
            </a:r>
            <a:endParaRPr sz="2200">
              <a:latin typeface="Calibri"/>
              <a:cs typeface="Calibri"/>
            </a:endParaRPr>
          </a:p>
          <a:p>
            <a:pPr marL="194945" indent="-182245" algn="just">
              <a:lnSpc>
                <a:spcPct val="100000"/>
              </a:lnSpc>
              <a:spcBef>
                <a:spcPts val="59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bring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wellies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leave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label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too!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225"/>
              </a:spcBef>
              <a:buFont typeface="Arial MT"/>
              <a:buChar char="•"/>
            </a:pPr>
            <a:endParaRPr sz="2200">
              <a:latin typeface="Calibri"/>
              <a:cs typeface="Calibri"/>
            </a:endParaRPr>
          </a:p>
          <a:p>
            <a:pPr marL="194945" indent="-182245" algn="just">
              <a:lnSpc>
                <a:spcPct val="100000"/>
              </a:lnSpc>
              <a:spcBef>
                <a:spcPts val="5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label</a:t>
            </a:r>
            <a:r>
              <a:rPr sz="22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everything,</a:t>
            </a:r>
            <a:r>
              <a:rPr sz="22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including</a:t>
            </a:r>
            <a:r>
              <a:rPr sz="2200" b="1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FFFFFF"/>
                </a:solidFill>
                <a:latin typeface="Calibri"/>
                <a:cs typeface="Calibri"/>
              </a:rPr>
              <a:t>shoes</a:t>
            </a:r>
            <a:r>
              <a:rPr sz="2200" b="1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b="1" spc="-50" dirty="0">
                <a:solidFill>
                  <a:srgbClr val="FFFFFF"/>
                </a:solidFill>
                <a:latin typeface="Calibri"/>
                <a:cs typeface="Calibri"/>
              </a:rPr>
              <a:t>!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40"/>
              </a:spcBef>
              <a:buFont typeface="Arial MT"/>
              <a:buChar char="•"/>
            </a:pPr>
            <a:endParaRPr sz="2200">
              <a:latin typeface="Calibri"/>
              <a:cs typeface="Calibri"/>
            </a:endParaRPr>
          </a:p>
          <a:p>
            <a:pPr marL="194945" marR="234950" indent="-182880">
              <a:lnSpc>
                <a:spcPct val="80000"/>
              </a:lnSpc>
              <a:buClr>
                <a:srgbClr val="F1EEF3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water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bottles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available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cost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£2.00. 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However,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any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water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bottle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school,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label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too!</a:t>
            </a:r>
            <a:endParaRPr sz="2200">
              <a:latin typeface="Calibri"/>
              <a:cs typeface="Calibri"/>
            </a:endParaRPr>
          </a:p>
          <a:p>
            <a:pPr marL="194945" marR="224154" indent="-182880">
              <a:lnSpc>
                <a:spcPts val="2380"/>
              </a:lnSpc>
              <a:spcBef>
                <a:spcPts val="88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Springwell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book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bag,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please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purchase</a:t>
            </a: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smaller</a:t>
            </a:r>
            <a:r>
              <a:rPr sz="2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one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strap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younger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children.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52671" y="555243"/>
            <a:ext cx="139763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0" dirty="0">
                <a:latin typeface="Calibri"/>
                <a:cs typeface="Calibri"/>
              </a:rPr>
              <a:t>PE</a:t>
            </a:r>
            <a:r>
              <a:rPr sz="4800" b="0" spc="-10" dirty="0">
                <a:latin typeface="Calibri"/>
                <a:cs typeface="Calibri"/>
              </a:rPr>
              <a:t> </a:t>
            </a:r>
            <a:r>
              <a:rPr sz="4800" b="0" spc="-25" dirty="0">
                <a:latin typeface="Calibri"/>
                <a:cs typeface="Calibri"/>
              </a:rPr>
              <a:t>kit</a:t>
            </a:r>
            <a:endParaRPr sz="4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3127" y="1790700"/>
            <a:ext cx="1625346" cy="229590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19650" y="1796795"/>
            <a:ext cx="1623822" cy="229742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29691" y="5206491"/>
            <a:ext cx="8151495" cy="104965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98450" marR="5080" indent="-285750" algn="just">
              <a:lnSpc>
                <a:spcPts val="2590"/>
              </a:lnSpc>
              <a:spcBef>
                <a:spcPts val="425"/>
              </a:spcBef>
              <a:buClr>
                <a:srgbClr val="B35DB0"/>
              </a:buClr>
              <a:buSzPct val="143750"/>
              <a:buFont typeface="Arial MT"/>
              <a:buChar char="•"/>
              <a:tabLst>
                <a:tab pos="29845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once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week.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designated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day. 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Your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come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wearing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kit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day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full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day.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03398" y="1792223"/>
            <a:ext cx="1623822" cy="228447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03897" y="1798320"/>
            <a:ext cx="1684781" cy="227837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37329" y="394462"/>
            <a:ext cx="53657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25" dirty="0">
                <a:latin typeface="Calibri"/>
                <a:cs typeface="Calibri"/>
              </a:rPr>
              <a:t>PE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116" y="1227022"/>
            <a:ext cx="7428865" cy="4122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Each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term,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focus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different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skill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PE.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3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year,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3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done-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Yoga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Balance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Bikes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Skills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Large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Apparatus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Ball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Skills.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852036" y="2133600"/>
            <a:ext cx="4698365" cy="4121150"/>
            <a:chOff x="3852036" y="2133600"/>
            <a:chExt cx="4698365" cy="41211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00877" y="2133600"/>
              <a:ext cx="3049524" cy="33116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52036" y="4041901"/>
              <a:ext cx="2875026" cy="22127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37329" y="394462"/>
            <a:ext cx="53657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000" spc="-25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endParaRPr sz="4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24905" y="1320546"/>
            <a:ext cx="2066544" cy="275615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9753" y="4227576"/>
            <a:ext cx="2771394" cy="20779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4252" y="1344930"/>
            <a:ext cx="1837944" cy="272872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322320" y="1343405"/>
            <a:ext cx="2221229" cy="275539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372355" y="4246626"/>
            <a:ext cx="3368040" cy="20878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3708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Snack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2640" y="1348739"/>
            <a:ext cx="7416165" cy="2578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4945" marR="35560" indent="-182880">
              <a:lnSpc>
                <a:spcPct val="100000"/>
              </a:lnSpc>
              <a:spcBef>
                <a:spcPts val="95"/>
              </a:spcBef>
              <a:buClr>
                <a:srgbClr val="F1EEF3"/>
              </a:buClr>
              <a:buFont typeface="Arial MT"/>
              <a:buChar char="•"/>
              <a:tabLst>
                <a:tab pos="19494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32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snack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every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day,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charged</a:t>
            </a:r>
            <a:r>
              <a:rPr sz="32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£1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week.</a:t>
            </a:r>
            <a:endParaRPr sz="3200">
              <a:latin typeface="Calibri"/>
              <a:cs typeface="Calibri"/>
            </a:endParaRPr>
          </a:p>
          <a:p>
            <a:pPr marL="194945" marR="5080" indent="-18288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945" algn="l"/>
              </a:tabLst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ask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paid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per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half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term,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although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welcome</a:t>
            </a:r>
            <a:r>
              <a:rPr sz="32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32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pay</a:t>
            </a:r>
            <a:r>
              <a:rPr sz="32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longer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if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32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prefer.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89853" y="3966971"/>
            <a:ext cx="1616202" cy="215569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3100" y="4152900"/>
            <a:ext cx="2628900" cy="196977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165">
              <a:lnSpc>
                <a:spcPct val="100000"/>
              </a:lnSpc>
              <a:spcBef>
                <a:spcPts val="100"/>
              </a:spcBef>
            </a:pPr>
            <a:r>
              <a:rPr dirty="0"/>
              <a:t>Sharing</a:t>
            </a:r>
            <a:r>
              <a:rPr spc="-160" dirty="0"/>
              <a:t> </a:t>
            </a:r>
            <a:r>
              <a:rPr spc="-10" dirty="0"/>
              <a:t>books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54045" y="1197102"/>
            <a:ext cx="1917954" cy="255727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22876" y="1197102"/>
            <a:ext cx="1968246" cy="262280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66189" y="5876290"/>
            <a:ext cx="6584315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love</a:t>
            </a:r>
            <a:r>
              <a:rPr sz="3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encourage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love</a:t>
            </a:r>
            <a:r>
              <a:rPr sz="3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32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reading!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2148" y="1188719"/>
            <a:ext cx="2093976" cy="16764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99153" y="4030979"/>
            <a:ext cx="2375916" cy="177927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9777" y="2986277"/>
            <a:ext cx="1383792" cy="193471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160270" y="3938778"/>
            <a:ext cx="1453133" cy="193624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841997" y="3535679"/>
            <a:ext cx="1727453" cy="230352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86914" y="752855"/>
            <a:ext cx="426910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Structure</a:t>
            </a:r>
            <a:r>
              <a:rPr spc="-60" dirty="0"/>
              <a:t> </a:t>
            </a:r>
            <a:r>
              <a:rPr dirty="0"/>
              <a:t>of</a:t>
            </a:r>
            <a:r>
              <a:rPr spc="-55" dirty="0"/>
              <a:t> </a:t>
            </a:r>
            <a:r>
              <a:rPr dirty="0"/>
              <a:t>the</a:t>
            </a:r>
            <a:r>
              <a:rPr spc="-55" dirty="0"/>
              <a:t> </a:t>
            </a:r>
            <a:r>
              <a:rPr spc="-25" dirty="0"/>
              <a:t>Day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116" y="1453692"/>
            <a:ext cx="7999095" cy="292925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10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Classroom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doors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open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8.40am</a:t>
            </a:r>
            <a:endParaRPr sz="2800">
              <a:latin typeface="Calibri"/>
              <a:cs typeface="Calibri"/>
            </a:endParaRPr>
          </a:p>
          <a:p>
            <a:pPr marL="194945" marR="5080" indent="-18288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must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8.55am,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gate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8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close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time.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Any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late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arrivals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enter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via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main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office.</a:t>
            </a:r>
            <a:endParaRPr sz="2800">
              <a:latin typeface="Calibri"/>
              <a:cs typeface="Calibri"/>
            </a:endParaRPr>
          </a:p>
          <a:p>
            <a:pPr marL="194945" marR="558165" indent="-18288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945" algn="l"/>
              </a:tabLst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end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day,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should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collected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classroom</a:t>
            </a:r>
            <a:r>
              <a:rPr sz="2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doors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3.10pm.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7824" y="4473702"/>
            <a:ext cx="7489698" cy="19431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2770">
              <a:lnSpc>
                <a:spcPct val="100000"/>
              </a:lnSpc>
              <a:spcBef>
                <a:spcPts val="100"/>
              </a:spcBef>
            </a:pPr>
            <a:r>
              <a:rPr sz="4800" spc="-10" dirty="0"/>
              <a:t>Lunch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329691" y="1430019"/>
            <a:ext cx="8393430" cy="2433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8450" marR="164465" indent="-285750">
              <a:lnSpc>
                <a:spcPct val="100000"/>
              </a:lnSpc>
              <a:spcBef>
                <a:spcPts val="95"/>
              </a:spcBef>
              <a:buClr>
                <a:srgbClr val="B35DB0"/>
              </a:buClr>
              <a:buSzPct val="145000"/>
              <a:buFont typeface="Arial MT"/>
              <a:buChar char="•"/>
              <a:tabLst>
                <a:tab pos="29845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eat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lunch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hall.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They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30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minutes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eat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hall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30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minutes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play.</a:t>
            </a:r>
            <a:endParaRPr sz="2000">
              <a:latin typeface="Calibri"/>
              <a:cs typeface="Calibri"/>
            </a:endParaRPr>
          </a:p>
          <a:p>
            <a:pPr marL="298450" marR="5080" indent="-285750">
              <a:lnSpc>
                <a:spcPct val="100000"/>
              </a:lnSpc>
              <a:spcBef>
                <a:spcPts val="1080"/>
              </a:spcBef>
              <a:buClr>
                <a:srgbClr val="B35DB0"/>
              </a:buClr>
              <a:buSzPct val="145000"/>
              <a:buFont typeface="Arial MT"/>
              <a:buChar char="•"/>
              <a:tabLst>
                <a:tab pos="298450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Reception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entitled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free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meal.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offer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range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hot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meals,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there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always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hot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choices,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baked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potato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full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salad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bar.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Cold</a:t>
            </a:r>
            <a:r>
              <a:rPr sz="20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sandwiches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available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too.</a:t>
            </a:r>
            <a:endParaRPr sz="2000">
              <a:latin typeface="Calibri"/>
              <a:cs typeface="Calibri"/>
            </a:endParaRPr>
          </a:p>
          <a:p>
            <a:pPr marL="298450" marR="85090" indent="-285750">
              <a:lnSpc>
                <a:spcPct val="100000"/>
              </a:lnSpc>
              <a:spcBef>
                <a:spcPts val="1085"/>
              </a:spcBef>
              <a:buClr>
                <a:srgbClr val="B35DB0"/>
              </a:buClr>
              <a:buSzPct val="145000"/>
              <a:buFont typeface="Arial MT"/>
              <a:buChar char="•"/>
              <a:tabLst>
                <a:tab pos="298450" algn="l"/>
              </a:tabLst>
            </a:pP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child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welcome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bring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packed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lunch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home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if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prefer.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08803" y="3840479"/>
            <a:ext cx="3374898" cy="253212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6027" y="3900678"/>
            <a:ext cx="3374898" cy="253212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7660">
              <a:lnSpc>
                <a:spcPct val="100000"/>
              </a:lnSpc>
              <a:spcBef>
                <a:spcPts val="100"/>
              </a:spcBef>
            </a:pPr>
            <a:r>
              <a:rPr spc="-50" dirty="0"/>
              <a:t>Year</a:t>
            </a:r>
            <a:r>
              <a:rPr spc="-90" dirty="0"/>
              <a:t> </a:t>
            </a:r>
            <a:r>
              <a:rPr dirty="0"/>
              <a:t>6</a:t>
            </a:r>
            <a:r>
              <a:rPr spc="-95" dirty="0"/>
              <a:t> </a:t>
            </a:r>
            <a:r>
              <a:rPr spc="-10" dirty="0"/>
              <a:t>Buddies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02741" y="1261363"/>
            <a:ext cx="7872730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assigned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buddy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Six.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take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part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play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dates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throughout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year.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73823" y="2481072"/>
            <a:ext cx="1476755" cy="208635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4692396"/>
            <a:ext cx="2314956" cy="17373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8596" y="2187701"/>
            <a:ext cx="1309878" cy="19621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181600" y="4149852"/>
            <a:ext cx="1476755" cy="195757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46120" y="2513076"/>
            <a:ext cx="1686306" cy="22669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35861" y="485394"/>
            <a:ext cx="55911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/>
              <a:t>Educational</a:t>
            </a:r>
            <a:r>
              <a:rPr sz="3600" spc="-120" dirty="0"/>
              <a:t> </a:t>
            </a:r>
            <a:r>
              <a:rPr sz="3600" spc="-20" dirty="0"/>
              <a:t>Trips</a:t>
            </a:r>
            <a:r>
              <a:rPr sz="3600" spc="-130" dirty="0"/>
              <a:t> </a:t>
            </a:r>
            <a:r>
              <a:rPr sz="3600" dirty="0"/>
              <a:t>and</a:t>
            </a:r>
            <a:r>
              <a:rPr sz="3600" spc="-130" dirty="0"/>
              <a:t> </a:t>
            </a:r>
            <a:r>
              <a:rPr sz="3600" spc="-10" dirty="0"/>
              <a:t>Visitors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473963" y="1240535"/>
            <a:ext cx="7261859" cy="3386454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had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visits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from: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North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West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Ambulance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North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West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Police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North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West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Fire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Service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Jude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Lennon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Children’s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Author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part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Spring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topic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minibeasts,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visited-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F1EEF3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Martin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Mere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2179" y="4365497"/>
            <a:ext cx="2609850" cy="195757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92246" y="4155947"/>
            <a:ext cx="1901952" cy="222580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72605" y="1660398"/>
            <a:ext cx="1584198" cy="156362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70605" y="752855"/>
            <a:ext cx="306895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Breakfast</a:t>
            </a:r>
            <a:r>
              <a:rPr spc="-150" dirty="0"/>
              <a:t> </a:t>
            </a:r>
            <a:r>
              <a:rPr spc="-20" dirty="0"/>
              <a:t>Club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116" y="1888235"/>
            <a:ext cx="7630795" cy="391414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1000"/>
              </a:spcBef>
              <a:buClr>
                <a:srgbClr val="B35DB0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Breakfast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open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7.45am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Places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limited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pre-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book.</a:t>
            </a:r>
            <a:endParaRPr sz="2400">
              <a:latin typeface="Calibri"/>
              <a:cs typeface="Calibri"/>
            </a:endParaRPr>
          </a:p>
          <a:p>
            <a:pPr marL="194310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194310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Breakfast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free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charge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moment.</a:t>
            </a:r>
            <a:endParaRPr sz="2400">
              <a:latin typeface="Calibri"/>
              <a:cs typeface="Calibri"/>
            </a:endParaRPr>
          </a:p>
          <a:p>
            <a:pPr marL="693420" algn="ctr">
              <a:lnSpc>
                <a:spcPct val="100000"/>
              </a:lnSpc>
              <a:spcBef>
                <a:spcPts val="1835"/>
              </a:spcBef>
            </a:pPr>
            <a:r>
              <a:rPr sz="4000" b="1" dirty="0">
                <a:solidFill>
                  <a:srgbClr val="FFFFFF"/>
                </a:solidFill>
                <a:latin typeface="Calibri"/>
                <a:cs typeface="Calibri"/>
              </a:rPr>
              <a:t>After</a:t>
            </a:r>
            <a:r>
              <a:rPr sz="4000" b="1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b="1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4000" b="1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000" b="1" spc="-2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endParaRPr sz="4000">
              <a:latin typeface="Calibri"/>
              <a:cs typeface="Calibri"/>
            </a:endParaRPr>
          </a:p>
          <a:p>
            <a:pPr marL="208279" indent="-181610">
              <a:lnSpc>
                <a:spcPct val="100000"/>
              </a:lnSpc>
              <a:spcBef>
                <a:spcPts val="2200"/>
              </a:spcBef>
              <a:buClr>
                <a:srgbClr val="B35DB0"/>
              </a:buClr>
              <a:buFont typeface="Arial MT"/>
              <a:buChar char="•"/>
              <a:tabLst>
                <a:tab pos="208279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After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Club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provided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Fun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Kidz.</a:t>
            </a:r>
            <a:endParaRPr sz="2400">
              <a:latin typeface="Calibri"/>
              <a:cs typeface="Calibri"/>
            </a:endParaRPr>
          </a:p>
          <a:p>
            <a:pPr marL="208279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208279" algn="l"/>
              </a:tabLst>
            </a:pP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book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your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sessions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them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marL="208279" indent="-181610">
              <a:lnSpc>
                <a:spcPct val="100000"/>
              </a:lnSpc>
              <a:spcBef>
                <a:spcPts val="900"/>
              </a:spcBef>
              <a:buClr>
                <a:srgbClr val="B35DB0"/>
              </a:buClr>
              <a:buFont typeface="Arial MT"/>
              <a:buChar char="•"/>
              <a:tabLst>
                <a:tab pos="208279" algn="l"/>
              </a:tabLst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0151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932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9218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9517" y="347979"/>
            <a:ext cx="3903979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School </a:t>
            </a:r>
            <a:r>
              <a:rPr sz="4800" spc="-35" dirty="0"/>
              <a:t>Website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2198877" y="1260601"/>
            <a:ext cx="4601210" cy="659130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2700" marR="5080" indent="873125">
              <a:lnSpc>
                <a:spcPct val="60000"/>
              </a:lnSpc>
              <a:spcBef>
                <a:spcPts val="1345"/>
              </a:spcBef>
            </a:pPr>
            <a:r>
              <a:rPr sz="26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6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sz="26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FFFFFF"/>
                </a:solidFill>
                <a:latin typeface="Calibri"/>
                <a:cs typeface="Calibri"/>
              </a:rPr>
              <a:t>website</a:t>
            </a:r>
            <a:r>
              <a:rPr sz="26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2600" u="sng" spc="-20" dirty="0">
                <a:solidFill>
                  <a:srgbClr val="0066FF"/>
                </a:solidFill>
                <a:uFill>
                  <a:solidFill>
                    <a:srgbClr val="0066FF"/>
                  </a:solidFill>
                </a:uFill>
                <a:latin typeface="Calibri"/>
                <a:cs typeface="Calibri"/>
                <a:hlinkClick r:id="rId2"/>
              </a:rPr>
              <a:t>www.springwellparkprimary.co.uk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4338" y="3874516"/>
            <a:ext cx="6372225" cy="75882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200910" marR="5080" indent="-2188845">
              <a:lnSpc>
                <a:spcPct val="100400"/>
              </a:lnSpc>
              <a:spcBef>
                <a:spcPts val="8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website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provides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information,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such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as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dates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events.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5502" y="2234945"/>
            <a:ext cx="2089403" cy="162610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06727" y="836167"/>
            <a:ext cx="40741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4360" algn="l"/>
              </a:tabLst>
            </a:pPr>
            <a:r>
              <a:rPr sz="3600" b="0" spc="-25" dirty="0">
                <a:latin typeface="Calibri"/>
                <a:cs typeface="Calibri"/>
              </a:rPr>
              <a:t>X-</a:t>
            </a:r>
            <a:r>
              <a:rPr sz="3600" b="0" dirty="0">
                <a:latin typeface="Calibri"/>
                <a:cs typeface="Calibri"/>
              </a:rPr>
              <a:t>	</a:t>
            </a:r>
            <a:r>
              <a:rPr sz="3600" b="0" spc="-10" dirty="0">
                <a:latin typeface="Calibri"/>
                <a:cs typeface="Calibri"/>
              </a:rPr>
              <a:t>@SpringwellRecep</a:t>
            </a:r>
            <a:endParaRPr sz="36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3855" y="1700022"/>
            <a:ext cx="6877050" cy="386867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94785" y="790955"/>
            <a:ext cx="215455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Calibri"/>
                <a:cs typeface="Calibri"/>
              </a:rPr>
              <a:t>Thank</a:t>
            </a:r>
            <a:r>
              <a:rPr b="0" spc="-15" dirty="0">
                <a:latin typeface="Calibri"/>
                <a:cs typeface="Calibri"/>
              </a:rPr>
              <a:t> </a:t>
            </a:r>
            <a:r>
              <a:rPr b="0" spc="-25" dirty="0">
                <a:latin typeface="Calibri"/>
                <a:cs typeface="Calibri"/>
              </a:rPr>
              <a:t>you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1787" rIns="0" bIns="0" rtlCol="0">
            <a:spAutoFit/>
          </a:bodyPr>
          <a:lstStyle/>
          <a:p>
            <a:pPr marL="77470" algn="ctr">
              <a:lnSpc>
                <a:spcPct val="100000"/>
              </a:lnSpc>
              <a:spcBef>
                <a:spcPts val="100"/>
              </a:spcBef>
            </a:pPr>
            <a:r>
              <a:rPr dirty="0"/>
              <a:t>If</a:t>
            </a:r>
            <a:r>
              <a:rPr spc="-65" dirty="0"/>
              <a:t> </a:t>
            </a:r>
            <a:r>
              <a:rPr dirty="0"/>
              <a:t>you</a:t>
            </a:r>
            <a:r>
              <a:rPr spc="-55" dirty="0"/>
              <a:t> </a:t>
            </a:r>
            <a:r>
              <a:rPr dirty="0"/>
              <a:t>have</a:t>
            </a:r>
            <a:r>
              <a:rPr spc="-70" dirty="0"/>
              <a:t> </a:t>
            </a:r>
            <a:r>
              <a:rPr dirty="0"/>
              <a:t>any</a:t>
            </a:r>
            <a:r>
              <a:rPr spc="-60" dirty="0"/>
              <a:t> </a:t>
            </a:r>
            <a:r>
              <a:rPr dirty="0"/>
              <a:t>questions</a:t>
            </a:r>
            <a:r>
              <a:rPr spc="-75" dirty="0"/>
              <a:t> </a:t>
            </a:r>
            <a:r>
              <a:rPr dirty="0"/>
              <a:t>please</a:t>
            </a:r>
            <a:r>
              <a:rPr spc="-75" dirty="0"/>
              <a:t> </a:t>
            </a:r>
            <a:r>
              <a:rPr dirty="0"/>
              <a:t>do</a:t>
            </a:r>
            <a:r>
              <a:rPr spc="-60" dirty="0"/>
              <a:t> </a:t>
            </a:r>
            <a:r>
              <a:rPr dirty="0"/>
              <a:t>not</a:t>
            </a:r>
            <a:r>
              <a:rPr spc="-55" dirty="0"/>
              <a:t> </a:t>
            </a:r>
            <a:r>
              <a:rPr spc="-10" dirty="0"/>
              <a:t>hesitate</a:t>
            </a:r>
          </a:p>
          <a:p>
            <a:pPr marL="260350" algn="ctr">
              <a:lnSpc>
                <a:spcPct val="100000"/>
              </a:lnSpc>
            </a:pPr>
            <a:r>
              <a:rPr dirty="0"/>
              <a:t>to</a:t>
            </a:r>
            <a:r>
              <a:rPr spc="-30" dirty="0"/>
              <a:t> </a:t>
            </a:r>
            <a:r>
              <a:rPr dirty="0"/>
              <a:t>give</a:t>
            </a:r>
            <a:r>
              <a:rPr spc="-40" dirty="0"/>
              <a:t> </a:t>
            </a:r>
            <a:r>
              <a:rPr dirty="0"/>
              <a:t>school</a:t>
            </a:r>
            <a:r>
              <a:rPr spc="-20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call.</a:t>
            </a:r>
          </a:p>
          <a:p>
            <a:pPr marL="77470" algn="ctr">
              <a:lnSpc>
                <a:spcPct val="100000"/>
              </a:lnSpc>
              <a:spcBef>
                <a:spcPts val="900"/>
              </a:spcBef>
            </a:pPr>
            <a:r>
              <a:rPr dirty="0"/>
              <a:t>We</a:t>
            </a:r>
            <a:r>
              <a:rPr spc="-105" dirty="0"/>
              <a:t> </a:t>
            </a:r>
            <a:r>
              <a:rPr dirty="0"/>
              <a:t>look</a:t>
            </a:r>
            <a:r>
              <a:rPr spc="-105" dirty="0"/>
              <a:t> </a:t>
            </a:r>
            <a:r>
              <a:rPr spc="-10" dirty="0"/>
              <a:t>forward</a:t>
            </a:r>
            <a:r>
              <a:rPr spc="-95" dirty="0"/>
              <a:t> </a:t>
            </a:r>
            <a:r>
              <a:rPr dirty="0"/>
              <a:t>to</a:t>
            </a:r>
            <a:r>
              <a:rPr spc="-110" dirty="0"/>
              <a:t> </a:t>
            </a:r>
            <a:r>
              <a:rPr dirty="0"/>
              <a:t>welcoming</a:t>
            </a:r>
            <a:r>
              <a:rPr spc="-105" dirty="0"/>
              <a:t> </a:t>
            </a:r>
            <a:r>
              <a:rPr dirty="0"/>
              <a:t>you</a:t>
            </a:r>
            <a:r>
              <a:rPr spc="-100" dirty="0"/>
              <a:t> </a:t>
            </a:r>
            <a:r>
              <a:rPr spc="-25" dirty="0"/>
              <a:t>to</a:t>
            </a:r>
          </a:p>
          <a:p>
            <a:pPr marL="261620" algn="ctr">
              <a:lnSpc>
                <a:spcPct val="100000"/>
              </a:lnSpc>
            </a:pPr>
            <a:r>
              <a:rPr spc="-10" dirty="0"/>
              <a:t>Reception.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63873" y="4200905"/>
            <a:ext cx="2311146" cy="1866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962</Words>
  <Application>Microsoft Office PowerPoint</Application>
  <PresentationFormat>On-screen Show (4:3)</PresentationFormat>
  <Paragraphs>117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 MT</vt:lpstr>
      <vt:lpstr>Calibri</vt:lpstr>
      <vt:lpstr>Office Theme</vt:lpstr>
      <vt:lpstr>Welcome to our school!</vt:lpstr>
      <vt:lpstr>Meet the Team</vt:lpstr>
      <vt:lpstr>What is the Early Years Foundation Stage?</vt:lpstr>
      <vt:lpstr>Areas of Learning</vt:lpstr>
      <vt:lpstr>Forest School</vt:lpstr>
      <vt:lpstr>Children’s Interests</vt:lpstr>
      <vt:lpstr>Children’s Interests</vt:lpstr>
      <vt:lpstr>Parental Engagement</vt:lpstr>
      <vt:lpstr>Outdoor Learning</vt:lpstr>
      <vt:lpstr>PowerPoint Presentation</vt:lpstr>
      <vt:lpstr>PowerPoint Presentation</vt:lpstr>
      <vt:lpstr>Uniform</vt:lpstr>
      <vt:lpstr>PE kit</vt:lpstr>
      <vt:lpstr>PE</vt:lpstr>
      <vt:lpstr>PowerPoint Presentation</vt:lpstr>
      <vt:lpstr>Snack</vt:lpstr>
      <vt:lpstr>Sharing books</vt:lpstr>
      <vt:lpstr>Structure of the Day</vt:lpstr>
      <vt:lpstr>Lunch</vt:lpstr>
      <vt:lpstr>Year 6 Buddies</vt:lpstr>
      <vt:lpstr>Educational Trips and Visitors</vt:lpstr>
      <vt:lpstr>Breakfast Club</vt:lpstr>
      <vt:lpstr>School Website</vt:lpstr>
      <vt:lpstr>X- @SpringwellRecep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THanlon</cp:lastModifiedBy>
  <cp:revision>3</cp:revision>
  <dcterms:created xsi:type="dcterms:W3CDTF">2025-09-30T09:34:07Z</dcterms:created>
  <dcterms:modified xsi:type="dcterms:W3CDTF">2025-09-30T10:29:15Z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2025-06-13T00:00:00Z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2025-09-30T00:00:00Z</vt:filetime>
  </property>
  <property fmtid="{D5CDD505-2E9C-101B-9397-08002B2CF9AE}" pid="5" name="Producer">
    <vt:lpwstr>Adobe PDF Services</vt:lpwstr>
  </property>
</Properties>
</file>