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E74353EC-B731-43D0-A483-DE264FE7FE76}">
  <a:tblStyle styleId="{E74353EC-B731-43D0-A483-DE264FE7FE76}"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14b380f8af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g14b380f8afb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14b77dc245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g14b77dc245c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14b6c3d8ad2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g14b6c3d8ad2_0_4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14b77dc245c_0_5: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g14b77dc245c_0_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14b77dc245c_0_15: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g14b77dc245c_0_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14b77dc245c_0_22: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g14b77dc245c_0_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14b77dc245c_0_40:notes"/>
          <p:cNvSpPr txBox="1"/>
          <p:nvPr>
            <p:ph idx="1" type="body"/>
          </p:nvPr>
        </p:nvSpPr>
        <p:spPr>
          <a:xfrm>
            <a:off x="685800" y="4400550"/>
            <a:ext cx="5486400" cy="3600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g14b77dc245c_0_4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2"/>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2"/>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 name="Google Shape;14;p2"/>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5" name="Shape 15"/>
        <p:cNvGrpSpPr/>
        <p:nvPr/>
      </p:nvGrpSpPr>
      <p:grpSpPr>
        <a:xfrm>
          <a:off x="0" y="0"/>
          <a:ext cx="0" cy="0"/>
          <a:chOff x="0" y="0"/>
          <a:chExt cx="0" cy="0"/>
        </a:xfrm>
      </p:grpSpPr>
      <p:sp>
        <p:nvSpPr>
          <p:cNvPr id="16" name="Google Shape;16;p3"/>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7" name="Google Shape;17;p3"/>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 name="Google Shape;18;p3"/>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0" name="Shape 20"/>
        <p:cNvGrpSpPr/>
        <p:nvPr/>
      </p:nvGrpSpPr>
      <p:grpSpPr>
        <a:xfrm>
          <a:off x="0" y="0"/>
          <a:ext cx="0" cy="0"/>
          <a:chOff x="0" y="0"/>
          <a:chExt cx="0" cy="0"/>
        </a:xfrm>
      </p:grpSpPr>
      <p:sp>
        <p:nvSpPr>
          <p:cNvPr id="21" name="Google Shape;21;p4"/>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2" name="Google Shape;22;p4"/>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3" name="Google Shape;23;p4"/>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4"/>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4"/>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6" name="Shape 26"/>
        <p:cNvGrpSpPr/>
        <p:nvPr/>
      </p:nvGrpSpPr>
      <p:grpSpPr>
        <a:xfrm>
          <a:off x="0" y="0"/>
          <a:ext cx="0" cy="0"/>
          <a:chOff x="0" y="0"/>
          <a:chExt cx="0" cy="0"/>
        </a:xfrm>
      </p:grpSpPr>
      <p:sp>
        <p:nvSpPr>
          <p:cNvPr id="27" name="Google Shape;27;p5"/>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8" name="Google Shape;28;p5"/>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9" name="Google Shape;29;p5"/>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5"/>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5"/>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2" name="Shape 32"/>
        <p:cNvGrpSpPr/>
        <p:nvPr/>
      </p:nvGrpSpPr>
      <p:grpSpPr>
        <a:xfrm>
          <a:off x="0" y="0"/>
          <a:ext cx="0" cy="0"/>
          <a:chOff x="0" y="0"/>
          <a:chExt cx="0" cy="0"/>
        </a:xfrm>
      </p:grpSpPr>
      <p:sp>
        <p:nvSpPr>
          <p:cNvPr id="33" name="Google Shape;33;p6"/>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4" name="Google Shape;34;p6"/>
          <p:cNvSpPr/>
          <p:nvPr>
            <p:ph idx="2" type="pic"/>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Arial"/>
                <a:ea typeface="Arial"/>
                <a:cs typeface="Arial"/>
                <a:sym typeface="Arial"/>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
        <p:nvSpPr>
          <p:cNvPr id="35" name="Google Shape;35;p6"/>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Clr>
                <a:schemeClr val="dk1"/>
              </a:buClr>
              <a:buSzPts val="1600"/>
              <a:buFont typeface="Arial"/>
              <a:buNone/>
              <a:defRPr sz="1600"/>
            </a:lvl1pPr>
            <a:lvl2pPr indent="-228600" lvl="1" marL="914400" algn="l">
              <a:spcBef>
                <a:spcPts val="280"/>
              </a:spcBef>
              <a:spcAft>
                <a:spcPts val="0"/>
              </a:spcAft>
              <a:buClr>
                <a:schemeClr val="dk1"/>
              </a:buClr>
              <a:buSzPts val="1400"/>
              <a:buFont typeface="Arial"/>
              <a:buNone/>
              <a:defRPr sz="1400"/>
            </a:lvl2pPr>
            <a:lvl3pPr indent="-228600" lvl="2" marL="1371600" algn="l">
              <a:spcBef>
                <a:spcPts val="240"/>
              </a:spcBef>
              <a:spcAft>
                <a:spcPts val="0"/>
              </a:spcAft>
              <a:buClr>
                <a:schemeClr val="dk1"/>
              </a:buClr>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6" name="Google Shape;36;p6"/>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6"/>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6"/>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39" name="Shape 39"/>
        <p:cNvGrpSpPr/>
        <p:nvPr/>
      </p:nvGrpSpPr>
      <p:grpSpPr>
        <a:xfrm>
          <a:off x="0" y="0"/>
          <a:ext cx="0" cy="0"/>
          <a:chOff x="0" y="0"/>
          <a:chExt cx="0" cy="0"/>
        </a:xfrm>
      </p:grpSpPr>
      <p:sp>
        <p:nvSpPr>
          <p:cNvPr id="40" name="Google Shape;40;p7"/>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1" name="Google Shape;41;p7"/>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Font typeface="Arial"/>
              <a:buChar char="•"/>
              <a:defRPr sz="3200"/>
            </a:lvl1pPr>
            <a:lvl2pPr indent="-406400" lvl="1" marL="914400" algn="l">
              <a:spcBef>
                <a:spcPts val="560"/>
              </a:spcBef>
              <a:spcAft>
                <a:spcPts val="0"/>
              </a:spcAft>
              <a:buClr>
                <a:schemeClr val="dk1"/>
              </a:buClr>
              <a:buSzPts val="2800"/>
              <a:buFont typeface="Arial"/>
              <a:buChar char="–"/>
              <a:defRPr sz="2800"/>
            </a:lvl2pPr>
            <a:lvl3pPr indent="-381000" lvl="2" marL="1371600" algn="l">
              <a:spcBef>
                <a:spcPts val="480"/>
              </a:spcBef>
              <a:spcAft>
                <a:spcPts val="0"/>
              </a:spcAft>
              <a:buClr>
                <a:schemeClr val="dk1"/>
              </a:buClr>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42" name="Google Shape;42;p7"/>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Clr>
                <a:schemeClr val="dk1"/>
              </a:buClr>
              <a:buSzPts val="1600"/>
              <a:buFont typeface="Arial"/>
              <a:buNone/>
              <a:defRPr sz="1600"/>
            </a:lvl1pPr>
            <a:lvl2pPr indent="-228600" lvl="1" marL="914400" algn="l">
              <a:spcBef>
                <a:spcPts val="280"/>
              </a:spcBef>
              <a:spcAft>
                <a:spcPts val="0"/>
              </a:spcAft>
              <a:buClr>
                <a:schemeClr val="dk1"/>
              </a:buClr>
              <a:buSzPts val="1400"/>
              <a:buFont typeface="Arial"/>
              <a:buNone/>
              <a:defRPr sz="1400"/>
            </a:lvl2pPr>
            <a:lvl3pPr indent="-228600" lvl="2" marL="1371600" algn="l">
              <a:spcBef>
                <a:spcPts val="240"/>
              </a:spcBef>
              <a:spcAft>
                <a:spcPts val="0"/>
              </a:spcAft>
              <a:buClr>
                <a:schemeClr val="dk1"/>
              </a:buClr>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3" name="Google Shape;43;p7"/>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7"/>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7"/>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6" name="Shape 46"/>
        <p:cNvGrpSpPr/>
        <p:nvPr/>
      </p:nvGrpSpPr>
      <p:grpSpPr>
        <a:xfrm>
          <a:off x="0" y="0"/>
          <a:ext cx="0" cy="0"/>
          <a:chOff x="0" y="0"/>
          <a:chExt cx="0" cy="0"/>
        </a:xfrm>
      </p:grpSpPr>
      <p:sp>
        <p:nvSpPr>
          <p:cNvPr id="47" name="Google Shape;47;p8"/>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8" name="Google Shape;48;p8"/>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Font typeface="Arial"/>
              <a:buNone/>
              <a:defRPr b="1" sz="2400"/>
            </a:lvl1pPr>
            <a:lvl2pPr indent="-228600" lvl="1" marL="914400" algn="l">
              <a:spcBef>
                <a:spcPts val="400"/>
              </a:spcBef>
              <a:spcAft>
                <a:spcPts val="0"/>
              </a:spcAft>
              <a:buClr>
                <a:schemeClr val="dk1"/>
              </a:buClr>
              <a:buSzPts val="2000"/>
              <a:buFont typeface="Arial"/>
              <a:buNone/>
              <a:defRPr b="1" sz="2000"/>
            </a:lvl2pPr>
            <a:lvl3pPr indent="-228600" lvl="2" marL="1371600" algn="l">
              <a:spcBef>
                <a:spcPts val="360"/>
              </a:spcBef>
              <a:spcAft>
                <a:spcPts val="0"/>
              </a:spcAft>
              <a:buClr>
                <a:schemeClr val="dk1"/>
              </a:buClr>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8"/>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8"/>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Font typeface="Arial"/>
              <a:buNone/>
              <a:defRPr b="1" sz="2400"/>
            </a:lvl1pPr>
            <a:lvl2pPr indent="-228600" lvl="1" marL="914400" algn="l">
              <a:spcBef>
                <a:spcPts val="400"/>
              </a:spcBef>
              <a:spcAft>
                <a:spcPts val="0"/>
              </a:spcAft>
              <a:buClr>
                <a:schemeClr val="dk1"/>
              </a:buClr>
              <a:buSzPts val="2000"/>
              <a:buFont typeface="Arial"/>
              <a:buNone/>
              <a:defRPr b="1" sz="2000"/>
            </a:lvl2pPr>
            <a:lvl3pPr indent="-228600" lvl="2" marL="1371600" algn="l">
              <a:spcBef>
                <a:spcPts val="360"/>
              </a:spcBef>
              <a:spcAft>
                <a:spcPts val="0"/>
              </a:spcAft>
              <a:buClr>
                <a:schemeClr val="dk1"/>
              </a:buClr>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1" name="Google Shape;51;p8"/>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8"/>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8"/>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8"/>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5" name="Shape 55"/>
        <p:cNvGrpSpPr/>
        <p:nvPr/>
      </p:nvGrpSpPr>
      <p:grpSpPr>
        <a:xfrm>
          <a:off x="0" y="0"/>
          <a:ext cx="0" cy="0"/>
          <a:chOff x="0" y="0"/>
          <a:chExt cx="0" cy="0"/>
        </a:xfrm>
      </p:grpSpPr>
      <p:sp>
        <p:nvSpPr>
          <p:cNvPr id="56" name="Google Shape;56;p9"/>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7" name="Google Shape;57;p9"/>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9"/>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9" name="Google Shape;59;p9"/>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9"/>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9"/>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2" name="Shape 62"/>
        <p:cNvGrpSpPr/>
        <p:nvPr/>
      </p:nvGrpSpPr>
      <p:grpSpPr>
        <a:xfrm>
          <a:off x="0" y="0"/>
          <a:ext cx="0" cy="0"/>
          <a:chOff x="0" y="0"/>
          <a:chExt cx="0" cy="0"/>
        </a:xfrm>
      </p:grpSpPr>
      <p:sp>
        <p:nvSpPr>
          <p:cNvPr id="63" name="Google Shape;63;p10"/>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4" name="Google Shape;64;p10"/>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chemeClr val="dk1"/>
              </a:buClr>
              <a:buSzPts val="2400"/>
              <a:buFont typeface="Arial"/>
              <a:buNone/>
              <a:defRPr sz="2400"/>
            </a:lvl1pPr>
            <a:lvl2pPr indent="-228600" lvl="1" marL="914400" algn="l">
              <a:spcBef>
                <a:spcPts val="400"/>
              </a:spcBef>
              <a:spcAft>
                <a:spcPts val="0"/>
              </a:spcAft>
              <a:buClr>
                <a:schemeClr val="dk1"/>
              </a:buClr>
              <a:buSzPts val="2000"/>
              <a:buFont typeface="Arial"/>
              <a:buNone/>
              <a:defRPr sz="2000"/>
            </a:lvl2pPr>
            <a:lvl3pPr indent="-228600" lvl="2" marL="1371600" algn="l">
              <a:spcBef>
                <a:spcPts val="360"/>
              </a:spcBef>
              <a:spcAft>
                <a:spcPts val="0"/>
              </a:spcAft>
              <a:buClr>
                <a:schemeClr val="dk1"/>
              </a:buClr>
              <a:buSzPts val="1800"/>
              <a:buFont typeface="Arial"/>
              <a:buNone/>
              <a:defRPr sz="1800"/>
            </a:lvl3pPr>
            <a:lvl4pPr indent="-228600" lvl="3" marL="1828800" algn="l">
              <a:spcBef>
                <a:spcPts val="320"/>
              </a:spcBef>
              <a:spcAft>
                <a:spcPts val="0"/>
              </a:spcAft>
              <a:buClr>
                <a:schemeClr val="dk1"/>
              </a:buClr>
              <a:buSzPts val="1600"/>
              <a:buFont typeface="Arial"/>
              <a:buNone/>
              <a:defRPr sz="1600"/>
            </a:lvl4pPr>
            <a:lvl5pPr indent="-228600" lvl="4" marL="2286000" algn="l">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65" name="Google Shape;65;p10"/>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0"/>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0"/>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68" name="Shape 68"/>
        <p:cNvGrpSpPr/>
        <p:nvPr/>
      </p:nvGrpSpPr>
      <p:grpSpPr>
        <a:xfrm>
          <a:off x="0" y="0"/>
          <a:ext cx="0" cy="0"/>
          <a:chOff x="0" y="0"/>
          <a:chExt cx="0" cy="0"/>
        </a:xfrm>
      </p:grpSpPr>
      <p:sp>
        <p:nvSpPr>
          <p:cNvPr id="69" name="Google Shape;69;p11"/>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0" name="Google Shape;70;p11"/>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1"/>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11"/>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1"/>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74" name="Shape 74"/>
        <p:cNvGrpSpPr/>
        <p:nvPr/>
      </p:nvGrpSpPr>
      <p:grpSpPr>
        <a:xfrm>
          <a:off x="0" y="0"/>
          <a:ext cx="0" cy="0"/>
          <a:chOff x="0" y="0"/>
          <a:chExt cx="0" cy="0"/>
        </a:xfrm>
      </p:grpSpPr>
      <p:sp>
        <p:nvSpPr>
          <p:cNvPr id="75" name="Google Shape;75;p12"/>
          <p:cNvSpPr txBox="1"/>
          <p:nvPr>
            <p:ph type="ctrTitle"/>
          </p:nvPr>
        </p:nvSpPr>
        <p:spPr>
          <a:xfrm>
            <a:off x="1143000" y="1122363"/>
            <a:ext cx="6858000" cy="23876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6" name="Google Shape;76;p12"/>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Autofit/>
          </a:bodyPr>
          <a:lstStyle>
            <a:lvl1pPr lvl="0" algn="ctr">
              <a:spcBef>
                <a:spcPts val="480"/>
              </a:spcBef>
              <a:spcAft>
                <a:spcPts val="0"/>
              </a:spcAft>
              <a:buClr>
                <a:schemeClr val="dk1"/>
              </a:buClr>
              <a:buSzPts val="2400"/>
              <a:buFont typeface="Arial"/>
              <a:buNone/>
              <a:defRPr sz="2400"/>
            </a:lvl1pPr>
            <a:lvl2pPr lvl="1" algn="ctr">
              <a:spcBef>
                <a:spcPts val="400"/>
              </a:spcBef>
              <a:spcAft>
                <a:spcPts val="0"/>
              </a:spcAft>
              <a:buClr>
                <a:schemeClr val="dk1"/>
              </a:buClr>
              <a:buSzPts val="2000"/>
              <a:buFont typeface="Arial"/>
              <a:buNone/>
              <a:defRPr sz="2000"/>
            </a:lvl2pPr>
            <a:lvl3pPr lvl="2" algn="ctr">
              <a:spcBef>
                <a:spcPts val="360"/>
              </a:spcBef>
              <a:spcAft>
                <a:spcPts val="0"/>
              </a:spcAft>
              <a:buClr>
                <a:schemeClr val="dk1"/>
              </a:buClr>
              <a:buSzPts val="1800"/>
              <a:buFont typeface="Arial"/>
              <a:buNone/>
              <a:defRPr sz="1800"/>
            </a:lvl3pPr>
            <a:lvl4pPr lvl="3" algn="ctr">
              <a:spcBef>
                <a:spcPts val="320"/>
              </a:spcBef>
              <a:spcAft>
                <a:spcPts val="0"/>
              </a:spcAft>
              <a:buClr>
                <a:schemeClr val="dk1"/>
              </a:buClr>
              <a:buSzPts val="1600"/>
              <a:buFont typeface="Arial"/>
              <a:buNone/>
              <a:defRPr sz="1600"/>
            </a:lvl4pPr>
            <a:lvl5pPr lvl="4" algn="ctr">
              <a:spcBef>
                <a:spcPts val="320"/>
              </a:spcBef>
              <a:spcAft>
                <a:spcPts val="0"/>
              </a:spcAft>
              <a:buClr>
                <a:schemeClr val="dk1"/>
              </a:buClr>
              <a:buSzPts val="1600"/>
              <a:buFont typeface="Arial"/>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77" name="Google Shape;77;p12"/>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2"/>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12"/>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accent2"/>
            </a:gs>
            <a:gs pos="50000">
              <a:srgbClr val="990099"/>
            </a:gs>
            <a:gs pos="100000">
              <a:schemeClr val="accent2"/>
            </a:gs>
          </a:gsLst>
          <a:lin ang="2700000" scaled="0"/>
        </a:gra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1pPr>
            <a:lvl2pPr lvl="1"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2pPr>
            <a:lvl3pPr lvl="2"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3pPr>
            <a:lvl4pPr lvl="3"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4pPr>
            <a:lvl5pPr lvl="4"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5pPr>
            <a:lvl6pPr lvl="5"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6pPr>
            <a:lvl7pPr lvl="6"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7pPr>
            <a:lvl8pPr lvl="7"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8pPr>
            <a:lvl9pPr lvl="8" marR="0" rtl="0" algn="ctr">
              <a:spcBef>
                <a:spcPts val="0"/>
              </a:spcBef>
              <a:spcAft>
                <a:spcPts val="0"/>
              </a:spcAft>
              <a:buSzPts val="1400"/>
              <a:buNone/>
              <a:defRPr b="0" i="0" sz="4400" u="none" cap="none" strike="noStrike">
                <a:solidFill>
                  <a:schemeClr val="dk2"/>
                </a:solidFill>
                <a:latin typeface="Arial"/>
                <a:ea typeface="Arial"/>
                <a:cs typeface="Arial"/>
                <a:sym typeface="Arial"/>
              </a:defRPr>
            </a:lvl9pPr>
          </a:lstStyle>
          <a:p/>
        </p:txBody>
      </p:sp>
      <p:sp>
        <p:nvSpPr>
          <p:cNvPr id="7" name="Google Shape;7;p1"/>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1"/>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1"/>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0" name="Google Shape;10;p1"/>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solidFill>
                <a:srgbClr val="000000"/>
              </a:solidFill>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5.xml"/><Relationship Id="rId3" Type="http://schemas.openxmlformats.org/officeDocument/2006/relationships/image" Target="../media/image2.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6.xml"/><Relationship Id="rId3" Type="http://schemas.openxmlformats.org/officeDocument/2006/relationships/image" Target="../media/image2.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7.xml"/><Relationship Id="rId3" Type="http://schemas.openxmlformats.org/officeDocument/2006/relationships/image" Target="../media/image2.jpg"/><Relationship Id="rId4" Type="http://schemas.openxmlformats.org/officeDocument/2006/relationships/image" Target="../media/image14.jpg"/><Relationship Id="rId11" Type="http://schemas.openxmlformats.org/officeDocument/2006/relationships/image" Target="../media/image10.jpg"/><Relationship Id="rId10" Type="http://schemas.openxmlformats.org/officeDocument/2006/relationships/image" Target="../media/image8.jpg"/><Relationship Id="rId9" Type="http://schemas.openxmlformats.org/officeDocument/2006/relationships/image" Target="../media/image9.jpg"/><Relationship Id="rId5" Type="http://schemas.openxmlformats.org/officeDocument/2006/relationships/image" Target="../media/image1.png"/><Relationship Id="rId6" Type="http://schemas.openxmlformats.org/officeDocument/2006/relationships/image" Target="../media/image12.png"/><Relationship Id="rId7" Type="http://schemas.openxmlformats.org/officeDocument/2006/relationships/image" Target="../media/image4.jpg"/><Relationship Id="rId8" Type="http://schemas.openxmlformats.org/officeDocument/2006/relationships/image" Target="../media/image13.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8.xml"/><Relationship Id="rId3" Type="http://schemas.openxmlformats.org/officeDocument/2006/relationships/image" Target="../media/image11.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txBox="1"/>
          <p:nvPr/>
        </p:nvSpPr>
        <p:spPr>
          <a:xfrm>
            <a:off x="250825" y="404812"/>
            <a:ext cx="8424862" cy="110807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lt1"/>
              </a:buClr>
              <a:buSzPts val="6600"/>
              <a:buFont typeface="Arial"/>
              <a:buNone/>
            </a:pPr>
            <a:r>
              <a:rPr b="0" i="0" lang="en-US" sz="6600" u="none" cap="none" strike="noStrike">
                <a:solidFill>
                  <a:schemeClr val="lt1"/>
                </a:solidFill>
                <a:latin typeface="Arial"/>
                <a:ea typeface="Arial"/>
                <a:cs typeface="Arial"/>
                <a:sym typeface="Arial"/>
              </a:rPr>
              <a:t>Welcome to </a:t>
            </a:r>
            <a:r>
              <a:rPr lang="en-US" sz="6600">
                <a:solidFill>
                  <a:schemeClr val="lt1"/>
                </a:solidFill>
              </a:rPr>
              <a:t>Year 5</a:t>
            </a:r>
            <a:r>
              <a:rPr b="0" i="0" lang="en-US" sz="6600" u="none" cap="none" strike="noStrike">
                <a:solidFill>
                  <a:schemeClr val="lt1"/>
                </a:solidFill>
                <a:latin typeface="Arial"/>
                <a:ea typeface="Arial"/>
                <a:cs typeface="Arial"/>
                <a:sym typeface="Arial"/>
              </a:rPr>
              <a:t> </a:t>
            </a:r>
            <a:endParaRPr/>
          </a:p>
        </p:txBody>
      </p:sp>
      <p:pic>
        <p:nvPicPr>
          <p:cNvPr descr="logo for jumper 2016" id="85" name="Google Shape;85;p13"/>
          <p:cNvPicPr preferRelativeResize="0"/>
          <p:nvPr/>
        </p:nvPicPr>
        <p:blipFill rotWithShape="1">
          <a:blip r:embed="rId3">
            <a:alphaModFix/>
          </a:blip>
          <a:srcRect b="0" l="0" r="0" t="0"/>
          <a:stretch/>
        </p:blipFill>
        <p:spPr>
          <a:xfrm>
            <a:off x="1547812" y="1557337"/>
            <a:ext cx="5905500" cy="49974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4"/>
          <p:cNvSpPr txBox="1"/>
          <p:nvPr>
            <p:ph type="title"/>
          </p:nvPr>
        </p:nvSpPr>
        <p:spPr>
          <a:xfrm>
            <a:off x="457200" y="274622"/>
            <a:ext cx="8229600" cy="59802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Arial"/>
              <a:buNone/>
            </a:pPr>
            <a:r>
              <a:rPr lang="en-US" sz="2800" u="sng">
                <a:solidFill>
                  <a:schemeClr val="lt1"/>
                </a:solidFill>
              </a:rPr>
              <a:t>5K </a:t>
            </a:r>
            <a:r>
              <a:rPr b="0" i="0" lang="en-US" sz="2800" u="sng">
                <a:solidFill>
                  <a:schemeClr val="lt1"/>
                </a:solidFill>
                <a:latin typeface="Arial"/>
                <a:ea typeface="Arial"/>
                <a:cs typeface="Arial"/>
                <a:sym typeface="Arial"/>
              </a:rPr>
              <a:t>Staff </a:t>
            </a:r>
            <a:br>
              <a:rPr b="0" i="0" lang="en-US" sz="2800" u="sng">
                <a:solidFill>
                  <a:schemeClr val="lt1"/>
                </a:solidFill>
                <a:latin typeface="Arial"/>
                <a:ea typeface="Arial"/>
                <a:cs typeface="Arial"/>
                <a:sym typeface="Arial"/>
              </a:rPr>
            </a:br>
            <a:br>
              <a:rPr b="0" i="0" lang="en-US" sz="2800" u="sng">
                <a:solidFill>
                  <a:schemeClr val="lt1"/>
                </a:solidFill>
                <a:latin typeface="Arial"/>
                <a:ea typeface="Arial"/>
                <a:cs typeface="Arial"/>
                <a:sym typeface="Arial"/>
              </a:rPr>
            </a:br>
            <a:r>
              <a:rPr b="0" i="0" lang="en-US" sz="2800" u="none">
                <a:solidFill>
                  <a:schemeClr val="lt1"/>
                </a:solidFill>
                <a:latin typeface="Arial"/>
                <a:ea typeface="Arial"/>
                <a:cs typeface="Arial"/>
                <a:sym typeface="Arial"/>
              </a:rPr>
              <a:t>Class Teacher – M</a:t>
            </a:r>
            <a:r>
              <a:rPr lang="en-US" sz="2800">
                <a:solidFill>
                  <a:schemeClr val="lt1"/>
                </a:solidFill>
              </a:rPr>
              <a:t>iss Kearney</a:t>
            </a:r>
            <a:br>
              <a:rPr b="0" i="0" lang="en-US" sz="2800" u="none">
                <a:solidFill>
                  <a:schemeClr val="lt1"/>
                </a:solidFill>
                <a:latin typeface="Arial"/>
                <a:ea typeface="Arial"/>
                <a:cs typeface="Arial"/>
                <a:sym typeface="Arial"/>
              </a:rPr>
            </a:br>
            <a:br>
              <a:rPr b="0" i="0" lang="en-US" sz="2800" u="none">
                <a:solidFill>
                  <a:schemeClr val="lt1"/>
                </a:solidFill>
                <a:latin typeface="Arial"/>
                <a:ea typeface="Arial"/>
                <a:cs typeface="Arial"/>
                <a:sym typeface="Arial"/>
              </a:rPr>
            </a:br>
            <a:r>
              <a:rPr b="0" i="0" lang="en-US" sz="2800" u="none">
                <a:solidFill>
                  <a:schemeClr val="lt1"/>
                </a:solidFill>
                <a:latin typeface="Arial"/>
                <a:ea typeface="Arial"/>
                <a:cs typeface="Arial"/>
                <a:sym typeface="Arial"/>
              </a:rPr>
              <a:t>Teaching Assistants – </a:t>
            </a:r>
            <a:r>
              <a:rPr lang="en-US" sz="2800">
                <a:solidFill>
                  <a:schemeClr val="lt1"/>
                </a:solidFill>
              </a:rPr>
              <a:t>Mrs O’Neill (for the first 2 weeks)</a:t>
            </a:r>
            <a:endParaRPr sz="2800">
              <a:solidFill>
                <a:schemeClr val="lt1"/>
              </a:solidFill>
            </a:endParaRPr>
          </a:p>
          <a:p>
            <a:pPr indent="0" lvl="0" marL="0" rtl="0" algn="l">
              <a:lnSpc>
                <a:spcPct val="100000"/>
              </a:lnSpc>
              <a:spcBef>
                <a:spcPts val="0"/>
              </a:spcBef>
              <a:spcAft>
                <a:spcPts val="0"/>
              </a:spcAft>
              <a:buClr>
                <a:schemeClr val="lt1"/>
              </a:buClr>
              <a:buSzPts val="2800"/>
              <a:buFont typeface="Arial"/>
              <a:buNone/>
            </a:pPr>
            <a:r>
              <a:rPr lang="en-US" sz="2800">
                <a:solidFill>
                  <a:schemeClr val="lt1"/>
                </a:solidFill>
              </a:rPr>
              <a:t> </a:t>
            </a:r>
            <a:br>
              <a:rPr b="0" i="0" lang="en-US" sz="2800" u="none">
                <a:solidFill>
                  <a:schemeClr val="lt1"/>
                </a:solidFill>
                <a:latin typeface="Arial"/>
                <a:ea typeface="Arial"/>
                <a:cs typeface="Arial"/>
                <a:sym typeface="Arial"/>
              </a:rPr>
            </a:br>
            <a:r>
              <a:rPr b="0" i="0" lang="en-US" sz="2800" u="sng">
                <a:solidFill>
                  <a:schemeClr val="lt1"/>
                </a:solidFill>
                <a:latin typeface="Arial"/>
                <a:ea typeface="Arial"/>
                <a:cs typeface="Arial"/>
                <a:sym typeface="Arial"/>
              </a:rPr>
              <a:t>5M </a:t>
            </a:r>
            <a:r>
              <a:rPr lang="en-US" sz="2800" u="sng">
                <a:solidFill>
                  <a:schemeClr val="lt1"/>
                </a:solidFill>
              </a:rPr>
              <a:t>Staff </a:t>
            </a:r>
            <a:br>
              <a:rPr lang="en-US" sz="2800" u="sng">
                <a:solidFill>
                  <a:schemeClr val="lt1"/>
                </a:solidFill>
              </a:rPr>
            </a:br>
            <a:r>
              <a:rPr lang="en-US" sz="2800">
                <a:solidFill>
                  <a:schemeClr val="lt1"/>
                </a:solidFill>
              </a:rPr>
              <a:t>Class Teacher – Mrs Metcalfe</a:t>
            </a:r>
            <a:br>
              <a:rPr lang="en-US" sz="2800">
                <a:solidFill>
                  <a:schemeClr val="lt1"/>
                </a:solidFill>
              </a:rPr>
            </a:br>
            <a:br>
              <a:rPr lang="en-US" sz="2800">
                <a:solidFill>
                  <a:schemeClr val="lt1"/>
                </a:solidFill>
              </a:rPr>
            </a:br>
            <a:r>
              <a:rPr lang="en-US" sz="2800">
                <a:solidFill>
                  <a:schemeClr val="lt1"/>
                </a:solidFill>
              </a:rPr>
              <a:t>Teaching Assistants – Mrs O’Neill</a:t>
            </a:r>
            <a:endParaRPr sz="2800">
              <a:solidFill>
                <a:schemeClr val="lt1"/>
              </a:solidFill>
            </a:endParaRPr>
          </a:p>
          <a:p>
            <a:pPr indent="0" lvl="0" marL="0" rtl="0" algn="l">
              <a:spcBef>
                <a:spcPts val="0"/>
              </a:spcBef>
              <a:spcAft>
                <a:spcPts val="0"/>
              </a:spcAft>
              <a:buClr>
                <a:schemeClr val="lt1"/>
              </a:buClr>
              <a:buSzPts val="2800"/>
              <a:buFont typeface="Arial"/>
              <a:buNone/>
            </a:pPr>
            <a:r>
              <a:rPr lang="en-US" sz="2800">
                <a:solidFill>
                  <a:schemeClr val="lt1"/>
                </a:solidFill>
              </a:rPr>
              <a:t>                                    Mrs Morrison (1:1)</a:t>
            </a:r>
            <a:endParaRPr sz="2800">
              <a:solidFill>
                <a:schemeClr val="lt1"/>
              </a:solidFill>
            </a:endParaRPr>
          </a:p>
          <a:p>
            <a:pPr indent="457200" lvl="0" marL="2743200" rtl="0" algn="l">
              <a:spcBef>
                <a:spcPts val="0"/>
              </a:spcBef>
              <a:spcAft>
                <a:spcPts val="0"/>
              </a:spcAft>
              <a:buClr>
                <a:schemeClr val="lt1"/>
              </a:buClr>
              <a:buSzPts val="2800"/>
              <a:buFont typeface="Arial"/>
              <a:buNone/>
            </a:pPr>
            <a:r>
              <a:rPr lang="en-US" sz="2800">
                <a:solidFill>
                  <a:schemeClr val="lt1"/>
                </a:solidFill>
              </a:rPr>
              <a:t>    Mrs Glancy (1:1)</a:t>
            </a:r>
            <a:endParaRPr sz="2800">
              <a:solidFill>
                <a:schemeClr val="lt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5"/>
          <p:cNvSpPr txBox="1"/>
          <p:nvPr/>
        </p:nvSpPr>
        <p:spPr>
          <a:xfrm>
            <a:off x="-9525" y="260350"/>
            <a:ext cx="8640762" cy="1046162"/>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000"/>
              <a:buFont typeface="Arial"/>
              <a:buNone/>
            </a:pPr>
            <a:r>
              <a:rPr b="1" i="0" lang="en-US" sz="2000" u="sng" cap="none" strike="noStrike">
                <a:solidFill>
                  <a:schemeClr val="lt1"/>
                </a:solidFill>
                <a:latin typeface="Arial"/>
                <a:ea typeface="Arial"/>
                <a:cs typeface="Arial"/>
                <a:sym typeface="Arial"/>
              </a:rPr>
              <a:t>The Springwell Way</a:t>
            </a:r>
            <a:endParaRPr/>
          </a:p>
          <a:p>
            <a:pPr indent="0" lvl="0" marL="0" marR="0" rtl="0" algn="l">
              <a:lnSpc>
                <a:spcPct val="100000"/>
              </a:lnSpc>
              <a:spcBef>
                <a:spcPts val="0"/>
              </a:spcBef>
              <a:spcAft>
                <a:spcPts val="0"/>
              </a:spcAft>
              <a:buNone/>
            </a:pPr>
            <a:r>
              <a:t/>
            </a:r>
            <a:endParaRPr b="1" i="0" sz="2000" u="sng">
              <a:solidFill>
                <a:schemeClr val="lt1"/>
              </a:solidFill>
              <a:latin typeface="Arial"/>
              <a:ea typeface="Arial"/>
              <a:cs typeface="Arial"/>
              <a:sym typeface="Arial"/>
            </a:endParaRPr>
          </a:p>
        </p:txBody>
      </p:sp>
      <p:pic>
        <p:nvPicPr>
          <p:cNvPr id="96" name="Google Shape;96;p15"/>
          <p:cNvPicPr preferRelativeResize="0"/>
          <p:nvPr/>
        </p:nvPicPr>
        <p:blipFill rotWithShape="1">
          <a:blip r:embed="rId3">
            <a:alphaModFix/>
          </a:blip>
          <a:srcRect b="24159" l="22241" r="25192" t="15301"/>
          <a:stretch/>
        </p:blipFill>
        <p:spPr>
          <a:xfrm>
            <a:off x="1331912" y="765175"/>
            <a:ext cx="6408736" cy="590391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6"/>
          <p:cNvSpPr txBox="1"/>
          <p:nvPr>
            <p:ph type="title"/>
          </p:nvPr>
        </p:nvSpPr>
        <p:spPr>
          <a:xfrm>
            <a:off x="457200" y="274637"/>
            <a:ext cx="8229600" cy="3154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000"/>
              <a:buFont typeface="Arial"/>
              <a:buNone/>
            </a:pPr>
            <a:br>
              <a:rPr b="0" i="0" lang="en-US" sz="2000" u="sng">
                <a:solidFill>
                  <a:schemeClr val="lt1"/>
                </a:solidFill>
                <a:latin typeface="Arial"/>
                <a:ea typeface="Arial"/>
                <a:cs typeface="Arial"/>
                <a:sym typeface="Arial"/>
              </a:rPr>
            </a:br>
            <a:br>
              <a:rPr b="0" i="0" lang="en-US" sz="2000" u="sng">
                <a:solidFill>
                  <a:schemeClr val="lt1"/>
                </a:solidFill>
                <a:latin typeface="Arial"/>
                <a:ea typeface="Arial"/>
                <a:cs typeface="Arial"/>
                <a:sym typeface="Arial"/>
              </a:rPr>
            </a:br>
            <a:br>
              <a:rPr b="0" i="0" lang="en-US" sz="2000" u="sng">
                <a:solidFill>
                  <a:schemeClr val="lt1"/>
                </a:solidFill>
                <a:latin typeface="Arial"/>
                <a:ea typeface="Arial"/>
                <a:cs typeface="Arial"/>
                <a:sym typeface="Arial"/>
              </a:rPr>
            </a:br>
            <a:br>
              <a:rPr b="0" i="0" lang="en-US" sz="2000" u="sng">
                <a:solidFill>
                  <a:schemeClr val="lt1"/>
                </a:solidFill>
                <a:latin typeface="Arial"/>
                <a:ea typeface="Arial"/>
                <a:cs typeface="Arial"/>
                <a:sym typeface="Arial"/>
              </a:rPr>
            </a:br>
            <a:br>
              <a:rPr b="0" i="0" lang="en-US" sz="2000" u="sng">
                <a:solidFill>
                  <a:schemeClr val="lt1"/>
                </a:solidFill>
                <a:latin typeface="Arial"/>
                <a:ea typeface="Arial"/>
                <a:cs typeface="Arial"/>
                <a:sym typeface="Arial"/>
              </a:rPr>
            </a:br>
            <a:br>
              <a:rPr b="0" i="0" lang="en-US" sz="2000" u="sng">
                <a:solidFill>
                  <a:schemeClr val="lt1"/>
                </a:solidFill>
                <a:latin typeface="Arial"/>
                <a:ea typeface="Arial"/>
                <a:cs typeface="Arial"/>
                <a:sym typeface="Arial"/>
              </a:rPr>
            </a:br>
            <a:br>
              <a:rPr b="0" i="0" lang="en-US" sz="2000" u="sng">
                <a:solidFill>
                  <a:schemeClr val="lt1"/>
                </a:solidFill>
                <a:latin typeface="Arial"/>
                <a:ea typeface="Arial"/>
                <a:cs typeface="Arial"/>
                <a:sym typeface="Arial"/>
              </a:rPr>
            </a:br>
            <a:br>
              <a:rPr b="0" i="0" lang="en-US" sz="2000" u="sng">
                <a:solidFill>
                  <a:schemeClr val="lt1"/>
                </a:solidFill>
                <a:latin typeface="Arial"/>
                <a:ea typeface="Arial"/>
                <a:cs typeface="Arial"/>
                <a:sym typeface="Arial"/>
              </a:rPr>
            </a:br>
            <a:br>
              <a:rPr b="0" i="0" lang="en-US" sz="2000" u="sng">
                <a:solidFill>
                  <a:schemeClr val="lt1"/>
                </a:solidFill>
                <a:latin typeface="Arial"/>
                <a:ea typeface="Arial"/>
                <a:cs typeface="Arial"/>
                <a:sym typeface="Arial"/>
              </a:rPr>
            </a:br>
            <a:br>
              <a:rPr b="0" i="0" lang="en-US" sz="2000" u="sng">
                <a:solidFill>
                  <a:schemeClr val="lt1"/>
                </a:solidFill>
                <a:latin typeface="Arial"/>
                <a:ea typeface="Arial"/>
                <a:cs typeface="Arial"/>
                <a:sym typeface="Arial"/>
              </a:rPr>
            </a:br>
            <a:br>
              <a:rPr b="0" i="0" lang="en-US" sz="2000" u="sng">
                <a:solidFill>
                  <a:schemeClr val="lt1"/>
                </a:solidFill>
                <a:latin typeface="Arial"/>
                <a:ea typeface="Arial"/>
                <a:cs typeface="Arial"/>
                <a:sym typeface="Arial"/>
              </a:rPr>
            </a:br>
            <a:r>
              <a:rPr b="0" i="0" lang="en-US" sz="2000" u="sng">
                <a:solidFill>
                  <a:schemeClr val="lt1"/>
                </a:solidFill>
                <a:latin typeface="Arial"/>
                <a:ea typeface="Arial"/>
                <a:cs typeface="Arial"/>
                <a:sym typeface="Arial"/>
              </a:rPr>
              <a:t>Behaviour</a:t>
            </a:r>
            <a:r>
              <a:rPr b="0" i="0" lang="en-US" sz="4400" u="none">
                <a:solidFill>
                  <a:schemeClr val="dk2"/>
                </a:solidFill>
                <a:latin typeface="Arial"/>
                <a:ea typeface="Arial"/>
                <a:cs typeface="Arial"/>
                <a:sym typeface="Arial"/>
              </a:rPr>
              <a:t> </a:t>
            </a:r>
            <a:br>
              <a:rPr b="0" i="0" lang="en-US" sz="4400" u="none">
                <a:solidFill>
                  <a:schemeClr val="dk2"/>
                </a:solidFill>
                <a:latin typeface="Arial"/>
                <a:ea typeface="Arial"/>
                <a:cs typeface="Arial"/>
                <a:sym typeface="Arial"/>
              </a:rPr>
            </a:br>
            <a:r>
              <a:rPr b="0" i="0" lang="en-US" sz="2000" u="none">
                <a:solidFill>
                  <a:schemeClr val="lt1"/>
                </a:solidFill>
                <a:latin typeface="Arial"/>
                <a:ea typeface="Arial"/>
                <a:cs typeface="Arial"/>
                <a:sym typeface="Arial"/>
              </a:rPr>
              <a:t>NEW BE</a:t>
            </a:r>
            <a:r>
              <a:rPr lang="en-US" sz="2000">
                <a:solidFill>
                  <a:schemeClr val="lt1"/>
                </a:solidFill>
              </a:rPr>
              <a:t>HA</a:t>
            </a:r>
            <a:r>
              <a:rPr b="0" i="0" lang="en-US" sz="2000" u="none">
                <a:solidFill>
                  <a:schemeClr val="lt1"/>
                </a:solidFill>
                <a:latin typeface="Arial"/>
                <a:ea typeface="Arial"/>
                <a:cs typeface="Arial"/>
                <a:sym typeface="Arial"/>
              </a:rPr>
              <a:t>VIOUR POLICY</a:t>
            </a:r>
            <a:endParaRPr b="0" i="0" sz="2000" u="none">
              <a:solidFill>
                <a:schemeClr val="lt1"/>
              </a:solidFill>
              <a:latin typeface="Arial"/>
              <a:ea typeface="Arial"/>
              <a:cs typeface="Arial"/>
              <a:sym typeface="Arial"/>
            </a:endParaRPr>
          </a:p>
          <a:p>
            <a:pPr indent="0" lvl="0" marL="0" rtl="0" algn="l">
              <a:lnSpc>
                <a:spcPct val="100000"/>
              </a:lnSpc>
              <a:spcBef>
                <a:spcPts val="0"/>
              </a:spcBef>
              <a:spcAft>
                <a:spcPts val="0"/>
              </a:spcAft>
              <a:buClr>
                <a:schemeClr val="lt1"/>
              </a:buClr>
              <a:buSzPts val="2000"/>
              <a:buFont typeface="Arial"/>
              <a:buNone/>
            </a:pPr>
            <a:r>
              <a:t/>
            </a:r>
            <a:endParaRPr sz="20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2000">
                <a:solidFill>
                  <a:schemeClr val="lt1"/>
                </a:solidFill>
              </a:rPr>
              <a:t>O</a:t>
            </a:r>
            <a:r>
              <a:rPr b="0" i="0" lang="en-US" sz="2000" u="none">
                <a:solidFill>
                  <a:schemeClr val="lt1"/>
                </a:solidFill>
                <a:latin typeface="Arial"/>
                <a:ea typeface="Arial"/>
                <a:cs typeface="Arial"/>
                <a:sym typeface="Arial"/>
              </a:rPr>
              <a:t>ur school values remain in place and children displaying these values will b</a:t>
            </a:r>
            <a:r>
              <a:rPr lang="en-US" sz="2000">
                <a:solidFill>
                  <a:schemeClr val="lt1"/>
                </a:solidFill>
              </a:rPr>
              <a:t>e placed on the recognition board</a:t>
            </a:r>
            <a:r>
              <a:rPr b="0" i="0" lang="en-US" sz="2000" u="none">
                <a:solidFill>
                  <a:schemeClr val="lt1"/>
                </a:solidFill>
                <a:latin typeface="Arial"/>
                <a:ea typeface="Arial"/>
                <a:cs typeface="Arial"/>
                <a:sym typeface="Arial"/>
              </a:rPr>
              <a:t>. </a:t>
            </a:r>
            <a:endParaRPr b="0" i="0" sz="2000" u="none">
              <a:solidFill>
                <a:schemeClr val="lt1"/>
              </a:solidFill>
              <a:latin typeface="Arial"/>
              <a:ea typeface="Arial"/>
              <a:cs typeface="Arial"/>
              <a:sym typeface="Arial"/>
            </a:endParaRPr>
          </a:p>
          <a:p>
            <a:pPr indent="0" lvl="0" marL="0" rtl="0" algn="l">
              <a:lnSpc>
                <a:spcPct val="100000"/>
              </a:lnSpc>
              <a:spcBef>
                <a:spcPts val="0"/>
              </a:spcBef>
              <a:spcAft>
                <a:spcPts val="0"/>
              </a:spcAft>
              <a:buClr>
                <a:schemeClr val="lt1"/>
              </a:buClr>
              <a:buSzPts val="2000"/>
              <a:buFont typeface="Arial"/>
              <a:buNone/>
            </a:pPr>
            <a:r>
              <a:t/>
            </a:r>
            <a:endParaRPr sz="20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2000">
                <a:solidFill>
                  <a:schemeClr val="lt1"/>
                </a:solidFill>
              </a:rPr>
              <a:t>Each class will set a target linked with one of our values and when children demonstrate this they will be placed on the recognition board.</a:t>
            </a:r>
            <a:br>
              <a:rPr b="0" i="0" lang="en-US" sz="2000" u="none">
                <a:solidFill>
                  <a:schemeClr val="lt1"/>
                </a:solidFill>
                <a:latin typeface="Arial"/>
                <a:ea typeface="Arial"/>
                <a:cs typeface="Arial"/>
                <a:sym typeface="Arial"/>
              </a:rPr>
            </a:br>
            <a:br>
              <a:rPr b="0" i="0" lang="en-US" sz="2000" u="none">
                <a:solidFill>
                  <a:schemeClr val="lt1"/>
                </a:solidFill>
                <a:latin typeface="Arial"/>
                <a:ea typeface="Arial"/>
                <a:cs typeface="Arial"/>
                <a:sym typeface="Arial"/>
              </a:rPr>
            </a:br>
            <a:r>
              <a:rPr lang="en-US" sz="2000">
                <a:solidFill>
                  <a:schemeClr val="lt1"/>
                </a:solidFill>
              </a:rPr>
              <a:t>Children will not be removed from the recognition board once they are on it.</a:t>
            </a:r>
            <a:endParaRPr sz="2000">
              <a:solidFill>
                <a:schemeClr val="lt1"/>
              </a:solidFill>
            </a:endParaRPr>
          </a:p>
          <a:p>
            <a:pPr indent="0" lvl="0" marL="0" rtl="0" algn="l">
              <a:lnSpc>
                <a:spcPct val="100000"/>
              </a:lnSpc>
              <a:spcBef>
                <a:spcPts val="0"/>
              </a:spcBef>
              <a:spcAft>
                <a:spcPts val="0"/>
              </a:spcAft>
              <a:buClr>
                <a:schemeClr val="lt1"/>
              </a:buClr>
              <a:buSzPts val="2000"/>
              <a:buFont typeface="Arial"/>
              <a:buNone/>
            </a:pPr>
            <a:r>
              <a:t/>
            </a:r>
            <a:endParaRPr sz="20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2000">
                <a:solidFill>
                  <a:schemeClr val="lt1"/>
                </a:solidFill>
              </a:rPr>
              <a:t>Each day or week a new target will be set.</a:t>
            </a:r>
            <a:br>
              <a:rPr b="0" i="0" lang="en-US" sz="2000" u="none">
                <a:solidFill>
                  <a:schemeClr val="lt1"/>
                </a:solidFill>
                <a:latin typeface="Arial"/>
                <a:ea typeface="Arial"/>
                <a:cs typeface="Arial"/>
                <a:sym typeface="Arial"/>
              </a:rPr>
            </a:br>
            <a:br>
              <a:rPr b="0" i="0" lang="en-US" sz="2000" u="none">
                <a:solidFill>
                  <a:schemeClr val="lt1"/>
                </a:solidFill>
                <a:latin typeface="Arial"/>
                <a:ea typeface="Arial"/>
                <a:cs typeface="Arial"/>
                <a:sym typeface="Arial"/>
              </a:rPr>
            </a:b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7"/>
          <p:cNvSpPr txBox="1"/>
          <p:nvPr>
            <p:ph type="title"/>
          </p:nvPr>
        </p:nvSpPr>
        <p:spPr>
          <a:xfrm>
            <a:off x="457200" y="122212"/>
            <a:ext cx="8229600" cy="64548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000"/>
              <a:buFont typeface="Arial"/>
              <a:buNone/>
            </a:pPr>
            <a:r>
              <a:rPr lang="en-US" sz="2000" u="sng">
                <a:solidFill>
                  <a:schemeClr val="lt1"/>
                </a:solidFill>
              </a:rPr>
              <a:t>Sanctions</a:t>
            </a:r>
            <a:r>
              <a:rPr b="0" i="0" lang="en-US" sz="4400" u="none">
                <a:solidFill>
                  <a:schemeClr val="dk2"/>
                </a:solidFill>
                <a:latin typeface="Arial"/>
                <a:ea typeface="Arial"/>
                <a:cs typeface="Arial"/>
                <a:sym typeface="Arial"/>
              </a:rPr>
              <a:t> </a:t>
            </a:r>
            <a:br>
              <a:rPr b="0" i="0" lang="en-US" sz="4400" u="none">
                <a:solidFill>
                  <a:schemeClr val="dk2"/>
                </a:solidFill>
                <a:latin typeface="Arial"/>
                <a:ea typeface="Arial"/>
                <a:cs typeface="Arial"/>
                <a:sym typeface="Arial"/>
              </a:rPr>
            </a:br>
            <a:r>
              <a:rPr b="0" i="0" lang="en-US" sz="2000" u="none">
                <a:solidFill>
                  <a:schemeClr val="lt1"/>
                </a:solidFill>
                <a:latin typeface="Arial"/>
                <a:ea typeface="Arial"/>
                <a:cs typeface="Arial"/>
                <a:sym typeface="Arial"/>
              </a:rPr>
              <a:t>NEW BE</a:t>
            </a:r>
            <a:r>
              <a:rPr lang="en-US" sz="2000">
                <a:solidFill>
                  <a:schemeClr val="lt1"/>
                </a:solidFill>
              </a:rPr>
              <a:t>HA</a:t>
            </a:r>
            <a:r>
              <a:rPr b="0" i="0" lang="en-US" sz="2000" u="none">
                <a:solidFill>
                  <a:schemeClr val="lt1"/>
                </a:solidFill>
                <a:latin typeface="Arial"/>
                <a:ea typeface="Arial"/>
                <a:cs typeface="Arial"/>
                <a:sym typeface="Arial"/>
              </a:rPr>
              <a:t>VIOUR POLICY</a:t>
            </a:r>
            <a:endParaRPr b="0" i="0" sz="2000" u="none">
              <a:solidFill>
                <a:schemeClr val="lt1"/>
              </a:solidFill>
              <a:latin typeface="Arial"/>
              <a:ea typeface="Arial"/>
              <a:cs typeface="Arial"/>
              <a:sym typeface="Arial"/>
            </a:endParaRPr>
          </a:p>
          <a:p>
            <a:pPr indent="0" lvl="0" marL="0" rtl="0" algn="l">
              <a:lnSpc>
                <a:spcPct val="100000"/>
              </a:lnSpc>
              <a:spcBef>
                <a:spcPts val="0"/>
              </a:spcBef>
              <a:spcAft>
                <a:spcPts val="0"/>
              </a:spcAft>
              <a:buClr>
                <a:schemeClr val="lt1"/>
              </a:buClr>
              <a:buSzPts val="2000"/>
              <a:buFont typeface="Arial"/>
              <a:buNone/>
            </a:pPr>
            <a:r>
              <a:t/>
            </a:r>
            <a:endParaRPr sz="20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2000" u="sng">
                <a:solidFill>
                  <a:schemeClr val="lt1"/>
                </a:solidFill>
              </a:rPr>
              <a:t>LEVEL 1</a:t>
            </a:r>
            <a:r>
              <a:rPr lang="en-US" sz="2000">
                <a:solidFill>
                  <a:schemeClr val="lt1"/>
                </a:solidFill>
              </a:rPr>
              <a:t> (class staff intervention)</a:t>
            </a:r>
            <a:endParaRPr sz="20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1800">
                <a:solidFill>
                  <a:schemeClr val="lt1"/>
                </a:solidFill>
              </a:rPr>
              <a:t>Reminder</a:t>
            </a:r>
            <a:endParaRPr sz="18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1800">
                <a:solidFill>
                  <a:schemeClr val="lt1"/>
                </a:solidFill>
              </a:rPr>
              <a:t>Quiet chat</a:t>
            </a:r>
            <a:endParaRPr sz="18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1800">
                <a:solidFill>
                  <a:schemeClr val="lt1"/>
                </a:solidFill>
              </a:rPr>
              <a:t>De-escalation strategies</a:t>
            </a:r>
            <a:endParaRPr sz="18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1800">
                <a:solidFill>
                  <a:schemeClr val="lt1"/>
                </a:solidFill>
              </a:rPr>
              <a:t>Phone call home</a:t>
            </a:r>
            <a:endParaRPr sz="1800">
              <a:solidFill>
                <a:schemeClr val="lt1"/>
              </a:solidFill>
            </a:endParaRPr>
          </a:p>
          <a:p>
            <a:pPr indent="0" lvl="0" marL="0" rtl="0" algn="l">
              <a:lnSpc>
                <a:spcPct val="100000"/>
              </a:lnSpc>
              <a:spcBef>
                <a:spcPts val="0"/>
              </a:spcBef>
              <a:spcAft>
                <a:spcPts val="0"/>
              </a:spcAft>
              <a:buClr>
                <a:schemeClr val="lt1"/>
              </a:buClr>
              <a:buSzPts val="2000"/>
              <a:buFont typeface="Arial"/>
              <a:buNone/>
            </a:pPr>
            <a:r>
              <a:t/>
            </a:r>
            <a:endParaRPr sz="20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2000" u="sng">
                <a:solidFill>
                  <a:schemeClr val="lt1"/>
                </a:solidFill>
              </a:rPr>
              <a:t>LEVEL 2</a:t>
            </a:r>
            <a:r>
              <a:rPr lang="en-US" sz="2000">
                <a:solidFill>
                  <a:schemeClr val="lt1"/>
                </a:solidFill>
              </a:rPr>
              <a:t> (pastoral team intervention)</a:t>
            </a:r>
            <a:endParaRPr sz="20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1800">
                <a:solidFill>
                  <a:schemeClr val="lt1"/>
                </a:solidFill>
              </a:rPr>
              <a:t>Loss of </a:t>
            </a:r>
            <a:r>
              <a:rPr lang="en-US" sz="1800">
                <a:solidFill>
                  <a:schemeClr val="lt1"/>
                </a:solidFill>
              </a:rPr>
              <a:t>privileges</a:t>
            </a:r>
            <a:r>
              <a:rPr lang="en-US" sz="1800">
                <a:solidFill>
                  <a:schemeClr val="lt1"/>
                </a:solidFill>
              </a:rPr>
              <a:t> - playtime</a:t>
            </a:r>
            <a:endParaRPr sz="18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1800">
                <a:solidFill>
                  <a:schemeClr val="lt1"/>
                </a:solidFill>
              </a:rPr>
              <a:t>Meet with parents</a:t>
            </a:r>
            <a:endParaRPr sz="18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1800">
                <a:solidFill>
                  <a:schemeClr val="lt1"/>
                </a:solidFill>
              </a:rPr>
              <a:t>Learning Mentor intervention (Mrs Sweeney)</a:t>
            </a:r>
            <a:endParaRPr sz="1800">
              <a:solidFill>
                <a:schemeClr val="lt1"/>
              </a:solidFill>
            </a:endParaRPr>
          </a:p>
          <a:p>
            <a:pPr indent="0" lvl="0" marL="0" rtl="0" algn="l">
              <a:lnSpc>
                <a:spcPct val="100000"/>
              </a:lnSpc>
              <a:spcBef>
                <a:spcPts val="0"/>
              </a:spcBef>
              <a:spcAft>
                <a:spcPts val="0"/>
              </a:spcAft>
              <a:buClr>
                <a:schemeClr val="lt1"/>
              </a:buClr>
              <a:buSzPts val="2000"/>
              <a:buFont typeface="Arial"/>
              <a:buNone/>
            </a:pPr>
            <a:r>
              <a:t/>
            </a:r>
            <a:endParaRPr sz="20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2000" u="sng">
                <a:solidFill>
                  <a:schemeClr val="lt1"/>
                </a:solidFill>
              </a:rPr>
              <a:t>LEVEL 3</a:t>
            </a:r>
            <a:r>
              <a:rPr lang="en-US" sz="2000">
                <a:solidFill>
                  <a:schemeClr val="lt1"/>
                </a:solidFill>
              </a:rPr>
              <a:t> (management team intervention)</a:t>
            </a:r>
            <a:endParaRPr sz="20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1800">
                <a:solidFill>
                  <a:schemeClr val="lt1"/>
                </a:solidFill>
              </a:rPr>
              <a:t>Reflection room</a:t>
            </a:r>
            <a:endParaRPr sz="18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1800">
                <a:solidFill>
                  <a:schemeClr val="lt1"/>
                </a:solidFill>
              </a:rPr>
              <a:t>Meeting with parents and pastoral team</a:t>
            </a:r>
            <a:endParaRPr sz="18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1800">
                <a:solidFill>
                  <a:schemeClr val="lt1"/>
                </a:solidFill>
              </a:rPr>
              <a:t>Behaviour plan</a:t>
            </a:r>
            <a:endParaRPr sz="18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1800">
                <a:solidFill>
                  <a:schemeClr val="lt1"/>
                </a:solidFill>
              </a:rPr>
              <a:t>External agency involvement</a:t>
            </a:r>
            <a:endParaRPr sz="1800">
              <a:solidFill>
                <a:schemeClr val="lt1"/>
              </a:solidFill>
            </a:endParaRPr>
          </a:p>
          <a:p>
            <a:pPr indent="0" lvl="0" marL="0" rtl="0" algn="l">
              <a:lnSpc>
                <a:spcPct val="100000"/>
              </a:lnSpc>
              <a:spcBef>
                <a:spcPts val="0"/>
              </a:spcBef>
              <a:spcAft>
                <a:spcPts val="0"/>
              </a:spcAft>
              <a:buClr>
                <a:schemeClr val="lt1"/>
              </a:buClr>
              <a:buSzPts val="2000"/>
              <a:buFont typeface="Arial"/>
              <a:buNone/>
            </a:pPr>
            <a:r>
              <a:t/>
            </a:r>
            <a:endParaRPr sz="20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2000" u="sng">
                <a:solidFill>
                  <a:schemeClr val="lt1"/>
                </a:solidFill>
              </a:rPr>
              <a:t>LEVEL 4</a:t>
            </a:r>
            <a:endParaRPr sz="2000" u="sng">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1800">
                <a:solidFill>
                  <a:schemeClr val="lt1"/>
                </a:solidFill>
              </a:rPr>
              <a:t>Exclusion</a:t>
            </a:r>
            <a:endParaRPr sz="1800">
              <a:solidFill>
                <a:schemeClr val="lt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18"/>
          <p:cNvSpPr txBox="1"/>
          <p:nvPr>
            <p:ph type="title"/>
          </p:nvPr>
        </p:nvSpPr>
        <p:spPr>
          <a:xfrm>
            <a:off x="317575" y="226852"/>
            <a:ext cx="8229600" cy="51984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000"/>
              <a:buFont typeface="Arial"/>
              <a:buNone/>
            </a:pPr>
            <a:r>
              <a:rPr lang="en-US" sz="2000" u="sng">
                <a:solidFill>
                  <a:schemeClr val="lt1"/>
                </a:solidFill>
              </a:rPr>
              <a:t>Fab 50</a:t>
            </a:r>
            <a:r>
              <a:rPr b="0" i="0" lang="en-US" sz="4400" u="none">
                <a:solidFill>
                  <a:schemeClr val="dk2"/>
                </a:solidFill>
                <a:latin typeface="Arial"/>
                <a:ea typeface="Arial"/>
                <a:cs typeface="Arial"/>
                <a:sym typeface="Arial"/>
              </a:rPr>
              <a:t> </a:t>
            </a:r>
            <a:br>
              <a:rPr b="0" i="0" lang="en-US" sz="4400" u="none">
                <a:solidFill>
                  <a:schemeClr val="dk2"/>
                </a:solidFill>
                <a:latin typeface="Arial"/>
                <a:ea typeface="Arial"/>
                <a:cs typeface="Arial"/>
                <a:sym typeface="Arial"/>
              </a:rPr>
            </a:br>
            <a:r>
              <a:rPr b="0" i="0" lang="en-US" sz="2000" u="none">
                <a:solidFill>
                  <a:schemeClr val="lt1"/>
                </a:solidFill>
                <a:latin typeface="Arial"/>
                <a:ea typeface="Arial"/>
                <a:cs typeface="Arial"/>
                <a:sym typeface="Arial"/>
              </a:rPr>
              <a:t>NEW BE</a:t>
            </a:r>
            <a:r>
              <a:rPr lang="en-US" sz="2000">
                <a:solidFill>
                  <a:schemeClr val="lt1"/>
                </a:solidFill>
              </a:rPr>
              <a:t>HA</a:t>
            </a:r>
            <a:r>
              <a:rPr b="0" i="0" lang="en-US" sz="2000" u="none">
                <a:solidFill>
                  <a:schemeClr val="lt1"/>
                </a:solidFill>
                <a:latin typeface="Arial"/>
                <a:ea typeface="Arial"/>
                <a:cs typeface="Arial"/>
                <a:sym typeface="Arial"/>
              </a:rPr>
              <a:t>VIOUR POLICY</a:t>
            </a:r>
            <a:endParaRPr b="0" i="0" sz="2000" u="none">
              <a:solidFill>
                <a:schemeClr val="lt1"/>
              </a:solidFill>
              <a:latin typeface="Arial"/>
              <a:ea typeface="Arial"/>
              <a:cs typeface="Arial"/>
              <a:sym typeface="Arial"/>
            </a:endParaRPr>
          </a:p>
          <a:p>
            <a:pPr indent="0" lvl="0" marL="0" rtl="0" algn="l">
              <a:lnSpc>
                <a:spcPct val="100000"/>
              </a:lnSpc>
              <a:spcBef>
                <a:spcPts val="0"/>
              </a:spcBef>
              <a:spcAft>
                <a:spcPts val="0"/>
              </a:spcAft>
              <a:buClr>
                <a:schemeClr val="lt1"/>
              </a:buClr>
              <a:buSzPts val="2000"/>
              <a:buFont typeface="Arial"/>
              <a:buNone/>
            </a:pPr>
            <a:r>
              <a:t/>
            </a:r>
            <a:endParaRPr sz="2000">
              <a:solidFill>
                <a:schemeClr val="lt1"/>
              </a:solidFill>
            </a:endParaRPr>
          </a:p>
          <a:p>
            <a:pPr indent="0" lvl="0" marL="0" rtl="0" algn="l">
              <a:lnSpc>
                <a:spcPct val="100000"/>
              </a:lnSpc>
              <a:spcBef>
                <a:spcPts val="0"/>
              </a:spcBef>
              <a:spcAft>
                <a:spcPts val="0"/>
              </a:spcAft>
              <a:buClr>
                <a:schemeClr val="dk1"/>
              </a:buClr>
              <a:buSzPts val="1100"/>
              <a:buFont typeface="Arial"/>
              <a:buNone/>
            </a:pPr>
            <a:r>
              <a:rPr lang="en-US" sz="2000">
                <a:solidFill>
                  <a:schemeClr val="lt1"/>
                </a:solidFill>
              </a:rPr>
              <a:t>Fab 50s have changed this year.</a:t>
            </a:r>
            <a:endParaRPr sz="2000">
              <a:solidFill>
                <a:schemeClr val="lt1"/>
              </a:solidFill>
            </a:endParaRPr>
          </a:p>
          <a:p>
            <a:pPr indent="0" lvl="0" marL="0" rtl="0" algn="l">
              <a:lnSpc>
                <a:spcPct val="100000"/>
              </a:lnSpc>
              <a:spcBef>
                <a:spcPts val="0"/>
              </a:spcBef>
              <a:spcAft>
                <a:spcPts val="0"/>
              </a:spcAft>
              <a:buClr>
                <a:schemeClr val="dk1"/>
              </a:buClr>
              <a:buSzPts val="1100"/>
              <a:buFont typeface="Arial"/>
              <a:buNone/>
            </a:pPr>
            <a:r>
              <a:t/>
            </a:r>
            <a:endParaRPr sz="2000">
              <a:solidFill>
                <a:schemeClr val="lt1"/>
              </a:solidFill>
            </a:endParaRPr>
          </a:p>
          <a:p>
            <a:pPr indent="0" lvl="0" marL="0" rtl="0" algn="l">
              <a:lnSpc>
                <a:spcPct val="100000"/>
              </a:lnSpc>
              <a:spcBef>
                <a:spcPts val="0"/>
              </a:spcBef>
              <a:spcAft>
                <a:spcPts val="0"/>
              </a:spcAft>
              <a:buClr>
                <a:schemeClr val="dk1"/>
              </a:buClr>
              <a:buSzPts val="1100"/>
              <a:buFont typeface="Arial"/>
              <a:buNone/>
            </a:pPr>
            <a:r>
              <a:rPr lang="en-US" sz="2000">
                <a:solidFill>
                  <a:schemeClr val="lt1"/>
                </a:solidFill>
              </a:rPr>
              <a:t>We will no longer have a chart with stickers. Instead, Fab 50s will be given as raffle tickets. </a:t>
            </a:r>
            <a:endParaRPr sz="2000">
              <a:solidFill>
                <a:schemeClr val="lt1"/>
              </a:solidFill>
            </a:endParaRPr>
          </a:p>
          <a:p>
            <a:pPr indent="0" lvl="0" marL="0" rtl="0" algn="l">
              <a:lnSpc>
                <a:spcPct val="100000"/>
              </a:lnSpc>
              <a:spcBef>
                <a:spcPts val="0"/>
              </a:spcBef>
              <a:spcAft>
                <a:spcPts val="0"/>
              </a:spcAft>
              <a:buClr>
                <a:schemeClr val="dk1"/>
              </a:buClr>
              <a:buSzPts val="1100"/>
              <a:buFont typeface="Arial"/>
              <a:buNone/>
            </a:pPr>
            <a:r>
              <a:t/>
            </a:r>
            <a:endParaRPr sz="2000">
              <a:solidFill>
                <a:schemeClr val="lt1"/>
              </a:solidFill>
            </a:endParaRPr>
          </a:p>
          <a:p>
            <a:pPr indent="0" lvl="0" marL="0" rtl="0" algn="l">
              <a:lnSpc>
                <a:spcPct val="100000"/>
              </a:lnSpc>
              <a:spcBef>
                <a:spcPts val="0"/>
              </a:spcBef>
              <a:spcAft>
                <a:spcPts val="0"/>
              </a:spcAft>
              <a:buClr>
                <a:schemeClr val="dk1"/>
              </a:buClr>
              <a:buSzPts val="1100"/>
              <a:buFont typeface="Arial"/>
              <a:buNone/>
            </a:pPr>
            <a:r>
              <a:rPr lang="en-US" sz="2000">
                <a:solidFill>
                  <a:schemeClr val="lt1"/>
                </a:solidFill>
              </a:rPr>
              <a:t>At the end of term, 3 raffle tickets will be draw from the box. These children will go on the Fab 50 trip. The more tickets a child has, the more chance they have of being picked for the trip.</a:t>
            </a:r>
            <a:endParaRPr sz="2000" u="sng">
              <a:solidFill>
                <a:schemeClr val="l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19"/>
          <p:cNvSpPr txBox="1"/>
          <p:nvPr/>
        </p:nvSpPr>
        <p:spPr>
          <a:xfrm>
            <a:off x="323850" y="333375"/>
            <a:ext cx="8496300" cy="2022300"/>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chemeClr val="lt1"/>
              </a:buClr>
              <a:buSzPts val="1600"/>
              <a:buFont typeface="Arial"/>
              <a:buNone/>
            </a:pPr>
            <a:r>
              <a:rPr b="1" i="0" lang="en-US" sz="1600" u="sng">
                <a:solidFill>
                  <a:schemeClr val="lt1"/>
                </a:solidFill>
                <a:latin typeface="Arial"/>
                <a:ea typeface="Arial"/>
                <a:cs typeface="Arial"/>
                <a:sym typeface="Arial"/>
              </a:rPr>
              <a:t>Start of the day</a:t>
            </a:r>
            <a:r>
              <a:rPr b="0" i="0" lang="en-US" sz="1600" u="sng">
                <a:solidFill>
                  <a:schemeClr val="lt1"/>
                </a:solidFill>
                <a:latin typeface="Arial"/>
                <a:ea typeface="Arial"/>
                <a:cs typeface="Arial"/>
                <a:sym typeface="Arial"/>
              </a:rPr>
              <a:t> </a:t>
            </a:r>
            <a:r>
              <a:rPr b="0" i="0" lang="en-US" sz="1600" u="none">
                <a:solidFill>
                  <a:schemeClr val="lt1"/>
                </a:solidFill>
                <a:latin typeface="Arial"/>
                <a:ea typeface="Arial"/>
                <a:cs typeface="Arial"/>
                <a:sym typeface="Arial"/>
              </a:rPr>
              <a:t>- In order to reduce congestion on arrival at school, we will be opening the school doors from 8.30am. Teaching Assistants will be in class to support the children from 8.30. The pastoral team will be on duty at the side door- (Late door) to ensure the children enter calmly and assist with any questions. EYFS and KS1 will enter from their classroom doors. The playground gates will be locked at 8.50am. Children arriving after 8.50am must report to the front desk.</a:t>
            </a:r>
            <a:endParaRPr/>
          </a:p>
          <a:p>
            <a:pPr indent="0" lvl="0" marL="0" marR="0" rtl="0" algn="l">
              <a:lnSpc>
                <a:spcPct val="107000"/>
              </a:lnSpc>
              <a:spcBef>
                <a:spcPts val="800"/>
              </a:spcBef>
              <a:spcAft>
                <a:spcPts val="0"/>
              </a:spcAft>
              <a:buClr>
                <a:schemeClr val="lt1"/>
              </a:buClr>
              <a:buSzPts val="1600"/>
              <a:buFont typeface="Calibri"/>
              <a:buNone/>
            </a:pPr>
            <a:r>
              <a:rPr b="0" i="0" lang="en-US" sz="1600" u="none">
                <a:solidFill>
                  <a:schemeClr val="lt1"/>
                </a:solidFill>
                <a:latin typeface="Calibri"/>
                <a:ea typeface="Calibri"/>
                <a:cs typeface="Calibri"/>
                <a:sym typeface="Calibri"/>
              </a:rPr>
              <a:t> </a:t>
            </a:r>
            <a:r>
              <a:rPr b="1" i="0" lang="en-US" sz="1600" u="sng">
                <a:solidFill>
                  <a:schemeClr val="lt1"/>
                </a:solidFill>
                <a:latin typeface="Arial"/>
                <a:ea typeface="Arial"/>
                <a:cs typeface="Arial"/>
                <a:sym typeface="Arial"/>
              </a:rPr>
              <a:t>End of the day</a:t>
            </a:r>
            <a:r>
              <a:rPr b="0" i="0" lang="en-US" sz="1600" u="sng">
                <a:solidFill>
                  <a:schemeClr val="lt1"/>
                </a:solidFill>
                <a:latin typeface="Arial"/>
                <a:ea typeface="Arial"/>
                <a:cs typeface="Arial"/>
                <a:sym typeface="Arial"/>
              </a:rPr>
              <a:t> </a:t>
            </a:r>
            <a:endParaRPr/>
          </a:p>
        </p:txBody>
      </p:sp>
      <p:graphicFrame>
        <p:nvGraphicFramePr>
          <p:cNvPr id="117" name="Google Shape;117;p19"/>
          <p:cNvGraphicFramePr/>
          <p:nvPr/>
        </p:nvGraphicFramePr>
        <p:xfrm>
          <a:off x="468312" y="2420937"/>
          <a:ext cx="3000000" cy="3000000"/>
        </p:xfrm>
        <a:graphic>
          <a:graphicData uri="http://schemas.openxmlformats.org/drawingml/2006/table">
            <a:tbl>
              <a:tblPr>
                <a:noFill/>
                <a:tableStyleId>{E74353EC-B731-43D0-A483-DE264FE7FE76}</a:tableStyleId>
              </a:tblPr>
              <a:tblGrid>
                <a:gridCol w="1963725"/>
                <a:gridCol w="4100500"/>
                <a:gridCol w="1639875"/>
              </a:tblGrid>
              <a:tr h="24447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Year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Exit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Time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4287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Little Explorers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Class  door</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3.30pm</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4447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Nursery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Class  door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3.30pm</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4287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Reception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Class  door</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3.10pm</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4447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Year 1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Class  door</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3.10pm</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4447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Year 2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Class  door</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3.10pm</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4287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Year 3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Main door onto the playground</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3.15pm</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815975">
                <a:tc>
                  <a:txBody>
                    <a:bodyPr/>
                    <a:lstStyle/>
                    <a:p>
                      <a:pPr indent="0" lvl="0" marL="0" marR="0" rtl="0" algn="l">
                        <a:lnSpc>
                          <a:spcPct val="100000"/>
                        </a:lnSpc>
                        <a:spcBef>
                          <a:spcPts val="0"/>
                        </a:spcBef>
                        <a:spcAft>
                          <a:spcPts val="0"/>
                        </a:spcAft>
                        <a:buClr>
                          <a:schemeClr val="lt1"/>
                        </a:buClr>
                        <a:buSzPts val="1600"/>
                        <a:buFont typeface="Arial"/>
                        <a:buNone/>
                      </a:pPr>
                      <a:r>
                        <a:rPr b="1" i="1" lang="en-US" sz="1600" u="none" cap="none" strike="noStrike">
                          <a:solidFill>
                            <a:schemeClr val="lt1"/>
                          </a:solidFill>
                          <a:latin typeface="Arial"/>
                          <a:ea typeface="Arial"/>
                          <a:cs typeface="Arial"/>
                          <a:sym typeface="Arial"/>
                        </a:rPr>
                        <a:t>Year 4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Exit via the fire door onto the Family well-being Centre car park    </a:t>
                      </a:r>
                      <a:endParaRPr/>
                    </a:p>
                    <a:p>
                      <a:pPr indent="0" lvl="0" marL="0" marR="0" rtl="0" algn="l">
                        <a:spcBef>
                          <a:spcPts val="0"/>
                        </a:spcBef>
                        <a:spcAft>
                          <a:spcPts val="0"/>
                        </a:spcAft>
                        <a:buNone/>
                      </a:pPr>
                      <a:r>
                        <a:t/>
                      </a:r>
                      <a:endParaRPr b="0" i="0" sz="1600" u="none">
                        <a:solidFill>
                          <a:schemeClr val="lt1"/>
                        </a:solidFill>
                        <a:latin typeface="Arial"/>
                        <a:ea typeface="Arial"/>
                        <a:cs typeface="Arial"/>
                        <a:sym typeface="Arial"/>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a:solidFill>
                            <a:schemeClr val="lt1"/>
                          </a:solidFill>
                          <a:latin typeface="Arial"/>
                          <a:ea typeface="Arial"/>
                          <a:cs typeface="Arial"/>
                          <a:sym typeface="Arial"/>
                        </a:rPr>
                        <a:t>3.15pm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4287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a:solidFill>
                            <a:schemeClr val="lt1"/>
                          </a:solidFill>
                          <a:latin typeface="Arial"/>
                          <a:ea typeface="Arial"/>
                          <a:cs typeface="Arial"/>
                          <a:sym typeface="Arial"/>
                        </a:rPr>
                        <a:t>Year 5</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a:solidFill>
                            <a:schemeClr val="lt1"/>
                          </a:solidFill>
                          <a:latin typeface="Arial"/>
                          <a:ea typeface="Arial"/>
                          <a:cs typeface="Arial"/>
                          <a:sym typeface="Arial"/>
                        </a:rPr>
                        <a:t>Main door onto the playground</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a:solidFill>
                            <a:schemeClr val="lt1"/>
                          </a:solidFill>
                          <a:latin typeface="Arial"/>
                          <a:ea typeface="Arial"/>
                          <a:cs typeface="Arial"/>
                          <a:sym typeface="Arial"/>
                        </a:rPr>
                        <a:t>3.20pm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73182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a:solidFill>
                            <a:schemeClr val="lt1"/>
                          </a:solidFill>
                          <a:latin typeface="Arial"/>
                          <a:ea typeface="Arial"/>
                          <a:cs typeface="Arial"/>
                          <a:sym typeface="Arial"/>
                        </a:rPr>
                        <a:t>Year 6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a:solidFill>
                            <a:schemeClr val="lt1"/>
                          </a:solidFill>
                          <a:latin typeface="Arial"/>
                          <a:ea typeface="Arial"/>
                          <a:cs typeface="Arial"/>
                          <a:sym typeface="Arial"/>
                        </a:rPr>
                        <a:t>Exit via the fire door onto the Family well-being Centre  car park  (Please stand back as Y4 will be exiting first)</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a:solidFill>
                            <a:schemeClr val="lt1"/>
                          </a:solidFill>
                          <a:latin typeface="Arial"/>
                          <a:ea typeface="Arial"/>
                          <a:cs typeface="Arial"/>
                          <a:sym typeface="Arial"/>
                        </a:rPr>
                        <a:t>3.20pm</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20"/>
          <p:cNvSpPr txBox="1"/>
          <p:nvPr/>
        </p:nvSpPr>
        <p:spPr>
          <a:xfrm>
            <a:off x="395287" y="320675"/>
            <a:ext cx="8424900" cy="6235800"/>
          </a:xfrm>
          <a:prstGeom prst="rect">
            <a:avLst/>
          </a:prstGeom>
          <a:noFill/>
          <a:ln>
            <a:noFill/>
          </a:ln>
        </p:spPr>
        <p:txBody>
          <a:bodyPr anchorCtr="0" anchor="t" bIns="45700" lIns="91425" spcFirstLastPara="1" rIns="91425" wrap="square" tIns="45700">
            <a:noAutofit/>
          </a:bodyPr>
          <a:lstStyle/>
          <a:p>
            <a:pPr indent="0" lvl="0" marL="0" rtl="0" algn="l">
              <a:lnSpc>
                <a:spcPct val="107000"/>
              </a:lnSpc>
              <a:spcBef>
                <a:spcPts val="0"/>
              </a:spcBef>
              <a:spcAft>
                <a:spcPts val="0"/>
              </a:spcAft>
              <a:buClr>
                <a:schemeClr val="lt1"/>
              </a:buClr>
              <a:buSzPts val="1800"/>
              <a:buFont typeface="Arial"/>
              <a:buNone/>
            </a:pPr>
            <a:r>
              <a:rPr b="1" lang="en-US" sz="1800" u="sng">
                <a:solidFill>
                  <a:schemeClr val="lt1"/>
                </a:solidFill>
              </a:rPr>
              <a:t>Breakfast Club</a:t>
            </a:r>
            <a:endParaRPr>
              <a:solidFill>
                <a:schemeClr val="dk1"/>
              </a:solidFill>
            </a:endParaRPr>
          </a:p>
          <a:p>
            <a:pPr indent="0" lvl="0" marL="0" rtl="0" algn="l">
              <a:lnSpc>
                <a:spcPct val="107000"/>
              </a:lnSpc>
              <a:spcBef>
                <a:spcPts val="800"/>
              </a:spcBef>
              <a:spcAft>
                <a:spcPts val="0"/>
              </a:spcAft>
              <a:buClr>
                <a:schemeClr val="lt1"/>
              </a:buClr>
              <a:buSzPts val="1800"/>
              <a:buFont typeface="Arial"/>
              <a:buNone/>
            </a:pPr>
            <a:r>
              <a:rPr lang="en-US" sz="1800">
                <a:solidFill>
                  <a:schemeClr val="lt1"/>
                </a:solidFill>
              </a:rPr>
              <a:t>Breakfast club is available but must be pre-booked. Drop-ins will no longer be allowed.</a:t>
            </a:r>
            <a:endParaRPr>
              <a:solidFill>
                <a:schemeClr val="dk1"/>
              </a:solidFill>
            </a:endParaRPr>
          </a:p>
          <a:p>
            <a:pPr indent="0" lvl="0" marL="0" rtl="0" algn="l">
              <a:lnSpc>
                <a:spcPct val="107000"/>
              </a:lnSpc>
              <a:spcBef>
                <a:spcPts val="800"/>
              </a:spcBef>
              <a:spcAft>
                <a:spcPts val="0"/>
              </a:spcAft>
              <a:buClr>
                <a:schemeClr val="lt1"/>
              </a:buClr>
              <a:buSzPts val="1800"/>
              <a:buFont typeface="Arial"/>
              <a:buNone/>
            </a:pPr>
            <a:r>
              <a:rPr lang="en-US" sz="1800">
                <a:solidFill>
                  <a:schemeClr val="lt1"/>
                </a:solidFill>
              </a:rPr>
              <a:t>Children will not be allowed to enter breakfast club after 8.20am, as the staff will be tidying up, ready to return to class at 8.30am. The pastoral team will have cereal bars for vulnerable children who have not had any breakfast. </a:t>
            </a:r>
            <a:endParaRPr>
              <a:solidFill>
                <a:schemeClr val="dk1"/>
              </a:solidFill>
            </a:endParaRPr>
          </a:p>
          <a:p>
            <a:pPr indent="0" lvl="0" marL="0" rtl="0" algn="l">
              <a:spcBef>
                <a:spcPts val="800"/>
              </a:spcBef>
              <a:spcAft>
                <a:spcPts val="0"/>
              </a:spcAft>
              <a:buClr>
                <a:schemeClr val="lt1"/>
              </a:buClr>
              <a:buSzPts val="1800"/>
              <a:buFont typeface="Arial"/>
              <a:buNone/>
            </a:pPr>
            <a:r>
              <a:rPr lang="en-US" sz="1800">
                <a:solidFill>
                  <a:schemeClr val="lt1"/>
                </a:solidFill>
              </a:rPr>
              <a:t>Children can not sign themselves in. A member of staff will mark them on the register. </a:t>
            </a:r>
            <a:endParaRPr>
              <a:solidFill>
                <a:schemeClr val="dk1"/>
              </a:solidFill>
            </a:endParaRPr>
          </a:p>
          <a:p>
            <a:pPr indent="0" lvl="0" marL="0" rtl="0" algn="l">
              <a:spcBef>
                <a:spcPts val="0"/>
              </a:spcBef>
              <a:spcAft>
                <a:spcPts val="0"/>
              </a:spcAft>
              <a:buClr>
                <a:schemeClr val="dk1"/>
              </a:buClr>
              <a:buSzPts val="1800"/>
              <a:buFont typeface="Arial"/>
              <a:buNone/>
            </a:pPr>
            <a:r>
              <a:t/>
            </a:r>
            <a:endParaRPr sz="1800">
              <a:solidFill>
                <a:schemeClr val="lt1"/>
              </a:solidFill>
            </a:endParaRPr>
          </a:p>
          <a:p>
            <a:pPr indent="0" lvl="0" marL="0" rtl="0" algn="l">
              <a:spcBef>
                <a:spcPts val="0"/>
              </a:spcBef>
              <a:spcAft>
                <a:spcPts val="0"/>
              </a:spcAft>
              <a:buClr>
                <a:schemeClr val="lt1"/>
              </a:buClr>
              <a:buSzPts val="1800"/>
              <a:buFont typeface="Arial"/>
              <a:buNone/>
            </a:pPr>
            <a:r>
              <a:rPr lang="en-US" sz="1800" u="sng">
                <a:solidFill>
                  <a:schemeClr val="lt1"/>
                </a:solidFill>
              </a:rPr>
              <a:t>After School Club</a:t>
            </a:r>
            <a:endParaRPr>
              <a:solidFill>
                <a:schemeClr val="dk1"/>
              </a:solidFill>
            </a:endParaRPr>
          </a:p>
          <a:p>
            <a:pPr indent="0" lvl="0" marL="0" rtl="0" algn="l">
              <a:spcBef>
                <a:spcPts val="0"/>
              </a:spcBef>
              <a:spcAft>
                <a:spcPts val="0"/>
              </a:spcAft>
              <a:buClr>
                <a:schemeClr val="dk1"/>
              </a:buClr>
              <a:buSzPts val="1800"/>
              <a:buFont typeface="Arial"/>
              <a:buNone/>
            </a:pPr>
            <a:r>
              <a:t/>
            </a:r>
            <a:endParaRPr sz="1800" u="sng">
              <a:solidFill>
                <a:schemeClr val="lt1"/>
              </a:solidFill>
            </a:endParaRPr>
          </a:p>
          <a:p>
            <a:pPr indent="0" lvl="0" marL="0" rtl="0" algn="l">
              <a:spcBef>
                <a:spcPts val="0"/>
              </a:spcBef>
              <a:spcAft>
                <a:spcPts val="0"/>
              </a:spcAft>
              <a:buClr>
                <a:schemeClr val="lt1"/>
              </a:buClr>
              <a:buSzPts val="1800"/>
              <a:buFont typeface="Arial"/>
              <a:buNone/>
            </a:pPr>
            <a:r>
              <a:rPr lang="en-US" sz="1800">
                <a:solidFill>
                  <a:schemeClr val="lt1"/>
                </a:solidFill>
              </a:rPr>
              <a:t>Fun4Kidz will be running our After School Club. Please contact them directly on 01519329218 to arrange a place.</a:t>
            </a:r>
            <a:endParaRPr>
              <a:solidFill>
                <a:schemeClr val="dk1"/>
              </a:solidFill>
            </a:endParaRPr>
          </a:p>
          <a:p>
            <a:pPr indent="0" lvl="0" marL="0" marR="0" rtl="0" algn="l">
              <a:lnSpc>
                <a:spcPct val="100000"/>
              </a:lnSpc>
              <a:spcBef>
                <a:spcPts val="0"/>
              </a:spcBef>
              <a:spcAft>
                <a:spcPts val="0"/>
              </a:spcAft>
              <a:buClr>
                <a:schemeClr val="lt1"/>
              </a:buClr>
              <a:buSzPts val="1800"/>
              <a:buFont typeface="Arial"/>
              <a:buNone/>
            </a:pPr>
            <a:r>
              <a:t/>
            </a:r>
            <a:endParaRPr b="1" sz="1800" u="sng">
              <a:solidFill>
                <a:schemeClr val="lt1"/>
              </a:solidFill>
            </a:endParaRPr>
          </a:p>
          <a:p>
            <a:pPr indent="0" lvl="0" marL="0" marR="0" rtl="0" algn="l">
              <a:lnSpc>
                <a:spcPct val="100000"/>
              </a:lnSpc>
              <a:spcBef>
                <a:spcPts val="0"/>
              </a:spcBef>
              <a:spcAft>
                <a:spcPts val="0"/>
              </a:spcAft>
              <a:buClr>
                <a:schemeClr val="lt1"/>
              </a:buClr>
              <a:buSzPts val="1800"/>
              <a:buFont typeface="Arial"/>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21"/>
          <p:cNvSpPr txBox="1"/>
          <p:nvPr/>
        </p:nvSpPr>
        <p:spPr>
          <a:xfrm>
            <a:off x="684212" y="333375"/>
            <a:ext cx="7127875" cy="108029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lt1"/>
              </a:buClr>
              <a:buSzPts val="1800"/>
              <a:buFont typeface="Arial"/>
              <a:buNone/>
            </a:pPr>
            <a:r>
              <a:rPr b="1" lang="en-US" sz="1800">
                <a:solidFill>
                  <a:schemeClr val="lt1"/>
                </a:solidFill>
              </a:rPr>
              <a:t>Dinner</a:t>
            </a:r>
            <a:endParaRPr>
              <a:solidFill>
                <a:schemeClr val="dk1"/>
              </a:solidFill>
            </a:endParaRPr>
          </a:p>
          <a:p>
            <a:pPr indent="0" lvl="0" marL="0" rtl="0" algn="l">
              <a:spcBef>
                <a:spcPts val="0"/>
              </a:spcBef>
              <a:spcAft>
                <a:spcPts val="0"/>
              </a:spcAft>
              <a:buClr>
                <a:schemeClr val="dk1"/>
              </a:buClr>
              <a:buSzPts val="1800"/>
              <a:buFont typeface="Arial"/>
              <a:buNone/>
            </a:pPr>
            <a:r>
              <a:t/>
            </a:r>
            <a:endParaRPr b="1" sz="1800">
              <a:solidFill>
                <a:schemeClr val="lt1"/>
              </a:solidFill>
            </a:endParaRPr>
          </a:p>
          <a:p>
            <a:pPr indent="0" lvl="0" marL="0" rtl="0" algn="just">
              <a:spcBef>
                <a:spcPts val="0"/>
              </a:spcBef>
              <a:spcAft>
                <a:spcPts val="0"/>
              </a:spcAft>
              <a:buClr>
                <a:schemeClr val="lt1"/>
              </a:buClr>
              <a:buSzPts val="1800"/>
              <a:buFont typeface="Arial"/>
              <a:buNone/>
            </a:pPr>
            <a:r>
              <a:rPr lang="en-US" sz="1800">
                <a:solidFill>
                  <a:schemeClr val="lt1"/>
                </a:solidFill>
              </a:rPr>
              <a:t> </a:t>
            </a:r>
            <a:endParaRPr>
              <a:solidFill>
                <a:schemeClr val="dk1"/>
              </a:solidFill>
            </a:endParaRPr>
          </a:p>
          <a:p>
            <a:pPr indent="0" lvl="0" marL="0" rtl="0" algn="just">
              <a:spcBef>
                <a:spcPts val="0"/>
              </a:spcBef>
              <a:spcAft>
                <a:spcPts val="0"/>
              </a:spcAft>
              <a:buClr>
                <a:schemeClr val="lt1"/>
              </a:buClr>
              <a:buSzPts val="1800"/>
              <a:buFont typeface="Arial"/>
              <a:buNone/>
            </a:pPr>
            <a:r>
              <a:rPr lang="en-US" sz="1800">
                <a:solidFill>
                  <a:schemeClr val="lt1"/>
                </a:solidFill>
              </a:rPr>
              <a:t>We now have a contactless system for paying for school lunches. Therefore, we would appreciate it if you could pay for school lunches in advance on SIMS pay.  Please see the school office about this. </a:t>
            </a:r>
            <a:endParaRPr>
              <a:solidFill>
                <a:schemeClr val="dk1"/>
              </a:solidFill>
            </a:endParaRPr>
          </a:p>
          <a:p>
            <a:pPr indent="0" lvl="0" marL="0" rtl="0" algn="just">
              <a:spcBef>
                <a:spcPts val="0"/>
              </a:spcBef>
              <a:spcAft>
                <a:spcPts val="0"/>
              </a:spcAft>
              <a:buClr>
                <a:schemeClr val="lt1"/>
              </a:buClr>
              <a:buSzPts val="1800"/>
              <a:buFont typeface="Arial"/>
              <a:buNone/>
            </a:pPr>
            <a:r>
              <a:rPr lang="en-US" sz="1800">
                <a:solidFill>
                  <a:schemeClr val="lt1"/>
                </a:solidFill>
              </a:rPr>
              <a:t> </a:t>
            </a:r>
            <a:endParaRPr>
              <a:solidFill>
                <a:schemeClr val="dk1"/>
              </a:solidFill>
            </a:endParaRPr>
          </a:p>
          <a:p>
            <a:pPr indent="0" lvl="0" marL="0" rtl="0" algn="just">
              <a:spcBef>
                <a:spcPts val="0"/>
              </a:spcBef>
              <a:spcAft>
                <a:spcPts val="0"/>
              </a:spcAft>
              <a:buClr>
                <a:schemeClr val="lt1"/>
              </a:buClr>
              <a:buSzPts val="1800"/>
              <a:buFont typeface="Arial"/>
              <a:buNone/>
            </a:pPr>
            <a:r>
              <a:rPr lang="en-US" sz="1800">
                <a:solidFill>
                  <a:schemeClr val="lt1"/>
                </a:solidFill>
              </a:rPr>
              <a:t>Sefton catering have increased the price of school lunches. It now costs £2.30 per day for a school lunch. (£11.50 per week)</a:t>
            </a:r>
            <a:endParaRPr b="1" sz="1800">
              <a:solidFill>
                <a:schemeClr val="lt1"/>
              </a:solidFill>
            </a:endParaRPr>
          </a:p>
          <a:p>
            <a:pPr indent="0" lvl="0" marL="0" marR="0" rtl="0" algn="just">
              <a:lnSpc>
                <a:spcPct val="100000"/>
              </a:lnSpc>
              <a:spcBef>
                <a:spcPts val="0"/>
              </a:spcBef>
              <a:spcAft>
                <a:spcPts val="0"/>
              </a:spcAft>
              <a:buClr>
                <a:srgbClr val="FFFFFF"/>
              </a:buClr>
              <a:buSzPts val="1800"/>
              <a:buFont typeface="Arial"/>
              <a:buNone/>
            </a:pPr>
            <a:r>
              <a:t/>
            </a:r>
            <a:endParaRPr sz="1800">
              <a:solidFill>
                <a:srgbClr val="FFFFFF"/>
              </a:solidFill>
            </a:endParaRPr>
          </a:p>
          <a:p>
            <a:pPr indent="0" lvl="0" marL="0" marR="0" rtl="0" algn="just">
              <a:lnSpc>
                <a:spcPct val="100000"/>
              </a:lnSpc>
              <a:spcBef>
                <a:spcPts val="0"/>
              </a:spcBef>
              <a:spcAft>
                <a:spcPts val="0"/>
              </a:spcAft>
              <a:buClr>
                <a:srgbClr val="FFFFFF"/>
              </a:buClr>
              <a:buSzPts val="1800"/>
              <a:buFont typeface="Arial"/>
              <a:buNone/>
            </a:pPr>
            <a:r>
              <a:t/>
            </a:r>
            <a:endParaRPr sz="1800">
              <a:solidFill>
                <a:srgbClr val="FFFFFF"/>
              </a:solidFill>
            </a:endParaRPr>
          </a:p>
          <a:p>
            <a:pPr indent="0" lvl="0" marL="0" marR="0" rtl="0" algn="just">
              <a:lnSpc>
                <a:spcPct val="100000"/>
              </a:lnSpc>
              <a:spcBef>
                <a:spcPts val="0"/>
              </a:spcBef>
              <a:spcAft>
                <a:spcPts val="0"/>
              </a:spcAft>
              <a:buClr>
                <a:srgbClr val="FFFFFF"/>
              </a:buClr>
              <a:buSzPts val="1800"/>
              <a:buFont typeface="Arial"/>
              <a:buNone/>
            </a:pPr>
            <a:r>
              <a:rPr b="0" i="0" lang="en-US" sz="1800" u="none">
                <a:solidFill>
                  <a:srgbClr val="FFFFFF"/>
                </a:solidFill>
                <a:latin typeface="Arial"/>
                <a:ea typeface="Arial"/>
                <a:cs typeface="Arial"/>
                <a:sym typeface="Arial"/>
              </a:rPr>
              <a:t> </a:t>
            </a:r>
            <a:endParaRPr/>
          </a:p>
          <a:p>
            <a:pPr indent="0" lvl="0" marL="0" marR="0" rtl="0" algn="just">
              <a:lnSpc>
                <a:spcPct val="100000"/>
              </a:lnSpc>
              <a:spcBef>
                <a:spcPts val="0"/>
              </a:spcBef>
              <a:spcAft>
                <a:spcPts val="0"/>
              </a:spcAft>
              <a:buClr>
                <a:srgbClr val="FFFFFF"/>
              </a:buClr>
              <a:buSzPts val="1800"/>
              <a:buFont typeface="Arial"/>
              <a:buNone/>
            </a:pPr>
            <a:r>
              <a:t/>
            </a:r>
            <a:endParaRPr/>
          </a:p>
          <a:p>
            <a:pPr indent="0" lvl="0" marL="0" marR="0" rtl="0" algn="just">
              <a:lnSpc>
                <a:spcPct val="100000"/>
              </a:lnSpc>
              <a:spcBef>
                <a:spcPts val="0"/>
              </a:spcBef>
              <a:spcAft>
                <a:spcPts val="0"/>
              </a:spcAft>
              <a:buClr>
                <a:schemeClr val="dk1"/>
              </a:buClr>
              <a:buSzPts val="2000"/>
              <a:buFont typeface="Arial"/>
              <a:buNone/>
            </a:pPr>
            <a:r>
              <a:t/>
            </a:r>
            <a:endParaRPr b="0" i="0" sz="2000" u="non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800"/>
              <a:buFont typeface="Arial"/>
              <a:buNone/>
            </a:pPr>
            <a:r>
              <a:t/>
            </a:r>
            <a:endParaRPr b="1"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None/>
            </a:pPr>
            <a:r>
              <a:t/>
            </a:r>
            <a:endParaRPr b="1" i="0" sz="1800" u="none">
              <a:solidFill>
                <a:schemeClr val="lt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22"/>
          <p:cNvSpPr txBox="1"/>
          <p:nvPr/>
        </p:nvSpPr>
        <p:spPr>
          <a:xfrm>
            <a:off x="900112" y="620712"/>
            <a:ext cx="7127875" cy="611981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2000"/>
              <a:buFont typeface="Arial"/>
              <a:buNone/>
            </a:pPr>
            <a:r>
              <a:rPr b="1" i="0" lang="en-US" sz="2000" u="sng">
                <a:solidFill>
                  <a:schemeClr val="lt1"/>
                </a:solidFill>
                <a:latin typeface="Arial"/>
                <a:ea typeface="Arial"/>
                <a:cs typeface="Arial"/>
                <a:sym typeface="Arial"/>
              </a:rPr>
              <a:t>Uniform</a:t>
            </a:r>
            <a:endParaRPr/>
          </a:p>
          <a:p>
            <a:pPr indent="0" lvl="0" marL="0" marR="0" rtl="0" algn="l">
              <a:lnSpc>
                <a:spcPct val="100000"/>
              </a:lnSpc>
              <a:spcBef>
                <a:spcPts val="0"/>
              </a:spcBef>
              <a:spcAft>
                <a:spcPts val="0"/>
              </a:spcAft>
              <a:buClr>
                <a:schemeClr val="dk1"/>
              </a:buClr>
              <a:buSzPts val="2000"/>
              <a:buFont typeface="Arial"/>
              <a:buNone/>
            </a:pPr>
            <a:r>
              <a:t/>
            </a:r>
            <a:endParaRPr b="1" i="0" sz="2000" u="sng">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2000"/>
              <a:buFont typeface="Arial"/>
              <a:buNone/>
            </a:pPr>
            <a:r>
              <a:rPr b="0" i="0" lang="en-US" sz="2000" u="none">
                <a:solidFill>
                  <a:schemeClr val="lt1"/>
                </a:solidFill>
                <a:latin typeface="Arial"/>
                <a:ea typeface="Arial"/>
                <a:cs typeface="Arial"/>
                <a:sym typeface="Arial"/>
              </a:rPr>
              <a:t>Children are to wear full school uniform to school everyday</a:t>
            </a:r>
            <a:endParaRPr/>
          </a:p>
          <a:p>
            <a:pPr indent="0" lvl="0" marL="0" marR="0" rtl="0" algn="l">
              <a:lnSpc>
                <a:spcPct val="115000"/>
              </a:lnSpc>
              <a:spcBef>
                <a:spcPts val="0"/>
              </a:spcBef>
              <a:spcAft>
                <a:spcPts val="0"/>
              </a:spcAft>
              <a:buClr>
                <a:schemeClr val="lt1"/>
              </a:buClr>
              <a:buSzPts val="2000"/>
              <a:buFont typeface="Arial"/>
              <a:buNone/>
            </a:pPr>
            <a:r>
              <a:rPr b="0" i="0" lang="en-US" sz="2000" u="none">
                <a:solidFill>
                  <a:schemeClr val="lt1"/>
                </a:solidFill>
                <a:latin typeface="Arial"/>
                <a:ea typeface="Arial"/>
                <a:cs typeface="Arial"/>
                <a:sym typeface="Arial"/>
              </a:rPr>
              <a:t> </a:t>
            </a:r>
            <a:endParaRPr/>
          </a:p>
          <a:p>
            <a:pPr indent="0" lvl="0" marL="0" marR="0" rtl="0" algn="l">
              <a:lnSpc>
                <a:spcPct val="115000"/>
              </a:lnSpc>
              <a:spcBef>
                <a:spcPts val="1000"/>
              </a:spcBef>
              <a:spcAft>
                <a:spcPts val="0"/>
              </a:spcAft>
              <a:buClr>
                <a:schemeClr val="lt1"/>
              </a:buClr>
              <a:buSzPts val="2000"/>
              <a:buFont typeface="Arial"/>
              <a:buNone/>
            </a:pPr>
            <a:r>
              <a:rPr b="1" i="0" lang="en-US" sz="2000" u="sng">
                <a:solidFill>
                  <a:schemeClr val="lt1"/>
                </a:solidFill>
                <a:latin typeface="Arial"/>
                <a:ea typeface="Arial"/>
                <a:cs typeface="Arial"/>
                <a:sym typeface="Arial"/>
              </a:rPr>
              <a:t>Uniform for pupils</a:t>
            </a:r>
            <a:endParaRPr b="0" i="0" sz="2000" u="none">
              <a:solidFill>
                <a:schemeClr val="lt1"/>
              </a:solidFill>
              <a:latin typeface="Arial"/>
              <a:ea typeface="Arial"/>
              <a:cs typeface="Arial"/>
              <a:sym typeface="Arial"/>
            </a:endParaRPr>
          </a:p>
          <a:p>
            <a:pPr indent="-127000" lvl="0" marL="0" marR="0" rtl="0" algn="just">
              <a:lnSpc>
                <a:spcPct val="115000"/>
              </a:lnSpc>
              <a:spcBef>
                <a:spcPts val="1000"/>
              </a:spcBef>
              <a:spcAft>
                <a:spcPts val="0"/>
              </a:spcAft>
              <a:buClr>
                <a:schemeClr val="lt1"/>
              </a:buClr>
              <a:buSzPts val="2000"/>
              <a:buFont typeface="Noto Sans Symbols"/>
              <a:buChar char="∙"/>
            </a:pPr>
            <a:r>
              <a:rPr b="0" i="0" lang="en-US" sz="2000" u="none">
                <a:solidFill>
                  <a:schemeClr val="lt1"/>
                </a:solidFill>
                <a:latin typeface="Arial"/>
                <a:ea typeface="Arial"/>
                <a:cs typeface="Arial"/>
                <a:sym typeface="Arial"/>
              </a:rPr>
              <a:t>White polo shirt</a:t>
            </a:r>
            <a:endParaRPr b="0" i="0" sz="2000" u="none">
              <a:solidFill>
                <a:schemeClr val="lt1"/>
              </a:solidFill>
              <a:latin typeface="Arial"/>
              <a:ea typeface="Arial"/>
              <a:cs typeface="Arial"/>
              <a:sym typeface="Arial"/>
            </a:endParaRPr>
          </a:p>
          <a:p>
            <a:pPr indent="-127000" lvl="0" marL="0" marR="0" rtl="0" algn="just">
              <a:lnSpc>
                <a:spcPct val="115000"/>
              </a:lnSpc>
              <a:spcBef>
                <a:spcPts val="0"/>
              </a:spcBef>
              <a:spcAft>
                <a:spcPts val="0"/>
              </a:spcAft>
              <a:buClr>
                <a:schemeClr val="lt1"/>
              </a:buClr>
              <a:buSzPts val="2000"/>
              <a:buFont typeface="Noto Sans Symbols"/>
              <a:buChar char="∙"/>
            </a:pPr>
            <a:r>
              <a:rPr b="0" i="0" lang="en-US" sz="2000" u="none">
                <a:solidFill>
                  <a:schemeClr val="lt1"/>
                </a:solidFill>
                <a:latin typeface="Arial"/>
                <a:ea typeface="Arial"/>
                <a:cs typeface="Arial"/>
                <a:sym typeface="Arial"/>
              </a:rPr>
              <a:t>Purple cardigan / sweatshirt with school logo</a:t>
            </a:r>
            <a:endParaRPr b="0" i="0" sz="2000" u="none">
              <a:solidFill>
                <a:schemeClr val="lt1"/>
              </a:solidFill>
              <a:latin typeface="Arial"/>
              <a:ea typeface="Arial"/>
              <a:cs typeface="Arial"/>
              <a:sym typeface="Arial"/>
            </a:endParaRPr>
          </a:p>
          <a:p>
            <a:pPr indent="-127000" lvl="0" marL="0" marR="0" rtl="0" algn="just">
              <a:lnSpc>
                <a:spcPct val="115000"/>
              </a:lnSpc>
              <a:spcBef>
                <a:spcPts val="0"/>
              </a:spcBef>
              <a:spcAft>
                <a:spcPts val="0"/>
              </a:spcAft>
              <a:buClr>
                <a:schemeClr val="lt1"/>
              </a:buClr>
              <a:buSzPts val="2000"/>
              <a:buFont typeface="Noto Sans Symbols"/>
              <a:buChar char="∙"/>
            </a:pPr>
            <a:r>
              <a:rPr b="0" i="0" lang="en-US" sz="2000" u="none">
                <a:solidFill>
                  <a:schemeClr val="lt1"/>
                </a:solidFill>
                <a:latin typeface="Arial"/>
                <a:ea typeface="Arial"/>
                <a:cs typeface="Arial"/>
                <a:sym typeface="Arial"/>
              </a:rPr>
              <a:t>Grey trousers / skirt / pinafore</a:t>
            </a:r>
            <a:endParaRPr b="0" i="0" sz="2000" u="none">
              <a:solidFill>
                <a:schemeClr val="lt1"/>
              </a:solidFill>
              <a:latin typeface="Arial"/>
              <a:ea typeface="Arial"/>
              <a:cs typeface="Arial"/>
              <a:sym typeface="Arial"/>
            </a:endParaRPr>
          </a:p>
          <a:p>
            <a:pPr indent="-127000" lvl="0" marL="0" marR="0" rtl="0" algn="just">
              <a:lnSpc>
                <a:spcPct val="115000"/>
              </a:lnSpc>
              <a:spcBef>
                <a:spcPts val="0"/>
              </a:spcBef>
              <a:spcAft>
                <a:spcPts val="0"/>
              </a:spcAft>
              <a:buClr>
                <a:schemeClr val="lt1"/>
              </a:buClr>
              <a:buSzPts val="2000"/>
              <a:buFont typeface="Noto Sans Symbols"/>
              <a:buChar char="∙"/>
            </a:pPr>
            <a:r>
              <a:rPr b="0" i="0" lang="en-US" sz="2000" u="none">
                <a:solidFill>
                  <a:schemeClr val="lt1"/>
                </a:solidFill>
                <a:latin typeface="Arial"/>
                <a:ea typeface="Arial"/>
                <a:cs typeface="Arial"/>
                <a:sym typeface="Arial"/>
              </a:rPr>
              <a:t>Purple gingham/striped dress in summer</a:t>
            </a:r>
            <a:endParaRPr b="0" i="0" sz="2000" u="none">
              <a:solidFill>
                <a:schemeClr val="lt1"/>
              </a:solidFill>
              <a:latin typeface="Arial"/>
              <a:ea typeface="Arial"/>
              <a:cs typeface="Arial"/>
              <a:sym typeface="Arial"/>
            </a:endParaRPr>
          </a:p>
          <a:p>
            <a:pPr indent="-127000" lvl="0" marL="0" marR="0" rtl="0" algn="just">
              <a:lnSpc>
                <a:spcPct val="115000"/>
              </a:lnSpc>
              <a:spcBef>
                <a:spcPts val="0"/>
              </a:spcBef>
              <a:spcAft>
                <a:spcPts val="0"/>
              </a:spcAft>
              <a:buClr>
                <a:schemeClr val="lt1"/>
              </a:buClr>
              <a:buSzPts val="2000"/>
              <a:buFont typeface="Noto Sans Symbols"/>
              <a:buChar char="∙"/>
            </a:pPr>
            <a:r>
              <a:rPr b="0" i="0" lang="en-US" sz="2000" u="none">
                <a:solidFill>
                  <a:schemeClr val="lt1"/>
                </a:solidFill>
                <a:latin typeface="Arial"/>
                <a:ea typeface="Arial"/>
                <a:cs typeface="Arial"/>
                <a:sym typeface="Arial"/>
              </a:rPr>
              <a:t>Grey shorts may be worn in summer</a:t>
            </a:r>
            <a:endParaRPr b="0" i="0" sz="2000" u="none">
              <a:solidFill>
                <a:schemeClr val="lt1"/>
              </a:solidFill>
              <a:latin typeface="Arial"/>
              <a:ea typeface="Arial"/>
              <a:cs typeface="Arial"/>
              <a:sym typeface="Arial"/>
            </a:endParaRPr>
          </a:p>
          <a:p>
            <a:pPr indent="-127000" lvl="0" marL="0" marR="0" rtl="0" algn="just">
              <a:lnSpc>
                <a:spcPct val="115000"/>
              </a:lnSpc>
              <a:spcBef>
                <a:spcPts val="0"/>
              </a:spcBef>
              <a:spcAft>
                <a:spcPts val="0"/>
              </a:spcAft>
              <a:buClr>
                <a:schemeClr val="lt1"/>
              </a:buClr>
              <a:buSzPts val="2000"/>
              <a:buFont typeface="Noto Sans Symbols"/>
              <a:buChar char="∙"/>
            </a:pPr>
            <a:r>
              <a:rPr b="0" i="0" lang="en-US" sz="2000" u="none">
                <a:solidFill>
                  <a:schemeClr val="lt1"/>
                </a:solidFill>
                <a:latin typeface="Arial"/>
                <a:ea typeface="Arial"/>
                <a:cs typeface="Arial"/>
                <a:sym typeface="Arial"/>
              </a:rPr>
              <a:t>Black shoes (Trainers are not to be worn)</a:t>
            </a:r>
            <a:endParaRPr b="0" i="0" sz="2000" u="none">
              <a:solidFill>
                <a:schemeClr val="lt1"/>
              </a:solidFill>
              <a:latin typeface="Arial"/>
              <a:ea typeface="Arial"/>
              <a:cs typeface="Arial"/>
              <a:sym typeface="Arial"/>
            </a:endParaRPr>
          </a:p>
          <a:p>
            <a:pPr indent="0" lvl="0" marL="0" marR="0" rtl="0" algn="just">
              <a:lnSpc>
                <a:spcPct val="115000"/>
              </a:lnSpc>
              <a:spcBef>
                <a:spcPts val="0"/>
              </a:spcBef>
              <a:spcAft>
                <a:spcPts val="0"/>
              </a:spcAft>
              <a:buNone/>
            </a:pPr>
            <a:r>
              <a:t/>
            </a:r>
            <a:endParaRPr sz="2000">
              <a:solidFill>
                <a:schemeClr val="lt1"/>
              </a:solidFill>
            </a:endParaRPr>
          </a:p>
          <a:p>
            <a:pPr indent="0" lvl="0" marL="0" rtl="0" algn="just">
              <a:lnSpc>
                <a:spcPct val="115000"/>
              </a:lnSpc>
              <a:spcBef>
                <a:spcPts val="0"/>
              </a:spcBef>
              <a:spcAft>
                <a:spcPts val="0"/>
              </a:spcAft>
              <a:buClr>
                <a:schemeClr val="lt1"/>
              </a:buClr>
              <a:buSzPts val="2000"/>
              <a:buFont typeface="Arial"/>
              <a:buNone/>
            </a:pPr>
            <a:r>
              <a:rPr lang="en-US" sz="2000">
                <a:solidFill>
                  <a:schemeClr val="lt1"/>
                </a:solidFill>
              </a:rPr>
              <a:t>Long hair should be tied up.</a:t>
            </a:r>
            <a:endParaRPr sz="2000">
              <a:solidFill>
                <a:schemeClr val="lt1"/>
              </a:solidFill>
            </a:endParaRPr>
          </a:p>
          <a:p>
            <a:pPr indent="0" lvl="0" marL="0" marR="0" rtl="0" algn="just">
              <a:lnSpc>
                <a:spcPct val="115000"/>
              </a:lnSpc>
              <a:spcBef>
                <a:spcPts val="0"/>
              </a:spcBef>
              <a:spcAft>
                <a:spcPts val="0"/>
              </a:spcAft>
              <a:buClr>
                <a:schemeClr val="dk1"/>
              </a:buClr>
              <a:buSzPts val="2000"/>
              <a:buFont typeface="Noto Sans Symbols"/>
              <a:buNone/>
            </a:pPr>
            <a:r>
              <a:t/>
            </a:r>
            <a:endParaRPr b="0" i="0" sz="2000" u="none">
              <a:solidFill>
                <a:schemeClr val="lt1"/>
              </a:solidFill>
              <a:latin typeface="Arial"/>
              <a:ea typeface="Arial"/>
              <a:cs typeface="Arial"/>
              <a:sym typeface="Arial"/>
            </a:endParaRPr>
          </a:p>
          <a:p>
            <a:pPr indent="0" lvl="0" marL="0" marR="0" rtl="0" algn="just">
              <a:lnSpc>
                <a:spcPct val="115000"/>
              </a:lnSpc>
              <a:spcBef>
                <a:spcPts val="0"/>
              </a:spcBef>
              <a:spcAft>
                <a:spcPts val="0"/>
              </a:spcAft>
              <a:buClr>
                <a:schemeClr val="lt1"/>
              </a:buClr>
              <a:buSzPts val="2000"/>
              <a:buFont typeface="Arial"/>
              <a:buNone/>
            </a:pPr>
            <a:r>
              <a:rPr b="0" i="0" lang="en-US" sz="2000" u="none">
                <a:solidFill>
                  <a:schemeClr val="lt1"/>
                </a:solidFill>
                <a:latin typeface="Arial"/>
                <a:ea typeface="Arial"/>
                <a:cs typeface="Arial"/>
                <a:sym typeface="Arial"/>
              </a:rPr>
              <a:t>Children are asked not to bring any items in from home except a water bottle with their name on.</a:t>
            </a:r>
            <a:endParaRPr/>
          </a:p>
          <a:p>
            <a:pPr indent="0" lvl="0" marL="0" marR="0" rtl="0" algn="just">
              <a:lnSpc>
                <a:spcPct val="115000"/>
              </a:lnSpc>
              <a:spcBef>
                <a:spcPts val="0"/>
              </a:spcBef>
              <a:spcAft>
                <a:spcPts val="0"/>
              </a:spcAft>
              <a:buClr>
                <a:schemeClr val="dk1"/>
              </a:buClr>
              <a:buSzPts val="2000"/>
              <a:buFont typeface="Noto Sans Symbols"/>
              <a:buNone/>
            </a:pPr>
            <a:r>
              <a:t/>
            </a:r>
            <a:endParaRPr b="0" i="0" sz="2000" u="none">
              <a:solidFill>
                <a:schemeClr val="lt1"/>
              </a:solidFill>
              <a:latin typeface="Calibri"/>
              <a:ea typeface="Calibri"/>
              <a:cs typeface="Calibri"/>
              <a:sym typeface="Calibri"/>
            </a:endParaRPr>
          </a:p>
          <a:p>
            <a:pPr indent="0" lvl="0" marL="0" marR="0" rtl="0" algn="just">
              <a:lnSpc>
                <a:spcPct val="115000"/>
              </a:lnSpc>
              <a:spcBef>
                <a:spcPts val="0"/>
              </a:spcBef>
              <a:spcAft>
                <a:spcPts val="0"/>
              </a:spcAft>
              <a:buClr>
                <a:schemeClr val="dk1"/>
              </a:buClr>
              <a:buSzPts val="2000"/>
              <a:buFont typeface="Noto Sans Symbols"/>
              <a:buNone/>
            </a:pPr>
            <a:r>
              <a:t/>
            </a:r>
            <a:endParaRPr b="0" i="0" sz="2000" u="none">
              <a:solidFill>
                <a:schemeClr val="lt1"/>
              </a:solidFill>
              <a:latin typeface="Calibri"/>
              <a:ea typeface="Calibri"/>
              <a:cs typeface="Calibri"/>
              <a:sym typeface="Calibri"/>
            </a:endParaRPr>
          </a:p>
          <a:p>
            <a:pPr indent="0" lvl="0" marL="0" marR="0" rtl="0" algn="l">
              <a:lnSpc>
                <a:spcPct val="100000"/>
              </a:lnSpc>
              <a:spcBef>
                <a:spcPts val="0"/>
              </a:spcBef>
              <a:spcAft>
                <a:spcPts val="0"/>
              </a:spcAft>
              <a:buNone/>
            </a:pPr>
            <a:r>
              <a:t/>
            </a:r>
            <a:endParaRPr b="0" i="0" sz="2000" u="none">
              <a:solidFill>
                <a:schemeClr val="lt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23"/>
          <p:cNvSpPr txBox="1"/>
          <p:nvPr/>
        </p:nvSpPr>
        <p:spPr>
          <a:xfrm>
            <a:off x="611200" y="76200"/>
            <a:ext cx="7921500" cy="6705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2000"/>
              <a:buFont typeface="Arial"/>
              <a:buNone/>
            </a:pPr>
            <a:r>
              <a:rPr b="1" i="0" lang="en-US" sz="2000" u="sng">
                <a:solidFill>
                  <a:schemeClr val="lt1"/>
                </a:solidFill>
                <a:latin typeface="Arial"/>
                <a:ea typeface="Arial"/>
                <a:cs typeface="Arial"/>
                <a:sym typeface="Arial"/>
              </a:rPr>
              <a:t>PE</a:t>
            </a:r>
            <a:endParaRPr/>
          </a:p>
          <a:p>
            <a:pPr indent="0" lvl="0" marL="0" marR="0" rtl="0" algn="l">
              <a:lnSpc>
                <a:spcPct val="100000"/>
              </a:lnSpc>
              <a:spcBef>
                <a:spcPts val="0"/>
              </a:spcBef>
              <a:spcAft>
                <a:spcPts val="0"/>
              </a:spcAft>
              <a:buClr>
                <a:schemeClr val="dk1"/>
              </a:buClr>
              <a:buSzPts val="2000"/>
              <a:buFont typeface="Arial"/>
              <a:buNone/>
            </a:pPr>
            <a:r>
              <a:t/>
            </a:r>
            <a:endParaRPr b="0" i="0" sz="20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2000"/>
              <a:buFont typeface="Arial"/>
              <a:buNone/>
            </a:pPr>
            <a:r>
              <a:rPr b="0" i="0" lang="en-US" sz="2000" u="none">
                <a:solidFill>
                  <a:schemeClr val="lt1"/>
                </a:solidFill>
                <a:latin typeface="Arial"/>
                <a:ea typeface="Arial"/>
                <a:cs typeface="Arial"/>
                <a:sym typeface="Arial"/>
              </a:rPr>
              <a:t>Our PE day will be </a:t>
            </a:r>
            <a:r>
              <a:rPr lang="en-US" sz="2000">
                <a:solidFill>
                  <a:schemeClr val="lt1"/>
                </a:solidFill>
              </a:rPr>
              <a:t>Friday</a:t>
            </a:r>
            <a:endParaRPr/>
          </a:p>
          <a:p>
            <a:pPr indent="0" lvl="0" marL="0" marR="0" rtl="0" algn="l">
              <a:lnSpc>
                <a:spcPct val="100000"/>
              </a:lnSpc>
              <a:spcBef>
                <a:spcPts val="0"/>
              </a:spcBef>
              <a:spcAft>
                <a:spcPts val="0"/>
              </a:spcAft>
              <a:buClr>
                <a:schemeClr val="dk1"/>
              </a:buClr>
              <a:buSzPts val="2000"/>
              <a:buFont typeface="Arial"/>
              <a:buNone/>
            </a:pPr>
            <a:r>
              <a:t/>
            </a:r>
            <a:endParaRPr b="0" i="0" sz="20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2000"/>
              <a:buFont typeface="Arial"/>
              <a:buNone/>
            </a:pPr>
            <a:r>
              <a:rPr b="1" i="0" lang="en-US" sz="2000" u="none">
                <a:solidFill>
                  <a:schemeClr val="lt1"/>
                </a:solidFill>
                <a:latin typeface="Arial"/>
                <a:ea typeface="Arial"/>
                <a:cs typeface="Arial"/>
                <a:sym typeface="Arial"/>
              </a:rPr>
              <a:t>Children </a:t>
            </a:r>
            <a:r>
              <a:rPr b="1" lang="en-US" sz="2000">
                <a:solidFill>
                  <a:schemeClr val="lt1"/>
                </a:solidFill>
              </a:rPr>
              <a:t>can</a:t>
            </a:r>
            <a:r>
              <a:rPr b="1" i="0" lang="en-US" sz="2000" u="none">
                <a:solidFill>
                  <a:schemeClr val="lt1"/>
                </a:solidFill>
                <a:latin typeface="Arial"/>
                <a:ea typeface="Arial"/>
                <a:cs typeface="Arial"/>
                <a:sym typeface="Arial"/>
              </a:rPr>
              <a:t> come into school in their PE kit on their PE day</a:t>
            </a:r>
            <a:r>
              <a:rPr b="1" lang="en-US" sz="2000">
                <a:solidFill>
                  <a:schemeClr val="lt1"/>
                </a:solidFill>
              </a:rPr>
              <a:t> only.</a:t>
            </a:r>
            <a:r>
              <a:rPr b="1" i="0" lang="en-US" sz="2000" u="none">
                <a:solidFill>
                  <a:schemeClr val="lt1"/>
                </a:solidFill>
                <a:latin typeface="Arial"/>
                <a:ea typeface="Arial"/>
                <a:cs typeface="Arial"/>
                <a:sym typeface="Arial"/>
              </a:rPr>
              <a:t> </a:t>
            </a:r>
            <a:r>
              <a:rPr b="0" i="0" lang="en-US" sz="2000" u="none">
                <a:solidFill>
                  <a:schemeClr val="lt1"/>
                </a:solidFill>
                <a:latin typeface="Arial"/>
                <a:ea typeface="Arial"/>
                <a:cs typeface="Arial"/>
                <a:sym typeface="Arial"/>
              </a:rPr>
              <a:t>They can wear a tracksuit if the weather is cold. </a:t>
            </a:r>
            <a:r>
              <a:rPr lang="en-US" sz="2000">
                <a:solidFill>
                  <a:schemeClr val="lt1"/>
                </a:solidFill>
              </a:rPr>
              <a:t>This </a:t>
            </a:r>
            <a:r>
              <a:rPr b="0" i="0" lang="en-US" sz="2000" u="none">
                <a:solidFill>
                  <a:schemeClr val="lt1"/>
                </a:solidFill>
                <a:latin typeface="Arial"/>
                <a:ea typeface="Arial"/>
                <a:cs typeface="Arial"/>
                <a:sym typeface="Arial"/>
              </a:rPr>
              <a:t>should be black or dark blue.</a:t>
            </a:r>
            <a:endParaRPr/>
          </a:p>
          <a:p>
            <a:pPr indent="0" lvl="0" marL="0" marR="0" rtl="0" algn="l">
              <a:lnSpc>
                <a:spcPct val="100000"/>
              </a:lnSpc>
              <a:spcBef>
                <a:spcPts val="0"/>
              </a:spcBef>
              <a:spcAft>
                <a:spcPts val="0"/>
              </a:spcAft>
              <a:buClr>
                <a:schemeClr val="dk1"/>
              </a:buClr>
              <a:buSzPts val="2000"/>
              <a:buFont typeface="Arial"/>
              <a:buNone/>
            </a:pPr>
            <a:r>
              <a:t/>
            </a:r>
            <a:endParaRPr b="0" i="0" sz="2000" u="none">
              <a:solidFill>
                <a:schemeClr val="lt1"/>
              </a:solidFill>
              <a:latin typeface="Arial"/>
              <a:ea typeface="Arial"/>
              <a:cs typeface="Arial"/>
              <a:sym typeface="Arial"/>
            </a:endParaRPr>
          </a:p>
          <a:p>
            <a:pPr indent="0" lvl="0" marL="0" marR="0" rtl="0" algn="just">
              <a:lnSpc>
                <a:spcPct val="115000"/>
              </a:lnSpc>
              <a:spcBef>
                <a:spcPts val="0"/>
              </a:spcBef>
              <a:spcAft>
                <a:spcPts val="0"/>
              </a:spcAft>
              <a:buClr>
                <a:schemeClr val="lt1"/>
              </a:buClr>
              <a:buSzPts val="2000"/>
              <a:buFont typeface="Arial"/>
              <a:buNone/>
            </a:pPr>
            <a:r>
              <a:rPr b="1" i="0" lang="en-US" sz="2000" u="sng">
                <a:solidFill>
                  <a:schemeClr val="lt1"/>
                </a:solidFill>
                <a:latin typeface="Arial"/>
                <a:ea typeface="Arial"/>
                <a:cs typeface="Arial"/>
                <a:sym typeface="Arial"/>
              </a:rPr>
              <a:t>PE</a:t>
            </a:r>
            <a:endParaRPr b="0" i="0" sz="2000" u="none">
              <a:solidFill>
                <a:schemeClr val="lt1"/>
              </a:solidFill>
              <a:latin typeface="Arial"/>
              <a:ea typeface="Arial"/>
              <a:cs typeface="Arial"/>
              <a:sym typeface="Arial"/>
            </a:endParaRPr>
          </a:p>
          <a:p>
            <a:pPr indent="0" lvl="0" marL="0" marR="0" rtl="0" algn="just">
              <a:lnSpc>
                <a:spcPct val="115000"/>
              </a:lnSpc>
              <a:spcBef>
                <a:spcPts val="1000"/>
              </a:spcBef>
              <a:spcAft>
                <a:spcPts val="0"/>
              </a:spcAft>
              <a:buClr>
                <a:schemeClr val="lt1"/>
              </a:buClr>
              <a:buSzPts val="2000"/>
              <a:buFont typeface="Arial"/>
              <a:buNone/>
            </a:pPr>
            <a:r>
              <a:rPr b="0" i="0" lang="en-US" sz="2000" u="none">
                <a:solidFill>
                  <a:schemeClr val="lt1"/>
                </a:solidFill>
                <a:latin typeface="Arial"/>
                <a:ea typeface="Arial"/>
                <a:cs typeface="Arial"/>
                <a:sym typeface="Arial"/>
              </a:rPr>
              <a:t>In the infants children will need:</a:t>
            </a:r>
            <a:endParaRPr b="0" i="0" sz="2000" u="none">
              <a:solidFill>
                <a:schemeClr val="lt1"/>
              </a:solidFill>
              <a:latin typeface="Arial"/>
              <a:ea typeface="Arial"/>
              <a:cs typeface="Arial"/>
              <a:sym typeface="Arial"/>
            </a:endParaRPr>
          </a:p>
          <a:p>
            <a:pPr indent="-127000" lvl="0" marL="0" marR="0" rtl="0" algn="just">
              <a:lnSpc>
                <a:spcPct val="115000"/>
              </a:lnSpc>
              <a:spcBef>
                <a:spcPts val="1000"/>
              </a:spcBef>
              <a:spcAft>
                <a:spcPts val="0"/>
              </a:spcAft>
              <a:buClr>
                <a:schemeClr val="lt1"/>
              </a:buClr>
              <a:buSzPts val="2000"/>
              <a:buFont typeface="Noto Sans Symbols"/>
              <a:buChar char="∙"/>
            </a:pPr>
            <a:r>
              <a:rPr b="0" i="0" lang="en-US" sz="2000" u="none">
                <a:solidFill>
                  <a:schemeClr val="lt1"/>
                </a:solidFill>
                <a:latin typeface="Arial"/>
                <a:ea typeface="Arial"/>
                <a:cs typeface="Arial"/>
                <a:sym typeface="Arial"/>
              </a:rPr>
              <a:t>A purple t-shirt with school logo</a:t>
            </a:r>
            <a:endParaRPr b="0" i="0" sz="2000" u="none">
              <a:solidFill>
                <a:schemeClr val="lt1"/>
              </a:solidFill>
              <a:latin typeface="Arial"/>
              <a:ea typeface="Arial"/>
              <a:cs typeface="Arial"/>
              <a:sym typeface="Arial"/>
            </a:endParaRPr>
          </a:p>
          <a:p>
            <a:pPr indent="-127000" lvl="0" marL="0" marR="0" rtl="0" algn="just">
              <a:lnSpc>
                <a:spcPct val="115000"/>
              </a:lnSpc>
              <a:spcBef>
                <a:spcPts val="0"/>
              </a:spcBef>
              <a:spcAft>
                <a:spcPts val="0"/>
              </a:spcAft>
              <a:buClr>
                <a:schemeClr val="lt1"/>
              </a:buClr>
              <a:buSzPts val="2000"/>
              <a:buFont typeface="Noto Sans Symbols"/>
              <a:buChar char="∙"/>
            </a:pPr>
            <a:r>
              <a:rPr b="0" i="0" lang="en-US" sz="2000" u="none">
                <a:solidFill>
                  <a:schemeClr val="lt1"/>
                </a:solidFill>
                <a:latin typeface="Arial"/>
                <a:ea typeface="Arial"/>
                <a:cs typeface="Arial"/>
                <a:sym typeface="Arial"/>
              </a:rPr>
              <a:t>Black shorts</a:t>
            </a:r>
            <a:endParaRPr b="0" i="0" sz="2000" u="none">
              <a:solidFill>
                <a:schemeClr val="lt1"/>
              </a:solidFill>
              <a:latin typeface="Arial"/>
              <a:ea typeface="Arial"/>
              <a:cs typeface="Arial"/>
              <a:sym typeface="Arial"/>
            </a:endParaRPr>
          </a:p>
          <a:p>
            <a:pPr indent="-127000" lvl="0" marL="0" marR="0" rtl="0" algn="just">
              <a:lnSpc>
                <a:spcPct val="115000"/>
              </a:lnSpc>
              <a:spcBef>
                <a:spcPts val="0"/>
              </a:spcBef>
              <a:spcAft>
                <a:spcPts val="0"/>
              </a:spcAft>
              <a:buClr>
                <a:schemeClr val="lt1"/>
              </a:buClr>
              <a:buSzPts val="2000"/>
              <a:buFont typeface="Noto Sans Symbols"/>
              <a:buChar char="∙"/>
            </a:pPr>
            <a:r>
              <a:rPr b="0" i="0" lang="en-US" sz="2000" u="none">
                <a:solidFill>
                  <a:schemeClr val="lt1"/>
                </a:solidFill>
                <a:latin typeface="Arial"/>
                <a:ea typeface="Arial"/>
                <a:cs typeface="Arial"/>
                <a:sym typeface="Arial"/>
              </a:rPr>
              <a:t>Black pumps / trainers</a:t>
            </a:r>
            <a:endParaRPr b="0" i="0" sz="2000" u="none">
              <a:solidFill>
                <a:schemeClr val="lt1"/>
              </a:solidFill>
              <a:latin typeface="Arial"/>
              <a:ea typeface="Arial"/>
              <a:cs typeface="Arial"/>
              <a:sym typeface="Arial"/>
            </a:endParaRPr>
          </a:p>
          <a:p>
            <a:pPr indent="0" lvl="0" marL="0" marR="0" rtl="0" algn="just">
              <a:lnSpc>
                <a:spcPct val="115000"/>
              </a:lnSpc>
              <a:spcBef>
                <a:spcPts val="1000"/>
              </a:spcBef>
              <a:spcAft>
                <a:spcPts val="0"/>
              </a:spcAft>
              <a:buClr>
                <a:schemeClr val="lt1"/>
              </a:buClr>
              <a:buSzPts val="2000"/>
              <a:buFont typeface="Arial"/>
              <a:buNone/>
            </a:pPr>
            <a:r>
              <a:rPr b="0" i="0" lang="en-US" sz="2000" u="none">
                <a:solidFill>
                  <a:schemeClr val="lt1"/>
                </a:solidFill>
                <a:latin typeface="Arial"/>
                <a:ea typeface="Arial"/>
                <a:cs typeface="Arial"/>
                <a:sym typeface="Arial"/>
              </a:rPr>
              <a:t>In the juniors children will need:</a:t>
            </a:r>
            <a:endParaRPr b="0" i="0" sz="2000" u="none">
              <a:solidFill>
                <a:schemeClr val="lt1"/>
              </a:solidFill>
              <a:latin typeface="Arial"/>
              <a:ea typeface="Arial"/>
              <a:cs typeface="Arial"/>
              <a:sym typeface="Arial"/>
            </a:endParaRPr>
          </a:p>
          <a:p>
            <a:pPr indent="-127000" lvl="0" marL="0" marR="0" rtl="0" algn="just">
              <a:lnSpc>
                <a:spcPct val="115000"/>
              </a:lnSpc>
              <a:spcBef>
                <a:spcPts val="1000"/>
              </a:spcBef>
              <a:spcAft>
                <a:spcPts val="0"/>
              </a:spcAft>
              <a:buClr>
                <a:schemeClr val="lt1"/>
              </a:buClr>
              <a:buSzPts val="2000"/>
              <a:buFont typeface="Noto Sans Symbols"/>
              <a:buChar char="∙"/>
            </a:pPr>
            <a:r>
              <a:rPr b="0" i="0" lang="en-US" sz="2000" u="none">
                <a:solidFill>
                  <a:schemeClr val="lt1"/>
                </a:solidFill>
                <a:latin typeface="Arial"/>
                <a:ea typeface="Arial"/>
                <a:cs typeface="Arial"/>
                <a:sym typeface="Arial"/>
              </a:rPr>
              <a:t>A t-shirt in the colour team they belong to (this will be explained to the children at the end of year 2)</a:t>
            </a:r>
            <a:endParaRPr b="0" i="0" sz="2000" u="none">
              <a:solidFill>
                <a:schemeClr val="lt1"/>
              </a:solidFill>
              <a:latin typeface="Arial"/>
              <a:ea typeface="Arial"/>
              <a:cs typeface="Arial"/>
              <a:sym typeface="Arial"/>
            </a:endParaRPr>
          </a:p>
          <a:p>
            <a:pPr indent="-127000" lvl="0" marL="0" marR="0" rtl="0" algn="just">
              <a:lnSpc>
                <a:spcPct val="115000"/>
              </a:lnSpc>
              <a:spcBef>
                <a:spcPts val="0"/>
              </a:spcBef>
              <a:spcAft>
                <a:spcPts val="0"/>
              </a:spcAft>
              <a:buClr>
                <a:schemeClr val="lt1"/>
              </a:buClr>
              <a:buSzPts val="2000"/>
              <a:buFont typeface="Noto Sans Symbols"/>
              <a:buChar char="∙"/>
            </a:pPr>
            <a:r>
              <a:rPr b="0" i="0" lang="en-US" sz="2000" u="none">
                <a:solidFill>
                  <a:schemeClr val="lt1"/>
                </a:solidFill>
                <a:latin typeface="Arial"/>
                <a:ea typeface="Arial"/>
                <a:cs typeface="Arial"/>
                <a:sym typeface="Arial"/>
              </a:rPr>
              <a:t>Black shorts</a:t>
            </a:r>
            <a:endParaRPr b="0" i="0" sz="2000" u="none">
              <a:solidFill>
                <a:schemeClr val="lt1"/>
              </a:solidFill>
              <a:latin typeface="Arial"/>
              <a:ea typeface="Arial"/>
              <a:cs typeface="Arial"/>
              <a:sym typeface="Arial"/>
            </a:endParaRPr>
          </a:p>
          <a:p>
            <a:pPr indent="-127000" lvl="0" marL="0" marR="0" rtl="0" algn="just">
              <a:lnSpc>
                <a:spcPct val="115000"/>
              </a:lnSpc>
              <a:spcBef>
                <a:spcPts val="0"/>
              </a:spcBef>
              <a:spcAft>
                <a:spcPts val="0"/>
              </a:spcAft>
              <a:buClr>
                <a:schemeClr val="lt1"/>
              </a:buClr>
              <a:buSzPts val="2000"/>
              <a:buFont typeface="Noto Sans Symbols"/>
              <a:buChar char="∙"/>
            </a:pPr>
            <a:r>
              <a:rPr b="0" i="0" lang="en-US" sz="2000" u="none">
                <a:solidFill>
                  <a:schemeClr val="lt1"/>
                </a:solidFill>
                <a:latin typeface="Arial"/>
                <a:ea typeface="Arial"/>
                <a:cs typeface="Arial"/>
                <a:sym typeface="Arial"/>
              </a:rPr>
              <a:t>Black pumps / trainers</a:t>
            </a:r>
            <a:endParaRPr b="0" i="0" sz="2000" u="none">
              <a:solidFill>
                <a:schemeClr val="lt1"/>
              </a:solidFill>
              <a:latin typeface="Arial"/>
              <a:ea typeface="Arial"/>
              <a:cs typeface="Arial"/>
              <a:sym typeface="Arial"/>
            </a:endParaRPr>
          </a:p>
          <a:p>
            <a:pPr indent="0" lvl="0" marL="0" marR="0" rtl="0" algn="l">
              <a:lnSpc>
                <a:spcPct val="100000"/>
              </a:lnSpc>
              <a:spcBef>
                <a:spcPts val="1000"/>
              </a:spcBef>
              <a:spcAft>
                <a:spcPts val="0"/>
              </a:spcAft>
              <a:buNone/>
            </a:pPr>
            <a:r>
              <a:t/>
            </a:r>
            <a:endParaRPr b="0" i="0" sz="2000" u="none">
              <a:solidFill>
                <a:schemeClr val="lt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24"/>
          <p:cNvSpPr txBox="1"/>
          <p:nvPr/>
        </p:nvSpPr>
        <p:spPr>
          <a:xfrm>
            <a:off x="468312" y="620712"/>
            <a:ext cx="8280400" cy="286226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1800"/>
              <a:buFont typeface="Arial"/>
              <a:buNone/>
            </a:pPr>
            <a:r>
              <a:rPr b="1" i="0" lang="en-US" sz="1800" u="sng">
                <a:solidFill>
                  <a:schemeClr val="lt1"/>
                </a:solidFill>
                <a:latin typeface="Arial"/>
                <a:ea typeface="Arial"/>
                <a:cs typeface="Arial"/>
                <a:sym typeface="Arial"/>
              </a:rPr>
              <a:t>Curriculum</a:t>
            </a:r>
            <a:endParaRPr/>
          </a:p>
          <a:p>
            <a:pPr indent="0" lvl="0" marL="0" marR="0" rtl="0" algn="l">
              <a:lnSpc>
                <a:spcPct val="100000"/>
              </a:lnSpc>
              <a:spcBef>
                <a:spcPts val="0"/>
              </a:spcBef>
              <a:spcAft>
                <a:spcPts val="0"/>
              </a:spcAft>
              <a:buClr>
                <a:schemeClr val="dk1"/>
              </a:buClr>
              <a:buSzPts val="1800"/>
              <a:buFont typeface="Arial"/>
              <a:buNone/>
            </a:pPr>
            <a:r>
              <a:t/>
            </a:r>
            <a:endParaRPr b="1" i="0" sz="1800" u="sng">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Our topics for this year are:</a:t>
            </a:r>
            <a:endParaRPr/>
          </a:p>
          <a:p>
            <a:pPr indent="0" lvl="0" marL="0" marR="0" rtl="0" algn="l">
              <a:lnSpc>
                <a:spcPct val="100000"/>
              </a:lnSpc>
              <a:spcBef>
                <a:spcPts val="0"/>
              </a:spcBef>
              <a:spcAft>
                <a:spcPts val="0"/>
              </a:spcAft>
              <a:buClr>
                <a:schemeClr val="dk1"/>
              </a:buClr>
              <a:buSzPts val="1800"/>
              <a:buFont typeface="Arial"/>
              <a:buNone/>
            </a:pPr>
            <a:r>
              <a:t/>
            </a:r>
            <a:endParaRPr b="0"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a:solidFill>
                <a:schemeClr val="lt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1800" u="none">
              <a:solidFill>
                <a:schemeClr val="lt1"/>
              </a:solidFill>
              <a:latin typeface="Arial"/>
              <a:ea typeface="Arial"/>
              <a:cs typeface="Arial"/>
              <a:sym typeface="Arial"/>
            </a:endParaRPr>
          </a:p>
        </p:txBody>
      </p:sp>
      <p:graphicFrame>
        <p:nvGraphicFramePr>
          <p:cNvPr id="143" name="Google Shape;143;p24"/>
          <p:cNvGraphicFramePr/>
          <p:nvPr/>
        </p:nvGraphicFramePr>
        <p:xfrm>
          <a:off x="611187" y="1844675"/>
          <a:ext cx="3000000" cy="3000000"/>
        </p:xfrm>
        <a:graphic>
          <a:graphicData uri="http://schemas.openxmlformats.org/drawingml/2006/table">
            <a:tbl>
              <a:tblPr>
                <a:noFill/>
                <a:tableStyleId>{E74353EC-B731-43D0-A483-DE264FE7FE76}</a:tableStyleId>
              </a:tblPr>
              <a:tblGrid>
                <a:gridCol w="1890700"/>
                <a:gridCol w="1890700"/>
                <a:gridCol w="1889125"/>
                <a:gridCol w="1890700"/>
              </a:tblGrid>
              <a:tr h="504825">
                <a:tc>
                  <a:txBody>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2D2D8A"/>
                    </a:solidFill>
                  </a:tcPr>
                </a:tc>
                <a:tc>
                  <a:txBody>
                    <a:bodyPr/>
                    <a:lstStyle/>
                    <a:p>
                      <a:pPr indent="0" lvl="0" marL="0" marR="0" rtl="0" algn="l">
                        <a:lnSpc>
                          <a:spcPct val="100000"/>
                        </a:lnSpc>
                        <a:spcBef>
                          <a:spcPts val="0"/>
                        </a:spcBef>
                        <a:spcAft>
                          <a:spcPts val="0"/>
                        </a:spcAft>
                        <a:buClr>
                          <a:srgbClr val="FFFFFF"/>
                        </a:buClr>
                        <a:buSzPts val="1800"/>
                        <a:buFont typeface="Arial"/>
                        <a:buNone/>
                      </a:pPr>
                      <a:r>
                        <a:rPr b="1" i="0" lang="en-US" sz="1800" u="none">
                          <a:solidFill>
                            <a:srgbClr val="FFFFFF"/>
                          </a:solidFill>
                          <a:latin typeface="Arial"/>
                          <a:ea typeface="Arial"/>
                          <a:cs typeface="Arial"/>
                          <a:sym typeface="Arial"/>
                        </a:rPr>
                        <a:t>Autumn</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2D2D8A"/>
                    </a:solidFill>
                  </a:tcPr>
                </a:tc>
                <a:tc>
                  <a:txBody>
                    <a:bodyPr/>
                    <a:lstStyle/>
                    <a:p>
                      <a:pPr indent="0" lvl="0" marL="0" marR="0" rtl="0" algn="l">
                        <a:lnSpc>
                          <a:spcPct val="100000"/>
                        </a:lnSpc>
                        <a:spcBef>
                          <a:spcPts val="0"/>
                        </a:spcBef>
                        <a:spcAft>
                          <a:spcPts val="0"/>
                        </a:spcAft>
                        <a:buClr>
                          <a:srgbClr val="FFFFFF"/>
                        </a:buClr>
                        <a:buSzPts val="1800"/>
                        <a:buFont typeface="Arial"/>
                        <a:buNone/>
                      </a:pPr>
                      <a:r>
                        <a:rPr b="1" i="0" lang="en-US" sz="1800" u="none">
                          <a:solidFill>
                            <a:srgbClr val="FFFFFF"/>
                          </a:solidFill>
                          <a:latin typeface="Arial"/>
                          <a:ea typeface="Arial"/>
                          <a:cs typeface="Arial"/>
                          <a:sym typeface="Arial"/>
                        </a:rPr>
                        <a:t>Spring</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2D2D8A"/>
                    </a:solidFill>
                  </a:tcPr>
                </a:tc>
                <a:tc>
                  <a:txBody>
                    <a:bodyPr/>
                    <a:lstStyle/>
                    <a:p>
                      <a:pPr indent="0" lvl="0" marL="0" marR="0" rtl="0" algn="l">
                        <a:lnSpc>
                          <a:spcPct val="100000"/>
                        </a:lnSpc>
                        <a:spcBef>
                          <a:spcPts val="0"/>
                        </a:spcBef>
                        <a:spcAft>
                          <a:spcPts val="0"/>
                        </a:spcAft>
                        <a:buClr>
                          <a:srgbClr val="FFFFFF"/>
                        </a:buClr>
                        <a:buSzPts val="1800"/>
                        <a:buFont typeface="Arial"/>
                        <a:buNone/>
                      </a:pPr>
                      <a:r>
                        <a:rPr b="1" i="0" lang="en-US" sz="1800" u="none">
                          <a:solidFill>
                            <a:srgbClr val="FFFFFF"/>
                          </a:solidFill>
                          <a:latin typeface="Arial"/>
                          <a:ea typeface="Arial"/>
                          <a:cs typeface="Arial"/>
                          <a:sym typeface="Arial"/>
                        </a:rPr>
                        <a:t>Summer</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2D2D8A"/>
                    </a:solidFill>
                  </a:tcPr>
                </a:tc>
              </a:tr>
              <a:tr h="914400">
                <a:tc>
                  <a:txBody>
                    <a:bodyPr/>
                    <a:lstStyle/>
                    <a:p>
                      <a:pPr indent="0" lvl="0" marL="0" marR="0" rtl="0" algn="l">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History</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c>
                  <a:txBody>
                    <a:bodyPr/>
                    <a:lstStyle/>
                    <a:p>
                      <a:pPr indent="0" lvl="0" marL="0" marR="0" rtl="0" algn="l">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World War 1 </a:t>
                      </a:r>
                      <a:endParaRPr/>
                    </a:p>
                    <a:p>
                      <a:pPr indent="0" lvl="0" marL="0" marR="0" rtl="0" algn="l">
                        <a:lnSpc>
                          <a:spcPct val="100000"/>
                        </a:lnSpc>
                        <a:spcBef>
                          <a:spcPts val="0"/>
                        </a:spcBef>
                        <a:spcAft>
                          <a:spcPts val="0"/>
                        </a:spcAft>
                        <a:buClr>
                          <a:srgbClr val="000000"/>
                        </a:buClr>
                        <a:buSzPts val="1800"/>
                        <a:buFont typeface="Arial"/>
                        <a:buNone/>
                      </a:pPr>
                      <a:r>
                        <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c>
                  <a:txBody>
                    <a:bodyPr/>
                    <a:lstStyle/>
                    <a:p>
                      <a:pPr indent="0" lvl="0" marL="0" marR="0" rtl="0" algn="l">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Ancient Egypt</a:t>
                      </a:r>
                      <a:endParaRPr/>
                    </a:p>
                    <a:p>
                      <a:pPr indent="0" lvl="0" marL="0" marR="0" rtl="0" algn="l">
                        <a:lnSpc>
                          <a:spcPct val="100000"/>
                        </a:lnSpc>
                        <a:spcBef>
                          <a:spcPts val="0"/>
                        </a:spcBef>
                        <a:spcAft>
                          <a:spcPts val="0"/>
                        </a:spcAft>
                        <a:buClr>
                          <a:srgbClr val="000000"/>
                        </a:buClr>
                        <a:buSzPts val="1800"/>
                        <a:buFont typeface="Arial"/>
                        <a:buNone/>
                      </a:pPr>
                      <a:r>
                        <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c>
                  <a:txBody>
                    <a:bodyPr/>
                    <a:lstStyle/>
                    <a:p>
                      <a:pPr indent="0" lvl="0" marL="0" marR="0" rtl="0" algn="l">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Ancient Greece</a:t>
                      </a:r>
                      <a:endParaRPr/>
                    </a:p>
                    <a:p>
                      <a:pPr indent="0" lvl="0" marL="0" marR="0" rtl="0" algn="l">
                        <a:lnSpc>
                          <a:spcPct val="100000"/>
                        </a:lnSpc>
                        <a:spcBef>
                          <a:spcPts val="0"/>
                        </a:spcBef>
                        <a:spcAft>
                          <a:spcPts val="0"/>
                        </a:spcAft>
                        <a:buClr>
                          <a:srgbClr val="000000"/>
                        </a:buClr>
                        <a:buSzPts val="1800"/>
                        <a:buFont typeface="Arial"/>
                        <a:buNone/>
                      </a:pPr>
                      <a:r>
                        <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r>
              <a:tr h="914400">
                <a:tc>
                  <a:txBody>
                    <a:bodyPr/>
                    <a:lstStyle/>
                    <a:p>
                      <a:pPr indent="0" lvl="0" marL="0" marR="0" rtl="0" algn="l">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Geography</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8ED"/>
                    </a:solidFill>
                  </a:tcPr>
                </a:tc>
                <a:tc>
                  <a:txBody>
                    <a:bodyPr/>
                    <a:lstStyle/>
                    <a:p>
                      <a:pPr indent="0" lvl="0" marL="0" marR="0" rtl="0" algn="l">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Brazil</a:t>
                      </a:r>
                      <a:endParaRPr/>
                    </a:p>
                    <a:p>
                      <a:pPr indent="0" lvl="0" marL="0" marR="0" rtl="0" algn="l">
                        <a:lnSpc>
                          <a:spcPct val="100000"/>
                        </a:lnSpc>
                        <a:spcBef>
                          <a:spcPts val="0"/>
                        </a:spcBef>
                        <a:spcAft>
                          <a:spcPts val="0"/>
                        </a:spcAft>
                        <a:buClr>
                          <a:srgbClr val="000000"/>
                        </a:buClr>
                        <a:buSzPts val="1800"/>
                        <a:buFont typeface="Arial"/>
                        <a:buNone/>
                      </a:pPr>
                      <a:r>
                        <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8ED"/>
                    </a:solidFill>
                  </a:tcPr>
                </a:tc>
                <a:tc>
                  <a:txBody>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8ED"/>
                    </a:solidFill>
                  </a:tcPr>
                </a:tc>
                <a:tc>
                  <a:txBody>
                    <a:bodyPr/>
                    <a:lstStyle/>
                    <a:p>
                      <a:pPr indent="0" lvl="0" marL="0" marR="0" rtl="0" algn="l">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Greece</a:t>
                      </a:r>
                      <a:endParaRPr/>
                    </a:p>
                    <a:p>
                      <a:pPr indent="0" lvl="0" marL="0" marR="0" rtl="0" algn="l">
                        <a:lnSpc>
                          <a:spcPct val="100000"/>
                        </a:lnSpc>
                        <a:spcBef>
                          <a:spcPts val="0"/>
                        </a:spcBef>
                        <a:spcAft>
                          <a:spcPts val="0"/>
                        </a:spcAft>
                        <a:buClr>
                          <a:srgbClr val="000000"/>
                        </a:buClr>
                        <a:buSzPts val="1800"/>
                        <a:buFont typeface="Arial"/>
                        <a:buNone/>
                      </a:pPr>
                      <a:r>
                        <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8ED"/>
                    </a:solidFill>
                  </a:tcPr>
                </a:tc>
              </a:tr>
              <a:tr h="1736725">
                <a:tc>
                  <a:txBody>
                    <a:bodyPr/>
                    <a:lstStyle/>
                    <a:p>
                      <a:pPr indent="0" lvl="0" marL="0" marR="0" rtl="0" algn="l">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Science</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c>
                  <a:txBody>
                    <a:bodyPr/>
                    <a:lstStyle/>
                    <a:p>
                      <a:pPr indent="0" lvl="0" marL="0" marR="0" rtl="0" algn="l">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Earth and Space</a:t>
                      </a:r>
                      <a:endParaRPr/>
                    </a:p>
                    <a:p>
                      <a:pPr indent="0" lvl="0" marL="0" marR="0" rtl="0" algn="l">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Forces</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c>
                  <a:txBody>
                    <a:bodyPr/>
                    <a:lstStyle/>
                    <a:p>
                      <a:pPr indent="0" lvl="0" marL="0" marR="0" rtl="0" algn="l">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Properties and changes of materials</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c>
                  <a:txBody>
                    <a:bodyPr/>
                    <a:lstStyle/>
                    <a:p>
                      <a:pPr indent="0" lvl="0" marL="0" marR="0" rtl="0" algn="l">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All living things and their habitats</a:t>
                      </a:r>
                      <a:endParaRPr/>
                    </a:p>
                    <a:p>
                      <a:pPr indent="0" lvl="0" marL="0" marR="0" rtl="0" algn="l">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Animals including humans</a:t>
                      </a:r>
                      <a:endParaRPr/>
                    </a:p>
                  </a:txBody>
                  <a:tcPr marT="45725" marB="4572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25"/>
          <p:cNvSpPr txBox="1"/>
          <p:nvPr/>
        </p:nvSpPr>
        <p:spPr>
          <a:xfrm>
            <a:off x="539750" y="908050"/>
            <a:ext cx="8424862" cy="471011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2000"/>
              <a:buFont typeface="Arial"/>
              <a:buNone/>
            </a:pPr>
            <a:r>
              <a:rPr b="0" i="0" lang="en-US" sz="2000" u="none">
                <a:solidFill>
                  <a:schemeClr val="lt1"/>
                </a:solidFill>
                <a:latin typeface="Arial"/>
                <a:ea typeface="Arial"/>
                <a:cs typeface="Arial"/>
                <a:sym typeface="Arial"/>
              </a:rPr>
              <a:t>In order to help our children ‘</a:t>
            </a:r>
            <a:r>
              <a:rPr lang="en-US" sz="2000">
                <a:solidFill>
                  <a:schemeClr val="lt1"/>
                </a:solidFill>
              </a:rPr>
              <a:t>progress</a:t>
            </a:r>
            <a:r>
              <a:rPr b="0" i="0" lang="en-US" sz="2000" u="none">
                <a:solidFill>
                  <a:schemeClr val="lt1"/>
                </a:solidFill>
                <a:latin typeface="Arial"/>
                <a:ea typeface="Arial"/>
                <a:cs typeface="Arial"/>
                <a:sym typeface="Arial"/>
              </a:rPr>
              <a:t>’, pupils will be reminded of our high expectations from the outset. In key stage</a:t>
            </a:r>
            <a:r>
              <a:rPr lang="en-US" sz="2000">
                <a:solidFill>
                  <a:schemeClr val="lt1"/>
                </a:solidFill>
              </a:rPr>
              <a:t> </a:t>
            </a:r>
            <a:r>
              <a:rPr b="0" i="0" lang="en-US" sz="2000" u="none">
                <a:solidFill>
                  <a:schemeClr val="lt1"/>
                </a:solidFill>
                <a:latin typeface="Arial"/>
                <a:ea typeface="Arial"/>
                <a:cs typeface="Arial"/>
                <a:sym typeface="Arial"/>
              </a:rPr>
              <a:t>2, we will be prioritising identifying gaps and re-establishing good progress in the basic skills (phonics and reading, increasing vocabulary, writing and mathematics), identifying opportunities across the curriculum so they read widely, and developing their knowledge and vocabulary. </a:t>
            </a:r>
            <a:endParaRPr/>
          </a:p>
          <a:p>
            <a:pPr indent="0" lvl="0" marL="0" marR="0" rtl="0" algn="l">
              <a:lnSpc>
                <a:spcPct val="100000"/>
              </a:lnSpc>
              <a:spcBef>
                <a:spcPts val="0"/>
              </a:spcBef>
              <a:spcAft>
                <a:spcPts val="0"/>
              </a:spcAft>
              <a:buClr>
                <a:schemeClr val="lt1"/>
              </a:buClr>
              <a:buSzPts val="2000"/>
              <a:buFont typeface="Arial"/>
              <a:buNone/>
            </a:pPr>
            <a:r>
              <a:t/>
            </a:r>
            <a:endParaRPr/>
          </a:p>
          <a:p>
            <a:pPr indent="0" lvl="0" marL="0" marR="0" rtl="0" algn="l">
              <a:lnSpc>
                <a:spcPct val="100000"/>
              </a:lnSpc>
              <a:spcBef>
                <a:spcPts val="0"/>
              </a:spcBef>
              <a:spcAft>
                <a:spcPts val="0"/>
              </a:spcAft>
              <a:buClr>
                <a:schemeClr val="dk1"/>
              </a:buClr>
              <a:buSzPts val="2000"/>
              <a:buFont typeface="Arial"/>
              <a:buNone/>
            </a:pPr>
            <a:r>
              <a:t/>
            </a:r>
            <a:endParaRPr b="0" i="0" sz="2000" u="non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2000"/>
              <a:buFont typeface="Arial"/>
              <a:buNone/>
            </a:pPr>
            <a:r>
              <a:rPr b="0" i="0" lang="en-US" sz="2000" u="none">
                <a:solidFill>
                  <a:schemeClr val="lt1"/>
                </a:solidFill>
                <a:latin typeface="Arial"/>
                <a:ea typeface="Arial"/>
                <a:cs typeface="Arial"/>
                <a:sym typeface="Arial"/>
              </a:rPr>
              <a:t>Our curriculum will remain broad, so that the majority of pupils are taught a full range of subjects over the year</a:t>
            </a:r>
            <a:r>
              <a:rPr lang="en-US" sz="2000">
                <a:solidFill>
                  <a:schemeClr val="lt1"/>
                </a:solidFill>
              </a:rPr>
              <a:t>. </a:t>
            </a:r>
            <a:endParaRPr sz="2000">
              <a:solidFill>
                <a:schemeClr val="lt1"/>
              </a:solidFill>
            </a:endParaRPr>
          </a:p>
          <a:p>
            <a:pPr indent="0" lvl="0" marL="0" marR="0" rtl="0" algn="l">
              <a:lnSpc>
                <a:spcPct val="100000"/>
              </a:lnSpc>
              <a:spcBef>
                <a:spcPts val="0"/>
              </a:spcBef>
              <a:spcAft>
                <a:spcPts val="0"/>
              </a:spcAft>
              <a:buClr>
                <a:schemeClr val="lt1"/>
              </a:buClr>
              <a:buSzPts val="2000"/>
              <a:buFont typeface="Arial"/>
              <a:buNone/>
            </a:pPr>
            <a:r>
              <a:t/>
            </a:r>
            <a:endParaRPr sz="2000">
              <a:solidFill>
                <a:schemeClr val="lt1"/>
              </a:solidFill>
            </a:endParaRPr>
          </a:p>
          <a:p>
            <a:pPr indent="0" lvl="0" marL="0" marR="0" rtl="0" algn="l">
              <a:lnSpc>
                <a:spcPct val="100000"/>
              </a:lnSpc>
              <a:spcBef>
                <a:spcPts val="0"/>
              </a:spcBef>
              <a:spcAft>
                <a:spcPts val="0"/>
              </a:spcAft>
              <a:buClr>
                <a:schemeClr val="lt1"/>
              </a:buClr>
              <a:buSzPts val="2000"/>
              <a:buFont typeface="Arial"/>
              <a:buNone/>
            </a:pPr>
            <a:r>
              <a:rPr lang="en-US" sz="2000">
                <a:solidFill>
                  <a:schemeClr val="lt1"/>
                </a:solidFill>
              </a:rPr>
              <a:t>With a tight curriculum in year 5, we rely on home support for reading, times tables practise.</a:t>
            </a:r>
            <a:endParaRPr sz="2000">
              <a:solidFill>
                <a:schemeClr val="lt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6"/>
          <p:cNvSpPr txBox="1"/>
          <p:nvPr/>
        </p:nvSpPr>
        <p:spPr>
          <a:xfrm>
            <a:off x="267900" y="267900"/>
            <a:ext cx="8572500" cy="6402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2000"/>
              <a:buFont typeface="Arial"/>
              <a:buNone/>
            </a:pPr>
            <a:r>
              <a:rPr b="1" i="0" lang="en-US" sz="2000" u="sng">
                <a:solidFill>
                  <a:schemeClr val="lt1"/>
                </a:solidFill>
                <a:latin typeface="Arial"/>
                <a:ea typeface="Arial"/>
                <a:cs typeface="Arial"/>
                <a:sym typeface="Arial"/>
              </a:rPr>
              <a:t>Homework</a:t>
            </a:r>
            <a:endParaRPr/>
          </a:p>
          <a:p>
            <a:pPr indent="-127000" lvl="0" marL="0" marR="0" rtl="0" algn="l">
              <a:lnSpc>
                <a:spcPct val="100000"/>
              </a:lnSpc>
              <a:spcBef>
                <a:spcPts val="0"/>
              </a:spcBef>
              <a:spcAft>
                <a:spcPts val="0"/>
              </a:spcAft>
              <a:buClr>
                <a:schemeClr val="lt1"/>
              </a:buClr>
              <a:buSzPts val="2000"/>
              <a:buFont typeface="Arial"/>
              <a:buChar char="•"/>
            </a:pPr>
            <a:r>
              <a:rPr lang="en-US" sz="2000">
                <a:solidFill>
                  <a:schemeClr val="lt1"/>
                </a:solidFill>
              </a:rPr>
              <a:t> </a:t>
            </a:r>
            <a:r>
              <a:rPr b="0" i="0" lang="en-US" sz="2000" u="none">
                <a:solidFill>
                  <a:schemeClr val="lt1"/>
                </a:solidFill>
                <a:latin typeface="Arial"/>
                <a:ea typeface="Arial"/>
                <a:cs typeface="Arial"/>
                <a:sym typeface="Arial"/>
              </a:rPr>
              <a:t>Children are expected to read their reading book every day. </a:t>
            </a:r>
            <a:r>
              <a:rPr lang="en-US" sz="2000">
                <a:solidFill>
                  <a:schemeClr val="lt1"/>
                </a:solidFill>
              </a:rPr>
              <a:t>In Y5, emphasis on reading comprehension rather than word reading.</a:t>
            </a:r>
            <a:endParaRPr sz="2000">
              <a:solidFill>
                <a:schemeClr val="lt1"/>
              </a:solidFill>
            </a:endParaRPr>
          </a:p>
          <a:p>
            <a:pPr indent="-355600" lvl="1" marL="914400" marR="0" rtl="0" algn="l">
              <a:lnSpc>
                <a:spcPct val="100000"/>
              </a:lnSpc>
              <a:spcBef>
                <a:spcPts val="0"/>
              </a:spcBef>
              <a:spcAft>
                <a:spcPts val="0"/>
              </a:spcAft>
              <a:buClr>
                <a:schemeClr val="lt1"/>
              </a:buClr>
              <a:buSzPts val="2000"/>
              <a:buFont typeface="Arial"/>
              <a:buChar char="○"/>
            </a:pPr>
            <a:r>
              <a:rPr b="0" i="0" lang="en-US" sz="2000" u="none">
                <a:solidFill>
                  <a:schemeClr val="lt1"/>
                </a:solidFill>
                <a:latin typeface="Arial"/>
                <a:ea typeface="Arial"/>
                <a:cs typeface="Arial"/>
                <a:sym typeface="Arial"/>
              </a:rPr>
              <a:t>We have Springwell Reads </a:t>
            </a:r>
            <a:r>
              <a:rPr lang="en-US" sz="2000">
                <a:solidFill>
                  <a:schemeClr val="lt1"/>
                </a:solidFill>
              </a:rPr>
              <a:t>loyalty points. 1 point is awarded for reading 5 days in a week. Children who fill their card will get a prize.</a:t>
            </a:r>
            <a:endParaRPr/>
          </a:p>
          <a:p>
            <a:pPr indent="0" lvl="0" marL="0" marR="0" rtl="0" algn="l">
              <a:lnSpc>
                <a:spcPct val="100000"/>
              </a:lnSpc>
              <a:spcBef>
                <a:spcPts val="0"/>
              </a:spcBef>
              <a:spcAft>
                <a:spcPts val="0"/>
              </a:spcAft>
              <a:buClr>
                <a:schemeClr val="dk1"/>
              </a:buClr>
              <a:buSzPts val="2000"/>
              <a:buFont typeface="Arial"/>
              <a:buNone/>
            </a:pPr>
            <a:r>
              <a:t/>
            </a:r>
            <a:endParaRPr b="0" i="0" sz="2000" u="none">
              <a:solidFill>
                <a:schemeClr val="lt1"/>
              </a:solidFill>
              <a:latin typeface="Arial"/>
              <a:ea typeface="Arial"/>
              <a:cs typeface="Arial"/>
              <a:sym typeface="Arial"/>
            </a:endParaRPr>
          </a:p>
          <a:p>
            <a:pPr indent="-127000" lvl="0" marL="0" marR="0" rtl="0" algn="l">
              <a:lnSpc>
                <a:spcPct val="100000"/>
              </a:lnSpc>
              <a:spcBef>
                <a:spcPts val="0"/>
              </a:spcBef>
              <a:spcAft>
                <a:spcPts val="0"/>
              </a:spcAft>
              <a:buClr>
                <a:schemeClr val="lt1"/>
              </a:buClr>
              <a:buSzPts val="2000"/>
              <a:buFont typeface="Arial"/>
              <a:buChar char="•"/>
            </a:pPr>
            <a:r>
              <a:rPr lang="en-US" sz="2000">
                <a:solidFill>
                  <a:schemeClr val="lt1"/>
                </a:solidFill>
              </a:rPr>
              <a:t> There will be weekly spelling tests - every Tuesday. </a:t>
            </a:r>
            <a:endParaRPr sz="2000">
              <a:solidFill>
                <a:schemeClr val="lt1"/>
              </a:solidFill>
            </a:endParaRPr>
          </a:p>
          <a:p>
            <a:pPr indent="0" lvl="0" marL="0" marR="0" rtl="0" algn="l">
              <a:lnSpc>
                <a:spcPct val="100000"/>
              </a:lnSpc>
              <a:spcBef>
                <a:spcPts val="0"/>
              </a:spcBef>
              <a:spcAft>
                <a:spcPts val="0"/>
              </a:spcAft>
              <a:buNone/>
            </a:pPr>
            <a:r>
              <a:t/>
            </a:r>
            <a:endParaRPr sz="2000">
              <a:solidFill>
                <a:schemeClr val="lt1"/>
              </a:solidFill>
            </a:endParaRPr>
          </a:p>
          <a:p>
            <a:pPr indent="-127000" lvl="0" marL="0" marR="0" rtl="0" algn="l">
              <a:lnSpc>
                <a:spcPct val="100000"/>
              </a:lnSpc>
              <a:spcBef>
                <a:spcPts val="0"/>
              </a:spcBef>
              <a:spcAft>
                <a:spcPts val="0"/>
              </a:spcAft>
              <a:buClr>
                <a:schemeClr val="lt1"/>
              </a:buClr>
              <a:buSzPts val="2000"/>
              <a:buFont typeface="Arial"/>
              <a:buChar char="•"/>
            </a:pPr>
            <a:r>
              <a:rPr lang="en-US" sz="2000">
                <a:solidFill>
                  <a:schemeClr val="lt1"/>
                </a:solidFill>
              </a:rPr>
              <a:t> There will also be a number facts test - every Friday.</a:t>
            </a:r>
            <a:endParaRPr sz="2000">
              <a:solidFill>
                <a:schemeClr val="lt1"/>
              </a:solidFill>
            </a:endParaRPr>
          </a:p>
          <a:p>
            <a:pPr indent="0" lvl="0" marL="0" marR="0" rtl="0" algn="l">
              <a:lnSpc>
                <a:spcPct val="100000"/>
              </a:lnSpc>
              <a:spcBef>
                <a:spcPts val="0"/>
              </a:spcBef>
              <a:spcAft>
                <a:spcPts val="0"/>
              </a:spcAft>
              <a:buNone/>
            </a:pPr>
            <a:r>
              <a:t/>
            </a:r>
            <a:endParaRPr sz="2000">
              <a:solidFill>
                <a:schemeClr val="lt1"/>
              </a:solidFill>
            </a:endParaRPr>
          </a:p>
          <a:p>
            <a:pPr indent="-127000" lvl="0" marL="0" marR="0" rtl="0" algn="l">
              <a:lnSpc>
                <a:spcPct val="100000"/>
              </a:lnSpc>
              <a:spcBef>
                <a:spcPts val="0"/>
              </a:spcBef>
              <a:spcAft>
                <a:spcPts val="0"/>
              </a:spcAft>
              <a:buClr>
                <a:schemeClr val="lt1"/>
              </a:buClr>
              <a:buSzPts val="2000"/>
              <a:buFont typeface="Arial"/>
              <a:buChar char="•"/>
            </a:pPr>
            <a:r>
              <a:rPr lang="en-US" sz="2000">
                <a:solidFill>
                  <a:schemeClr val="lt1"/>
                </a:solidFill>
              </a:rPr>
              <a:t> In their homework books, there are</a:t>
            </a:r>
            <a:r>
              <a:rPr b="0" i="0" lang="en-US" sz="2000" u="none">
                <a:solidFill>
                  <a:schemeClr val="lt1"/>
                </a:solidFill>
                <a:latin typeface="Arial"/>
                <a:ea typeface="Arial"/>
                <a:cs typeface="Arial"/>
                <a:sym typeface="Arial"/>
              </a:rPr>
              <a:t> knowledge organisers to help </a:t>
            </a:r>
            <a:r>
              <a:rPr lang="en-US" sz="2000">
                <a:solidFill>
                  <a:schemeClr val="lt1"/>
                </a:solidFill>
              </a:rPr>
              <a:t>children</a:t>
            </a:r>
            <a:r>
              <a:rPr b="0" i="0" lang="en-US" sz="2000" u="none">
                <a:solidFill>
                  <a:schemeClr val="lt1"/>
                </a:solidFill>
                <a:latin typeface="Arial"/>
                <a:ea typeface="Arial"/>
                <a:cs typeface="Arial"/>
                <a:sym typeface="Arial"/>
              </a:rPr>
              <a:t> develop their understanding of the geography/history and science topic they are studying.</a:t>
            </a:r>
            <a:endParaRPr/>
          </a:p>
          <a:p>
            <a:pPr indent="0" lvl="0" marL="0" marR="0" rtl="0" algn="l">
              <a:lnSpc>
                <a:spcPct val="100000"/>
              </a:lnSpc>
              <a:spcBef>
                <a:spcPts val="0"/>
              </a:spcBef>
              <a:spcAft>
                <a:spcPts val="0"/>
              </a:spcAft>
              <a:buClr>
                <a:schemeClr val="dk1"/>
              </a:buClr>
              <a:buSzPts val="2000"/>
              <a:buFont typeface="Arial"/>
              <a:buNone/>
            </a:pPr>
            <a:r>
              <a:t/>
            </a:r>
            <a:endParaRPr b="0" i="0" sz="2000" u="none">
              <a:solidFill>
                <a:schemeClr val="lt1"/>
              </a:solidFill>
              <a:latin typeface="Arial"/>
              <a:ea typeface="Arial"/>
              <a:cs typeface="Arial"/>
              <a:sym typeface="Arial"/>
            </a:endParaRPr>
          </a:p>
          <a:p>
            <a:pPr indent="-127000" lvl="0" marL="0" marR="0" rtl="0" algn="l">
              <a:lnSpc>
                <a:spcPct val="100000"/>
              </a:lnSpc>
              <a:spcBef>
                <a:spcPts val="0"/>
              </a:spcBef>
              <a:spcAft>
                <a:spcPts val="0"/>
              </a:spcAft>
              <a:buClr>
                <a:schemeClr val="lt1"/>
              </a:buClr>
              <a:buSzPts val="2000"/>
              <a:buFont typeface="Arial"/>
              <a:buChar char="•"/>
            </a:pPr>
            <a:r>
              <a:rPr lang="en-US" sz="2000">
                <a:solidFill>
                  <a:schemeClr val="lt1"/>
                </a:solidFill>
              </a:rPr>
              <a:t> </a:t>
            </a:r>
            <a:r>
              <a:rPr b="0" i="0" lang="en-US" sz="2000" u="none">
                <a:solidFill>
                  <a:schemeClr val="lt1"/>
                </a:solidFill>
                <a:latin typeface="Arial"/>
                <a:ea typeface="Arial"/>
                <a:cs typeface="Arial"/>
                <a:sym typeface="Arial"/>
              </a:rPr>
              <a:t>We may also send some ‘catch up’ activities if necessary</a:t>
            </a:r>
            <a:r>
              <a:rPr lang="en-US" sz="2000">
                <a:solidFill>
                  <a:schemeClr val="lt1"/>
                </a:solidFill>
              </a:rPr>
              <a:t> - such as handwriting, times tables, etc.</a:t>
            </a:r>
            <a:endParaRPr sz="2000">
              <a:solidFill>
                <a:schemeClr val="lt1"/>
              </a:solidFill>
            </a:endParaRPr>
          </a:p>
          <a:p>
            <a:pPr indent="0" lvl="0" marL="0" marR="0" rtl="0" algn="l">
              <a:lnSpc>
                <a:spcPct val="100000"/>
              </a:lnSpc>
              <a:spcBef>
                <a:spcPts val="0"/>
              </a:spcBef>
              <a:spcAft>
                <a:spcPts val="0"/>
              </a:spcAft>
              <a:buNone/>
            </a:pPr>
            <a:r>
              <a:t/>
            </a:r>
            <a:endParaRPr sz="2000">
              <a:solidFill>
                <a:schemeClr val="lt1"/>
              </a:solidFill>
            </a:endParaRPr>
          </a:p>
          <a:p>
            <a:pPr indent="0" lvl="0" marL="0" marR="0" rtl="0" algn="l">
              <a:lnSpc>
                <a:spcPct val="100000"/>
              </a:lnSpc>
              <a:spcBef>
                <a:spcPts val="0"/>
              </a:spcBef>
              <a:spcAft>
                <a:spcPts val="0"/>
              </a:spcAft>
              <a:buNone/>
            </a:pPr>
            <a:r>
              <a:t/>
            </a:r>
            <a:endParaRPr sz="2000">
              <a:solidFill>
                <a:schemeClr val="lt1"/>
              </a:solidFill>
            </a:endParaRPr>
          </a:p>
          <a:p>
            <a:pPr indent="0" lvl="0" marL="0" marR="0" rtl="0" algn="l">
              <a:lnSpc>
                <a:spcPct val="100000"/>
              </a:lnSpc>
              <a:spcBef>
                <a:spcPts val="0"/>
              </a:spcBef>
              <a:spcAft>
                <a:spcPts val="0"/>
              </a:spcAft>
              <a:buNone/>
            </a:pPr>
            <a:r>
              <a:rPr lang="en-US" sz="2000">
                <a:solidFill>
                  <a:schemeClr val="lt1"/>
                </a:solidFill>
              </a:rPr>
              <a:t>CHILDREN SHOULD BRING THEIR HOMEWORK BOOK TO SCHOOL EACH WEEK.</a:t>
            </a:r>
            <a:endParaRPr sz="2000">
              <a:solidFill>
                <a:schemeClr val="lt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pic>
        <p:nvPicPr>
          <p:cNvPr id="158" name="Google Shape;158;p27"/>
          <p:cNvPicPr preferRelativeResize="0"/>
          <p:nvPr/>
        </p:nvPicPr>
        <p:blipFill rotWithShape="1">
          <a:blip r:embed="rId3">
            <a:alphaModFix/>
          </a:blip>
          <a:srcRect b="0" l="0" r="0" t="0"/>
          <a:stretch/>
        </p:blipFill>
        <p:spPr>
          <a:xfrm>
            <a:off x="7915275" y="0"/>
            <a:ext cx="1228725" cy="1228725"/>
          </a:xfrm>
          <a:prstGeom prst="rect">
            <a:avLst/>
          </a:prstGeom>
          <a:noFill/>
          <a:ln>
            <a:noFill/>
          </a:ln>
        </p:spPr>
      </p:pic>
      <p:sp>
        <p:nvSpPr>
          <p:cNvPr id="159" name="Google Shape;159;p27"/>
          <p:cNvSpPr txBox="1"/>
          <p:nvPr/>
        </p:nvSpPr>
        <p:spPr>
          <a:xfrm>
            <a:off x="0" y="0"/>
            <a:ext cx="47436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400" u="none" cap="none" strike="noStrike">
                <a:solidFill>
                  <a:schemeClr val="lt1"/>
                </a:solidFill>
                <a:latin typeface="Calibri"/>
                <a:ea typeface="Calibri"/>
                <a:cs typeface="Calibri"/>
                <a:sym typeface="Calibri"/>
              </a:rPr>
              <a:t>Early Reading – Decodable books   </a:t>
            </a:r>
            <a:endParaRPr>
              <a:solidFill>
                <a:schemeClr val="lt1"/>
              </a:solidFill>
            </a:endParaRPr>
          </a:p>
        </p:txBody>
      </p:sp>
      <p:sp>
        <p:nvSpPr>
          <p:cNvPr id="160" name="Google Shape;160;p27"/>
          <p:cNvSpPr txBox="1"/>
          <p:nvPr/>
        </p:nvSpPr>
        <p:spPr>
          <a:xfrm>
            <a:off x="0" y="358070"/>
            <a:ext cx="6836700" cy="708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u="sng">
                <a:solidFill>
                  <a:schemeClr val="lt1"/>
                </a:solidFill>
                <a:latin typeface="Calibri"/>
                <a:ea typeface="Calibri"/>
                <a:cs typeface="Calibri"/>
                <a:sym typeface="Calibri"/>
              </a:rPr>
              <a:t>Children who are being taught phonics will </a:t>
            </a:r>
            <a:r>
              <a:rPr b="1" i="1" lang="en-US" sz="2000" u="sng">
                <a:solidFill>
                  <a:schemeClr val="lt1"/>
                </a:solidFill>
                <a:latin typeface="Calibri"/>
                <a:ea typeface="Calibri"/>
                <a:cs typeface="Calibri"/>
                <a:sym typeface="Calibri"/>
              </a:rPr>
              <a:t>have </a:t>
            </a:r>
            <a:r>
              <a:rPr b="1" lang="en-US" sz="2000" u="sng">
                <a:solidFill>
                  <a:schemeClr val="lt1"/>
                </a:solidFill>
                <a:latin typeface="Calibri"/>
                <a:ea typeface="Calibri"/>
                <a:cs typeface="Calibri"/>
                <a:sym typeface="Calibri"/>
              </a:rPr>
              <a:t>a phonetically decodable book.  </a:t>
            </a:r>
            <a:endParaRPr u="sng">
              <a:solidFill>
                <a:schemeClr val="lt1"/>
              </a:solidFill>
            </a:endParaRPr>
          </a:p>
        </p:txBody>
      </p:sp>
      <p:sp>
        <p:nvSpPr>
          <p:cNvPr id="161" name="Google Shape;161;p27"/>
          <p:cNvSpPr txBox="1"/>
          <p:nvPr/>
        </p:nvSpPr>
        <p:spPr>
          <a:xfrm>
            <a:off x="0" y="1213510"/>
            <a:ext cx="7816500" cy="646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Calibri"/>
                <a:ea typeface="Calibri"/>
                <a:cs typeface="Calibri"/>
                <a:sym typeface="Calibri"/>
              </a:rPr>
              <a:t>The children should not struggle with their book – it only contains sounds that the children have been taught. It should consolidate their learning. </a:t>
            </a:r>
            <a:endParaRPr>
              <a:solidFill>
                <a:schemeClr val="lt1"/>
              </a:solidFill>
            </a:endParaRPr>
          </a:p>
        </p:txBody>
      </p:sp>
      <p:sp>
        <p:nvSpPr>
          <p:cNvPr id="162" name="Google Shape;162;p27"/>
          <p:cNvSpPr txBox="1"/>
          <p:nvPr/>
        </p:nvSpPr>
        <p:spPr>
          <a:xfrm>
            <a:off x="57149" y="2007435"/>
            <a:ext cx="6936600" cy="163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Calibri"/>
                <a:ea typeface="Calibri"/>
                <a:cs typeface="Calibri"/>
                <a:sym typeface="Calibri"/>
              </a:rPr>
              <a:t>The storybooks contain green and red words:</a:t>
            </a:r>
            <a:endParaRPr>
              <a:solidFill>
                <a:schemeClr val="lt1"/>
              </a:solidFill>
            </a:endParaRPr>
          </a:p>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a:p>
            <a:pPr indent="0" lvl="0" marL="0" marR="0" rtl="0" algn="l">
              <a:spcBef>
                <a:spcPts val="0"/>
              </a:spcBef>
              <a:spcAft>
                <a:spcPts val="0"/>
              </a:spcAft>
              <a:buNone/>
            </a:pPr>
            <a:r>
              <a:rPr b="1" lang="en-US" sz="1600">
                <a:solidFill>
                  <a:schemeClr val="lt1"/>
                </a:solidFill>
                <a:latin typeface="Calibri"/>
                <a:ea typeface="Calibri"/>
                <a:cs typeface="Calibri"/>
                <a:sym typeface="Calibri"/>
              </a:rPr>
              <a:t>Green words </a:t>
            </a:r>
            <a:endParaRPr>
              <a:solidFill>
                <a:schemeClr val="lt1"/>
              </a:solidFill>
            </a:endParaRPr>
          </a:p>
          <a:p>
            <a:pPr indent="0" lvl="0" marL="0" marR="0" rtl="0" algn="l">
              <a:spcBef>
                <a:spcPts val="0"/>
              </a:spcBef>
              <a:spcAft>
                <a:spcPts val="0"/>
              </a:spcAft>
              <a:buNone/>
            </a:pPr>
            <a:r>
              <a:t/>
            </a:r>
            <a:endParaRPr b="1" sz="1600">
              <a:solidFill>
                <a:schemeClr val="lt1"/>
              </a:solidFill>
              <a:latin typeface="Calibri"/>
              <a:ea typeface="Calibri"/>
              <a:cs typeface="Calibri"/>
              <a:sym typeface="Calibri"/>
            </a:endParaRPr>
          </a:p>
          <a:p>
            <a:pPr indent="0" lvl="0" marL="0" marR="0" rtl="0" algn="l">
              <a:spcBef>
                <a:spcPts val="0"/>
              </a:spcBef>
              <a:spcAft>
                <a:spcPts val="0"/>
              </a:spcAft>
              <a:buNone/>
            </a:pPr>
            <a:r>
              <a:rPr b="1" lang="en-US" sz="1600" u="sng">
                <a:solidFill>
                  <a:schemeClr val="lt1"/>
                </a:solidFill>
                <a:latin typeface="Calibri"/>
                <a:ea typeface="Calibri"/>
                <a:cs typeface="Calibri"/>
                <a:sym typeface="Calibri"/>
              </a:rPr>
              <a:t>Green words </a:t>
            </a:r>
            <a:r>
              <a:rPr lang="en-US" sz="1600">
                <a:solidFill>
                  <a:schemeClr val="lt1"/>
                </a:solidFill>
                <a:latin typeface="Calibri"/>
                <a:ea typeface="Calibri"/>
                <a:cs typeface="Calibri"/>
                <a:sym typeface="Calibri"/>
              </a:rPr>
              <a:t>are words that the children </a:t>
            </a:r>
            <a:r>
              <a:rPr lang="en-US" sz="1600" u="sng">
                <a:solidFill>
                  <a:schemeClr val="lt1"/>
                </a:solidFill>
                <a:latin typeface="Calibri"/>
                <a:ea typeface="Calibri"/>
                <a:cs typeface="Calibri"/>
                <a:sym typeface="Calibri"/>
              </a:rPr>
              <a:t>will be able to sound out</a:t>
            </a:r>
            <a:r>
              <a:rPr lang="en-US" sz="1600">
                <a:solidFill>
                  <a:schemeClr val="lt1"/>
                </a:solidFill>
                <a:latin typeface="Calibri"/>
                <a:ea typeface="Calibri"/>
                <a:cs typeface="Calibri"/>
                <a:sym typeface="Calibri"/>
              </a:rPr>
              <a:t> and then sound blend together, using the speed sounds they have learnt. </a:t>
            </a:r>
            <a:endParaRPr>
              <a:solidFill>
                <a:schemeClr val="lt1"/>
              </a:solidFill>
            </a:endParaRPr>
          </a:p>
        </p:txBody>
      </p:sp>
      <p:sp>
        <p:nvSpPr>
          <p:cNvPr id="163" name="Google Shape;163;p27"/>
          <p:cNvSpPr/>
          <p:nvPr/>
        </p:nvSpPr>
        <p:spPr>
          <a:xfrm>
            <a:off x="380775" y="5619025"/>
            <a:ext cx="8561700" cy="1016100"/>
          </a:xfrm>
          <a:prstGeom prst="rect">
            <a:avLst/>
          </a:prstGeom>
          <a:solidFill>
            <a:schemeClr val="l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1400">
                <a:solidFill>
                  <a:schemeClr val="dk1"/>
                </a:solidFill>
                <a:latin typeface="Calibri"/>
                <a:ea typeface="Calibri"/>
                <a:cs typeface="Calibri"/>
                <a:sym typeface="Calibri"/>
              </a:rPr>
              <a:t>Some ‘red words’ aren’t perm</a:t>
            </a:r>
            <a:r>
              <a:rPr lang="en-US">
                <a:solidFill>
                  <a:schemeClr val="dk1"/>
                </a:solidFill>
                <a:latin typeface="Calibri"/>
                <a:ea typeface="Calibri"/>
                <a:cs typeface="Calibri"/>
                <a:sym typeface="Calibri"/>
              </a:rPr>
              <a:t>anen</a:t>
            </a:r>
            <a:r>
              <a:rPr lang="en-US" sz="1400">
                <a:solidFill>
                  <a:schemeClr val="dk1"/>
                </a:solidFill>
                <a:latin typeface="Calibri"/>
                <a:ea typeface="Calibri"/>
                <a:cs typeface="Calibri"/>
                <a:sym typeface="Calibri"/>
              </a:rPr>
              <a:t>t red words and are ‘red for a while words’. This means that the word includes graphemes that have not been taught by the time they are encountered by the child. </a:t>
            </a:r>
            <a:endParaRPr/>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US" sz="1400">
                <a:solidFill>
                  <a:schemeClr val="dk1"/>
                </a:solidFill>
                <a:latin typeface="Calibri"/>
                <a:ea typeface="Calibri"/>
                <a:cs typeface="Calibri"/>
                <a:sym typeface="Calibri"/>
              </a:rPr>
              <a:t>Once the grapheme has been taught, some red words turn into green words.</a:t>
            </a:r>
            <a:endParaRPr/>
          </a:p>
        </p:txBody>
      </p:sp>
      <p:sp>
        <p:nvSpPr>
          <p:cNvPr id="164" name="Google Shape;164;p27"/>
          <p:cNvSpPr txBox="1"/>
          <p:nvPr/>
        </p:nvSpPr>
        <p:spPr>
          <a:xfrm>
            <a:off x="101550" y="3639124"/>
            <a:ext cx="8940900" cy="1754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lt1"/>
                </a:solidFill>
                <a:latin typeface="Calibri"/>
                <a:ea typeface="Calibri"/>
                <a:cs typeface="Calibri"/>
                <a:sym typeface="Calibri"/>
              </a:rPr>
              <a:t>Red words </a:t>
            </a:r>
            <a:endParaRPr b="1" sz="1800">
              <a:solidFill>
                <a:schemeClr val="lt1"/>
              </a:solidFill>
              <a:latin typeface="Calibri"/>
              <a:ea typeface="Calibri"/>
              <a:cs typeface="Calibri"/>
              <a:sym typeface="Calibri"/>
            </a:endParaRPr>
          </a:p>
          <a:p>
            <a:pPr indent="-285750" lvl="0" marL="285750" marR="0" rtl="0" algn="l">
              <a:spcBef>
                <a:spcPts val="0"/>
              </a:spcBef>
              <a:spcAft>
                <a:spcPts val="0"/>
              </a:spcAft>
              <a:buClr>
                <a:schemeClr val="lt1"/>
              </a:buClr>
              <a:buSzPts val="1800"/>
              <a:buFont typeface="Arial"/>
              <a:buChar char="•"/>
            </a:pPr>
            <a:r>
              <a:rPr b="1" lang="en-US" sz="1800" u="sng">
                <a:solidFill>
                  <a:schemeClr val="lt1"/>
                </a:solidFill>
                <a:latin typeface="Calibri"/>
                <a:ea typeface="Calibri"/>
                <a:cs typeface="Calibri"/>
                <a:sym typeface="Calibri"/>
              </a:rPr>
              <a:t>Red words </a:t>
            </a:r>
            <a:r>
              <a:rPr lang="en-US" sz="1800">
                <a:solidFill>
                  <a:schemeClr val="lt1"/>
                </a:solidFill>
                <a:latin typeface="Calibri"/>
                <a:ea typeface="Calibri"/>
                <a:cs typeface="Calibri"/>
                <a:sym typeface="Calibri"/>
              </a:rPr>
              <a:t>are those words which contain spelling pattern</a:t>
            </a:r>
            <a:r>
              <a:rPr b="1" lang="en-US" sz="1800" u="sng">
                <a:solidFill>
                  <a:schemeClr val="lt1"/>
                </a:solidFill>
                <a:latin typeface="Calibri"/>
                <a:ea typeface="Calibri"/>
                <a:cs typeface="Calibri"/>
                <a:sym typeface="Calibri"/>
              </a:rPr>
              <a:t>s </a:t>
            </a:r>
            <a:r>
              <a:rPr b="1" lang="en-US" sz="1800" u="sng">
                <a:solidFill>
                  <a:schemeClr val="lt1"/>
                </a:solidFill>
                <a:latin typeface="Calibri"/>
                <a:ea typeface="Calibri"/>
                <a:cs typeface="Calibri"/>
                <a:sym typeface="Calibri"/>
              </a:rPr>
              <a:t>that cannot be sounded out. </a:t>
            </a:r>
            <a:r>
              <a:rPr lang="en-US" sz="1800">
                <a:solidFill>
                  <a:schemeClr val="lt1"/>
                </a:solidFill>
                <a:latin typeface="Calibri"/>
                <a:ea typeface="Calibri"/>
                <a:cs typeface="Calibri"/>
                <a:sym typeface="Calibri"/>
              </a:rPr>
              <a:t>Some of the most frequently used words in the English language have an uncommon spelling pattern and don't sound like they look, for example, said sounds like ‘sed’. </a:t>
            </a:r>
            <a:endParaRPr>
              <a:solidFill>
                <a:schemeClr val="lt1"/>
              </a:solidFill>
            </a:endParaRPr>
          </a:p>
          <a:p>
            <a:pPr indent="-285750" lvl="0" marL="285750" marR="0" rtl="0" algn="l">
              <a:spcBef>
                <a:spcPts val="0"/>
              </a:spcBef>
              <a:spcAft>
                <a:spcPts val="0"/>
              </a:spcAft>
              <a:buClr>
                <a:schemeClr val="lt1"/>
              </a:buClr>
              <a:buSzPts val="1800"/>
              <a:buFont typeface="Arial"/>
              <a:buChar char="•"/>
            </a:pPr>
            <a:r>
              <a:rPr lang="en-US" sz="1800">
                <a:solidFill>
                  <a:schemeClr val="lt1"/>
                </a:solidFill>
                <a:latin typeface="Calibri"/>
                <a:ea typeface="Calibri"/>
                <a:cs typeface="Calibri"/>
                <a:sym typeface="Calibri"/>
              </a:rPr>
              <a:t>Red words have to be learnt by sight. In the past, they have been referred to as ‘common exception words’, ‘sight words’ or ‘tricky words’.</a:t>
            </a:r>
            <a:endParaRPr>
              <a:solidFill>
                <a:schemeClr val="lt1"/>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pic>
        <p:nvPicPr>
          <p:cNvPr id="169" name="Google Shape;169;p28"/>
          <p:cNvPicPr preferRelativeResize="0"/>
          <p:nvPr/>
        </p:nvPicPr>
        <p:blipFill rotWithShape="1">
          <a:blip r:embed="rId3">
            <a:alphaModFix/>
          </a:blip>
          <a:srcRect b="0" l="0" r="0" t="0"/>
          <a:stretch/>
        </p:blipFill>
        <p:spPr>
          <a:xfrm>
            <a:off x="8111169" y="0"/>
            <a:ext cx="1032831" cy="1032831"/>
          </a:xfrm>
          <a:prstGeom prst="rect">
            <a:avLst/>
          </a:prstGeom>
          <a:noFill/>
          <a:ln>
            <a:noFill/>
          </a:ln>
        </p:spPr>
      </p:pic>
      <p:sp>
        <p:nvSpPr>
          <p:cNvPr id="170" name="Google Shape;170;p28"/>
          <p:cNvSpPr txBox="1"/>
          <p:nvPr/>
        </p:nvSpPr>
        <p:spPr>
          <a:xfrm>
            <a:off x="0" y="188900"/>
            <a:ext cx="47436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Early Reading – Decodable books   </a:t>
            </a:r>
            <a:endParaRPr>
              <a:solidFill>
                <a:schemeClr val="lt1"/>
              </a:solidFill>
            </a:endParaRPr>
          </a:p>
        </p:txBody>
      </p:sp>
      <p:sp>
        <p:nvSpPr>
          <p:cNvPr id="171" name="Google Shape;171;p28"/>
          <p:cNvSpPr txBox="1"/>
          <p:nvPr/>
        </p:nvSpPr>
        <p:spPr>
          <a:xfrm>
            <a:off x="131256" y="1297738"/>
            <a:ext cx="8540700" cy="5510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200">
                <a:solidFill>
                  <a:schemeClr val="lt1"/>
                </a:solidFill>
                <a:latin typeface="Calibri"/>
                <a:ea typeface="Calibri"/>
                <a:cs typeface="Calibri"/>
                <a:sym typeface="Calibri"/>
              </a:rPr>
              <a:t>Children will read the story three times at school before it gets sent home. </a:t>
            </a:r>
            <a:endParaRPr sz="1200">
              <a:solidFill>
                <a:schemeClr val="lt1"/>
              </a:solidFill>
            </a:endParaRPr>
          </a:p>
          <a:p>
            <a:pPr indent="0" lvl="0" marL="0" marR="0" rtl="0" algn="l">
              <a:spcBef>
                <a:spcPts val="0"/>
              </a:spcBef>
              <a:spcAft>
                <a:spcPts val="0"/>
              </a:spcAft>
              <a:buNone/>
            </a:pPr>
            <a:r>
              <a:t/>
            </a:r>
            <a:endParaRPr b="1" sz="2200">
              <a:solidFill>
                <a:schemeClr val="lt1"/>
              </a:solidFill>
              <a:latin typeface="Calibri"/>
              <a:ea typeface="Calibri"/>
              <a:cs typeface="Calibri"/>
              <a:sym typeface="Calibri"/>
            </a:endParaRPr>
          </a:p>
          <a:p>
            <a:pPr indent="0" lvl="0" marL="0" marR="0" rtl="0" algn="l">
              <a:spcBef>
                <a:spcPts val="0"/>
              </a:spcBef>
              <a:spcAft>
                <a:spcPts val="0"/>
              </a:spcAft>
              <a:buNone/>
            </a:pPr>
            <a:r>
              <a:rPr b="1" lang="en-US" sz="2200">
                <a:solidFill>
                  <a:schemeClr val="lt1"/>
                </a:solidFill>
                <a:latin typeface="Calibri"/>
                <a:ea typeface="Calibri"/>
                <a:cs typeface="Calibri"/>
                <a:sym typeface="Calibri"/>
              </a:rPr>
              <a:t>First read – accurate </a:t>
            </a:r>
            <a:r>
              <a:rPr lang="en-US" sz="2200">
                <a:solidFill>
                  <a:schemeClr val="lt1"/>
                </a:solidFill>
                <a:latin typeface="Calibri"/>
                <a:ea typeface="Calibri"/>
                <a:cs typeface="Calibri"/>
                <a:sym typeface="Calibri"/>
              </a:rPr>
              <a:t>word reading. Children review the sounds that will feature within the story (inside cover) and read the story accurately and slowly. </a:t>
            </a:r>
            <a:endParaRPr sz="1200">
              <a:solidFill>
                <a:schemeClr val="lt1"/>
              </a:solidFill>
            </a:endParaRPr>
          </a:p>
          <a:p>
            <a:pPr indent="0" lvl="0" marL="0" marR="0" rtl="0" algn="l">
              <a:spcBef>
                <a:spcPts val="0"/>
              </a:spcBef>
              <a:spcAft>
                <a:spcPts val="0"/>
              </a:spcAft>
              <a:buNone/>
            </a:pPr>
            <a:r>
              <a:t/>
            </a:r>
            <a:endParaRPr sz="2200">
              <a:solidFill>
                <a:schemeClr val="lt1"/>
              </a:solidFill>
              <a:latin typeface="Calibri"/>
              <a:ea typeface="Calibri"/>
              <a:cs typeface="Calibri"/>
              <a:sym typeface="Calibri"/>
            </a:endParaRPr>
          </a:p>
          <a:p>
            <a:pPr indent="0" lvl="0" marL="0" marR="0" rtl="0" algn="l">
              <a:spcBef>
                <a:spcPts val="0"/>
              </a:spcBef>
              <a:spcAft>
                <a:spcPts val="0"/>
              </a:spcAft>
              <a:buNone/>
            </a:pPr>
            <a:r>
              <a:rPr b="1" lang="en-US" sz="2200">
                <a:solidFill>
                  <a:schemeClr val="lt1"/>
                </a:solidFill>
                <a:latin typeface="Calibri"/>
                <a:ea typeface="Calibri"/>
                <a:cs typeface="Calibri"/>
                <a:sym typeface="Calibri"/>
              </a:rPr>
              <a:t>Second read </a:t>
            </a:r>
            <a:r>
              <a:rPr lang="en-US" sz="2200">
                <a:solidFill>
                  <a:schemeClr val="lt1"/>
                </a:solidFill>
                <a:latin typeface="Calibri"/>
                <a:ea typeface="Calibri"/>
                <a:cs typeface="Calibri"/>
                <a:sym typeface="Calibri"/>
              </a:rPr>
              <a:t>– </a:t>
            </a:r>
            <a:r>
              <a:rPr b="1" lang="en-US" sz="2200">
                <a:solidFill>
                  <a:schemeClr val="lt1"/>
                </a:solidFill>
                <a:latin typeface="Calibri"/>
                <a:ea typeface="Calibri"/>
                <a:cs typeface="Calibri"/>
                <a:sym typeface="Calibri"/>
              </a:rPr>
              <a:t>Developing fluency</a:t>
            </a:r>
            <a:r>
              <a:rPr lang="en-US" sz="2200">
                <a:solidFill>
                  <a:schemeClr val="lt1"/>
                </a:solidFill>
                <a:latin typeface="Calibri"/>
                <a:ea typeface="Calibri"/>
                <a:cs typeface="Calibri"/>
                <a:sym typeface="Calibri"/>
              </a:rPr>
              <a:t>. Children increase their reading fluency (speed) </a:t>
            </a:r>
            <a:endParaRPr sz="1200">
              <a:solidFill>
                <a:schemeClr val="lt1"/>
              </a:solidFill>
            </a:endParaRPr>
          </a:p>
          <a:p>
            <a:pPr indent="0" lvl="0" marL="0" marR="0" rtl="0" algn="l">
              <a:spcBef>
                <a:spcPts val="0"/>
              </a:spcBef>
              <a:spcAft>
                <a:spcPts val="0"/>
              </a:spcAft>
              <a:buNone/>
            </a:pPr>
            <a:r>
              <a:t/>
            </a:r>
            <a:endParaRPr sz="2200">
              <a:solidFill>
                <a:schemeClr val="lt1"/>
              </a:solidFill>
              <a:latin typeface="Calibri"/>
              <a:ea typeface="Calibri"/>
              <a:cs typeface="Calibri"/>
              <a:sym typeface="Calibri"/>
            </a:endParaRPr>
          </a:p>
          <a:p>
            <a:pPr indent="0" lvl="0" marL="0" marR="0" rtl="0" algn="l">
              <a:spcBef>
                <a:spcPts val="0"/>
              </a:spcBef>
              <a:spcAft>
                <a:spcPts val="0"/>
              </a:spcAft>
              <a:buNone/>
            </a:pPr>
            <a:r>
              <a:rPr b="1" lang="en-US" sz="2200">
                <a:solidFill>
                  <a:schemeClr val="lt1"/>
                </a:solidFill>
                <a:latin typeface="Calibri"/>
                <a:ea typeface="Calibri"/>
                <a:cs typeface="Calibri"/>
                <a:sym typeface="Calibri"/>
              </a:rPr>
              <a:t>Third read </a:t>
            </a:r>
            <a:r>
              <a:rPr lang="en-US" sz="2200">
                <a:solidFill>
                  <a:schemeClr val="lt1"/>
                </a:solidFill>
                <a:latin typeface="Calibri"/>
                <a:ea typeface="Calibri"/>
                <a:cs typeface="Calibri"/>
                <a:sym typeface="Calibri"/>
              </a:rPr>
              <a:t>– </a:t>
            </a:r>
            <a:r>
              <a:rPr b="1" lang="en-US" sz="2200">
                <a:solidFill>
                  <a:schemeClr val="lt1"/>
                </a:solidFill>
                <a:latin typeface="Calibri"/>
                <a:ea typeface="Calibri"/>
                <a:cs typeface="Calibri"/>
                <a:sym typeface="Calibri"/>
              </a:rPr>
              <a:t>comprehension</a:t>
            </a:r>
            <a:r>
              <a:rPr lang="en-US" sz="2200">
                <a:solidFill>
                  <a:schemeClr val="lt1"/>
                </a:solidFill>
                <a:latin typeface="Calibri"/>
                <a:ea typeface="Calibri"/>
                <a:cs typeface="Calibri"/>
                <a:sym typeface="Calibri"/>
              </a:rPr>
              <a:t>. Children discuss the story and engage in book talk. Can they summarise what has been read and talk about the characters and plot?</a:t>
            </a:r>
            <a:endParaRPr sz="1200">
              <a:solidFill>
                <a:schemeClr val="lt1"/>
              </a:solidFill>
            </a:endParaRPr>
          </a:p>
          <a:p>
            <a:pPr indent="0" lvl="0" marL="0" marR="0" rtl="0" algn="l">
              <a:spcBef>
                <a:spcPts val="0"/>
              </a:spcBef>
              <a:spcAft>
                <a:spcPts val="0"/>
              </a:spcAft>
              <a:buNone/>
            </a:pPr>
            <a:r>
              <a:t/>
            </a:r>
            <a:endParaRPr sz="2200">
              <a:solidFill>
                <a:schemeClr val="lt1"/>
              </a:solidFill>
              <a:latin typeface="Calibri"/>
              <a:ea typeface="Calibri"/>
              <a:cs typeface="Calibri"/>
              <a:sym typeface="Calibri"/>
            </a:endParaRPr>
          </a:p>
          <a:p>
            <a:pPr indent="0" lvl="0" marL="0" marR="0" rtl="0" algn="l">
              <a:spcBef>
                <a:spcPts val="0"/>
              </a:spcBef>
              <a:spcAft>
                <a:spcPts val="0"/>
              </a:spcAft>
              <a:buNone/>
            </a:pPr>
            <a:r>
              <a:rPr b="1" lang="en-US" sz="2200">
                <a:solidFill>
                  <a:schemeClr val="lt1"/>
                </a:solidFill>
                <a:latin typeface="Calibri"/>
                <a:ea typeface="Calibri"/>
                <a:cs typeface="Calibri"/>
                <a:sym typeface="Calibri"/>
              </a:rPr>
              <a:t>After the third read, your child will bring this book home as well as the matching book-bag book.</a:t>
            </a:r>
            <a:endParaRPr sz="1200">
              <a:solidFill>
                <a:schemeClr val="lt1"/>
              </a:solidFill>
            </a:endParaRPr>
          </a:p>
        </p:txBody>
      </p:sp>
      <p:sp>
        <p:nvSpPr>
          <p:cNvPr id="172" name="Google Shape;172;p28"/>
          <p:cNvSpPr txBox="1"/>
          <p:nvPr/>
        </p:nvSpPr>
        <p:spPr>
          <a:xfrm>
            <a:off x="131256" y="877465"/>
            <a:ext cx="7816500" cy="646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Calibri"/>
                <a:ea typeface="Calibri"/>
                <a:cs typeface="Calibri"/>
                <a:sym typeface="Calibri"/>
              </a:rPr>
              <a:t>The phonetically decodable book will be introduced in the 30 minute phonic session.</a:t>
            </a:r>
            <a:endParaRPr>
              <a:solidFill>
                <a:schemeClr val="lt1"/>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2"/>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7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pic>
        <p:nvPicPr>
          <p:cNvPr id="177" name="Google Shape;177;p29"/>
          <p:cNvPicPr preferRelativeResize="0"/>
          <p:nvPr/>
        </p:nvPicPr>
        <p:blipFill rotWithShape="1">
          <a:blip r:embed="rId3">
            <a:alphaModFix/>
          </a:blip>
          <a:srcRect b="0" l="0" r="0" t="0"/>
          <a:stretch/>
        </p:blipFill>
        <p:spPr>
          <a:xfrm>
            <a:off x="7915275" y="0"/>
            <a:ext cx="1228725" cy="1228725"/>
          </a:xfrm>
          <a:prstGeom prst="rect">
            <a:avLst/>
          </a:prstGeom>
          <a:noFill/>
          <a:ln>
            <a:noFill/>
          </a:ln>
        </p:spPr>
      </p:pic>
      <p:sp>
        <p:nvSpPr>
          <p:cNvPr id="178" name="Google Shape;178;p29"/>
          <p:cNvSpPr txBox="1"/>
          <p:nvPr/>
        </p:nvSpPr>
        <p:spPr>
          <a:xfrm>
            <a:off x="57150" y="171450"/>
            <a:ext cx="47436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Early Reading – Decodable books </a:t>
            </a:r>
            <a:r>
              <a:rPr b="1" lang="en-US" sz="2400">
                <a:solidFill>
                  <a:schemeClr val="dk1"/>
                </a:solidFill>
                <a:latin typeface="Calibri"/>
                <a:ea typeface="Calibri"/>
                <a:cs typeface="Calibri"/>
                <a:sym typeface="Calibri"/>
              </a:rPr>
              <a:t>  </a:t>
            </a:r>
            <a:endParaRPr/>
          </a:p>
        </p:txBody>
      </p:sp>
      <p:pic>
        <p:nvPicPr>
          <p:cNvPr id="179" name="Google Shape;179;p29"/>
          <p:cNvPicPr preferRelativeResize="0"/>
          <p:nvPr/>
        </p:nvPicPr>
        <p:blipFill rotWithShape="1">
          <a:blip r:embed="rId4">
            <a:alphaModFix/>
          </a:blip>
          <a:srcRect b="0" l="0" r="0" t="0"/>
          <a:stretch/>
        </p:blipFill>
        <p:spPr>
          <a:xfrm>
            <a:off x="3123724" y="731468"/>
            <a:ext cx="2321257" cy="1750763"/>
          </a:xfrm>
          <a:prstGeom prst="rect">
            <a:avLst/>
          </a:prstGeom>
          <a:noFill/>
          <a:ln>
            <a:noFill/>
          </a:ln>
        </p:spPr>
      </p:pic>
      <p:pic>
        <p:nvPicPr>
          <p:cNvPr id="180" name="Google Shape;180;p29"/>
          <p:cNvPicPr preferRelativeResize="0"/>
          <p:nvPr/>
        </p:nvPicPr>
        <p:blipFill rotWithShape="1">
          <a:blip r:embed="rId5">
            <a:alphaModFix/>
          </a:blip>
          <a:srcRect b="0" l="0" r="0" t="0"/>
          <a:stretch/>
        </p:blipFill>
        <p:spPr>
          <a:xfrm>
            <a:off x="57150" y="3647545"/>
            <a:ext cx="2257465" cy="1529454"/>
          </a:xfrm>
          <a:prstGeom prst="rect">
            <a:avLst/>
          </a:prstGeom>
          <a:noFill/>
          <a:ln>
            <a:noFill/>
          </a:ln>
        </p:spPr>
      </p:pic>
      <p:pic>
        <p:nvPicPr>
          <p:cNvPr id="181" name="Google Shape;181;p29"/>
          <p:cNvPicPr preferRelativeResize="0"/>
          <p:nvPr/>
        </p:nvPicPr>
        <p:blipFill rotWithShape="1">
          <a:blip r:embed="rId6">
            <a:alphaModFix/>
          </a:blip>
          <a:srcRect b="0" l="0" r="0" t="0"/>
          <a:stretch/>
        </p:blipFill>
        <p:spPr>
          <a:xfrm>
            <a:off x="3123724" y="3647545"/>
            <a:ext cx="2424685" cy="2039272"/>
          </a:xfrm>
          <a:prstGeom prst="rect">
            <a:avLst/>
          </a:prstGeom>
          <a:noFill/>
          <a:ln>
            <a:noFill/>
          </a:ln>
        </p:spPr>
      </p:pic>
      <p:grpSp>
        <p:nvGrpSpPr>
          <p:cNvPr id="182" name="Google Shape;182;p29"/>
          <p:cNvGrpSpPr/>
          <p:nvPr/>
        </p:nvGrpSpPr>
        <p:grpSpPr>
          <a:xfrm>
            <a:off x="6473824" y="3413594"/>
            <a:ext cx="1680616" cy="2501031"/>
            <a:chOff x="6300831" y="2209677"/>
            <a:chExt cx="2267120" cy="2752317"/>
          </a:xfrm>
        </p:grpSpPr>
        <p:pic>
          <p:nvPicPr>
            <p:cNvPr descr="http://jeannewillis.com/Book%20Covers/CottonwoolColin.jpg" id="183" name="Google Shape;183;p29"/>
            <p:cNvPicPr preferRelativeResize="0"/>
            <p:nvPr/>
          </p:nvPicPr>
          <p:blipFill rotWithShape="1">
            <a:blip r:embed="rId7">
              <a:alphaModFix/>
            </a:blip>
            <a:srcRect b="0" l="0" r="0" t="0"/>
            <a:stretch/>
          </p:blipFill>
          <p:spPr>
            <a:xfrm>
              <a:off x="7289106" y="3711640"/>
              <a:ext cx="1070076" cy="1250354"/>
            </a:xfrm>
            <a:prstGeom prst="rect">
              <a:avLst/>
            </a:prstGeom>
            <a:noFill/>
            <a:ln>
              <a:noFill/>
            </a:ln>
          </p:spPr>
        </p:pic>
        <p:grpSp>
          <p:nvGrpSpPr>
            <p:cNvPr id="184" name="Google Shape;184;p29"/>
            <p:cNvGrpSpPr/>
            <p:nvPr/>
          </p:nvGrpSpPr>
          <p:grpSpPr>
            <a:xfrm>
              <a:off x="6300831" y="2209677"/>
              <a:ext cx="2267120" cy="2147017"/>
              <a:chOff x="6300831" y="2209677"/>
              <a:chExt cx="2267120" cy="2147017"/>
            </a:xfrm>
          </p:grpSpPr>
          <p:pic>
            <p:nvPicPr>
              <p:cNvPr descr="MonkeyandPanda.jpg" id="185" name="Google Shape;185;p29"/>
              <p:cNvPicPr preferRelativeResize="0"/>
              <p:nvPr/>
            </p:nvPicPr>
            <p:blipFill rotWithShape="1">
              <a:blip r:embed="rId8">
                <a:alphaModFix/>
              </a:blip>
              <a:srcRect b="0" l="0" r="0" t="0"/>
              <a:stretch/>
            </p:blipFill>
            <p:spPr>
              <a:xfrm>
                <a:off x="7596976" y="2841502"/>
                <a:ext cx="970975" cy="1277766"/>
              </a:xfrm>
              <a:prstGeom prst="rect">
                <a:avLst/>
              </a:prstGeom>
              <a:noFill/>
              <a:ln>
                <a:noFill/>
              </a:ln>
            </p:spPr>
          </p:pic>
          <p:pic>
            <p:nvPicPr>
              <p:cNvPr descr="TimeofLion.jpg" id="186" name="Google Shape;186;p29"/>
              <p:cNvPicPr preferRelativeResize="0"/>
              <p:nvPr/>
            </p:nvPicPr>
            <p:blipFill rotWithShape="1">
              <a:blip r:embed="rId9">
                <a:alphaModFix/>
              </a:blip>
              <a:srcRect b="0" l="0" r="0" t="0"/>
              <a:stretch/>
            </p:blipFill>
            <p:spPr>
              <a:xfrm rot="384540">
                <a:off x="6340708" y="2886722"/>
                <a:ext cx="852897" cy="762231"/>
              </a:xfrm>
              <a:prstGeom prst="rect">
                <a:avLst/>
              </a:prstGeom>
              <a:noFill/>
              <a:ln>
                <a:noFill/>
              </a:ln>
            </p:spPr>
          </p:pic>
          <p:pic>
            <p:nvPicPr>
              <p:cNvPr descr="The Worst Princess" id="187" name="Google Shape;187;p29"/>
              <p:cNvPicPr preferRelativeResize="0"/>
              <p:nvPr/>
            </p:nvPicPr>
            <p:blipFill rotWithShape="1">
              <a:blip r:embed="rId10">
                <a:alphaModFix/>
              </a:blip>
              <a:srcRect b="0" l="0" r="0" t="0"/>
              <a:stretch/>
            </p:blipFill>
            <p:spPr>
              <a:xfrm>
                <a:off x="7071514" y="2209677"/>
                <a:ext cx="906664" cy="1058478"/>
              </a:xfrm>
              <a:prstGeom prst="rect">
                <a:avLst/>
              </a:prstGeom>
              <a:noFill/>
              <a:ln>
                <a:noFill/>
              </a:ln>
            </p:spPr>
          </p:pic>
          <p:pic>
            <p:nvPicPr>
              <p:cNvPr descr="http://img1.fantasticfiction.co.uk/images/h4/h20507.jpg" id="188" name="Google Shape;188;p29"/>
              <p:cNvPicPr preferRelativeResize="0"/>
              <p:nvPr/>
            </p:nvPicPr>
            <p:blipFill rotWithShape="1">
              <a:blip r:embed="rId11">
                <a:alphaModFix/>
              </a:blip>
              <a:srcRect b="0" l="0" r="0" t="0"/>
              <a:stretch/>
            </p:blipFill>
            <p:spPr>
              <a:xfrm>
                <a:off x="6732880" y="3129534"/>
                <a:ext cx="933021" cy="1227160"/>
              </a:xfrm>
              <a:prstGeom prst="rect">
                <a:avLst/>
              </a:prstGeom>
              <a:noFill/>
              <a:ln>
                <a:noFill/>
              </a:ln>
            </p:spPr>
          </p:pic>
        </p:grpSp>
      </p:grpSp>
      <p:sp>
        <p:nvSpPr>
          <p:cNvPr id="189" name="Google Shape;189;p29"/>
          <p:cNvSpPr/>
          <p:nvPr/>
        </p:nvSpPr>
        <p:spPr>
          <a:xfrm>
            <a:off x="259980" y="3244338"/>
            <a:ext cx="2432400" cy="3693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lt1"/>
                </a:solidFill>
                <a:latin typeface="Calibri"/>
                <a:ea typeface="Calibri"/>
                <a:cs typeface="Calibri"/>
                <a:sym typeface="Calibri"/>
              </a:rPr>
              <a:t>Decodable story book</a:t>
            </a:r>
            <a:endParaRPr>
              <a:solidFill>
                <a:schemeClr val="lt1"/>
              </a:solidFill>
            </a:endParaRPr>
          </a:p>
        </p:txBody>
      </p:sp>
      <p:sp>
        <p:nvSpPr>
          <p:cNvPr id="190" name="Google Shape;190;p29"/>
          <p:cNvSpPr/>
          <p:nvPr/>
        </p:nvSpPr>
        <p:spPr>
          <a:xfrm>
            <a:off x="3366907" y="3278213"/>
            <a:ext cx="2432400" cy="3693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lt1"/>
                </a:solidFill>
                <a:latin typeface="Calibri"/>
                <a:ea typeface="Calibri"/>
                <a:cs typeface="Calibri"/>
                <a:sym typeface="Calibri"/>
              </a:rPr>
              <a:t>Book bag book</a:t>
            </a:r>
            <a:endParaRPr>
              <a:solidFill>
                <a:schemeClr val="lt1"/>
              </a:solidFill>
            </a:endParaRPr>
          </a:p>
        </p:txBody>
      </p:sp>
      <p:sp>
        <p:nvSpPr>
          <p:cNvPr id="191" name="Google Shape;191;p29"/>
          <p:cNvSpPr/>
          <p:nvPr/>
        </p:nvSpPr>
        <p:spPr>
          <a:xfrm>
            <a:off x="6476370" y="3059098"/>
            <a:ext cx="2432400" cy="3693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lt1"/>
                </a:solidFill>
                <a:latin typeface="Calibri"/>
                <a:ea typeface="Calibri"/>
                <a:cs typeface="Calibri"/>
                <a:sym typeface="Calibri"/>
              </a:rPr>
              <a:t>Reading for Pleasure text</a:t>
            </a:r>
            <a:endParaRPr>
              <a:solidFill>
                <a:schemeClr val="lt1"/>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 presetSubtype="0">
                                  <p:stCondLst>
                                    <p:cond delay="0"/>
                                  </p:stCondLst>
                                  <p:childTnLst>
                                    <p:set>
                                      <p:cBhvr>
                                        <p:cTn dur="1" fill="hold">
                                          <p:stCondLst>
                                            <p:cond delay="0"/>
                                          </p:stCondLst>
                                        </p:cTn>
                                        <p:tgtEl>
                                          <p:spTgt spid="180"/>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8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8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30"/>
          <p:cNvSpPr txBox="1"/>
          <p:nvPr>
            <p:ph type="title"/>
          </p:nvPr>
        </p:nvSpPr>
        <p:spPr>
          <a:xfrm>
            <a:off x="395250" y="1221480"/>
            <a:ext cx="8353500" cy="13962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lt1"/>
                </a:solidFill>
              </a:rPr>
              <a:t>‘Special Friends’, ‘Fred Talk’, read the word</a:t>
            </a:r>
            <a:endParaRPr>
              <a:solidFill>
                <a:schemeClr val="lt1"/>
              </a:solidFill>
            </a:endParaRPr>
          </a:p>
        </p:txBody>
      </p:sp>
      <p:sp>
        <p:nvSpPr>
          <p:cNvPr id="197" name="Google Shape;197;p30"/>
          <p:cNvSpPr txBox="1"/>
          <p:nvPr/>
        </p:nvSpPr>
        <p:spPr>
          <a:xfrm>
            <a:off x="122150" y="128075"/>
            <a:ext cx="4743600" cy="831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Early Reading – listening to your child read</a:t>
            </a:r>
            <a:endParaRPr>
              <a:solidFill>
                <a:schemeClr val="lt1"/>
              </a:solidFill>
            </a:endParaRPr>
          </a:p>
        </p:txBody>
      </p:sp>
      <p:pic>
        <p:nvPicPr>
          <p:cNvPr id="198" name="Google Shape;198;p30"/>
          <p:cNvPicPr preferRelativeResize="0"/>
          <p:nvPr/>
        </p:nvPicPr>
        <p:blipFill rotWithShape="1">
          <a:blip r:embed="rId3">
            <a:alphaModFix/>
          </a:blip>
          <a:srcRect b="0" l="0" r="0" t="0"/>
          <a:stretch/>
        </p:blipFill>
        <p:spPr>
          <a:xfrm>
            <a:off x="5494929" y="2349323"/>
            <a:ext cx="3042706" cy="2159340"/>
          </a:xfrm>
          <a:prstGeom prst="rect">
            <a:avLst/>
          </a:prstGeom>
          <a:noFill/>
          <a:ln>
            <a:noFill/>
          </a:ln>
        </p:spPr>
      </p:pic>
      <p:sp>
        <p:nvSpPr>
          <p:cNvPr id="199" name="Google Shape;199;p30"/>
          <p:cNvSpPr txBox="1"/>
          <p:nvPr/>
        </p:nvSpPr>
        <p:spPr>
          <a:xfrm>
            <a:off x="-1" y="4738550"/>
            <a:ext cx="8756700" cy="2031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lt1"/>
                </a:solidFill>
                <a:latin typeface="Calibri"/>
                <a:ea typeface="Calibri"/>
                <a:cs typeface="Calibri"/>
                <a:sym typeface="Calibri"/>
              </a:rPr>
              <a:t>Children will be able to read all of the words in the Storybook.</a:t>
            </a:r>
            <a:endParaRPr>
              <a:solidFill>
                <a:schemeClr val="lt1"/>
              </a:solidFill>
            </a:endParaRPr>
          </a:p>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a:p>
            <a:pPr indent="0" lvl="0" marL="0" marR="0" rtl="0" algn="l">
              <a:spcBef>
                <a:spcPts val="0"/>
              </a:spcBef>
              <a:spcAft>
                <a:spcPts val="0"/>
              </a:spcAft>
              <a:buNone/>
            </a:pPr>
            <a:r>
              <a:rPr lang="en-US" sz="1800">
                <a:solidFill>
                  <a:schemeClr val="lt1"/>
                </a:solidFill>
                <a:latin typeface="Calibri"/>
                <a:ea typeface="Calibri"/>
                <a:cs typeface="Calibri"/>
                <a:sym typeface="Calibri"/>
              </a:rPr>
              <a:t>If they hesitate, remind them to read the word using ‘Special Friends, Fred Talk, read the word’.</a:t>
            </a:r>
            <a:endParaRPr>
              <a:solidFill>
                <a:schemeClr val="lt1"/>
              </a:solidFill>
            </a:endParaRPr>
          </a:p>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a:p>
            <a:pPr indent="0" lvl="0" marL="0" marR="0" rtl="0" algn="l">
              <a:spcBef>
                <a:spcPts val="0"/>
              </a:spcBef>
              <a:spcAft>
                <a:spcPts val="0"/>
              </a:spcAft>
              <a:buNone/>
            </a:pPr>
            <a:r>
              <a:rPr lang="en-US" sz="1800">
                <a:solidFill>
                  <a:schemeClr val="lt1"/>
                </a:solidFill>
                <a:latin typeface="Calibri"/>
                <a:ea typeface="Calibri"/>
                <a:cs typeface="Calibri"/>
                <a:sym typeface="Calibri"/>
              </a:rPr>
              <a:t>For example, this means they spot the ‘sh’, then Fred Talk and blend to read the word e.g. sh, sh-i-p, ship.</a:t>
            </a:r>
            <a:endParaRPr>
              <a:solidFill>
                <a:schemeClr val="lt1"/>
              </a:solidFill>
            </a:endParaRPr>
          </a:p>
        </p:txBody>
      </p:sp>
      <p:pic>
        <p:nvPicPr>
          <p:cNvPr id="200" name="Google Shape;200;p30"/>
          <p:cNvPicPr preferRelativeResize="0"/>
          <p:nvPr/>
        </p:nvPicPr>
        <p:blipFill rotWithShape="1">
          <a:blip r:embed="rId4">
            <a:alphaModFix/>
          </a:blip>
          <a:srcRect b="0" l="0" r="0" t="0"/>
          <a:stretch/>
        </p:blipFill>
        <p:spPr>
          <a:xfrm>
            <a:off x="565257" y="2809937"/>
            <a:ext cx="3205618" cy="1515928"/>
          </a:xfrm>
          <a:prstGeom prst="rect">
            <a:avLst/>
          </a:prstGeom>
          <a:noFill/>
          <a:ln cap="flat" cmpd="sng" w="9525">
            <a:solidFill>
              <a:srgbClr val="000000"/>
            </a:solidFill>
            <a:prstDash val="solid"/>
            <a:round/>
            <a:headEnd len="sm" w="sm" type="none"/>
            <a:tailEnd len="sm" w="sm" type="none"/>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31"/>
          <p:cNvSpPr txBox="1"/>
          <p:nvPr/>
        </p:nvSpPr>
        <p:spPr>
          <a:xfrm>
            <a:off x="250825" y="260350"/>
            <a:ext cx="8281987" cy="6057900"/>
          </a:xfrm>
          <a:prstGeom prst="rect">
            <a:avLst/>
          </a:prstGeom>
          <a:noFill/>
          <a:ln>
            <a:noFill/>
          </a:ln>
        </p:spPr>
        <p:txBody>
          <a:bodyPr anchorCtr="0" anchor="t" bIns="45700" lIns="91425" spcFirstLastPara="1" rIns="91425" wrap="square" tIns="45700">
            <a:noAutofit/>
          </a:bodyPr>
          <a:lstStyle/>
          <a:p>
            <a:pPr indent="0" lvl="0" marL="0" marR="0" rtl="0" algn="just">
              <a:lnSpc>
                <a:spcPct val="107000"/>
              </a:lnSpc>
              <a:spcBef>
                <a:spcPts val="0"/>
              </a:spcBef>
              <a:spcAft>
                <a:spcPts val="0"/>
              </a:spcAft>
              <a:buClr>
                <a:schemeClr val="dk1"/>
              </a:buClr>
              <a:buSzPts val="2000"/>
              <a:buFont typeface="Arial"/>
              <a:buNone/>
            </a:pPr>
            <a:r>
              <a:t/>
            </a:r>
            <a:endParaRPr b="0" i="0" sz="2000" u="none">
              <a:solidFill>
                <a:schemeClr val="lt1"/>
              </a:solidFill>
              <a:latin typeface="Arial"/>
              <a:ea typeface="Arial"/>
              <a:cs typeface="Arial"/>
              <a:sym typeface="Arial"/>
            </a:endParaRPr>
          </a:p>
          <a:p>
            <a:pPr indent="0" lvl="0" marL="0" marR="0" rtl="0" algn="just">
              <a:lnSpc>
                <a:spcPct val="107000"/>
              </a:lnSpc>
              <a:spcBef>
                <a:spcPts val="800"/>
              </a:spcBef>
              <a:spcAft>
                <a:spcPts val="0"/>
              </a:spcAft>
              <a:buClr>
                <a:schemeClr val="lt1"/>
              </a:buClr>
              <a:buSzPts val="2000"/>
              <a:buFont typeface="Arial"/>
              <a:buNone/>
            </a:pPr>
            <a:r>
              <a:rPr b="1" i="0" lang="en-US" sz="2000" u="sng">
                <a:solidFill>
                  <a:schemeClr val="lt1"/>
                </a:solidFill>
                <a:latin typeface="Arial"/>
                <a:ea typeface="Arial"/>
                <a:cs typeface="Arial"/>
                <a:sym typeface="Arial"/>
              </a:rPr>
              <a:t>Assessment</a:t>
            </a:r>
            <a:r>
              <a:rPr b="0" i="0" lang="en-US" sz="2000" u="none">
                <a:solidFill>
                  <a:schemeClr val="lt1"/>
                </a:solidFill>
                <a:latin typeface="Arial"/>
                <a:ea typeface="Arial"/>
                <a:cs typeface="Arial"/>
                <a:sym typeface="Arial"/>
              </a:rPr>
              <a:t> </a:t>
            </a:r>
            <a:endParaRPr/>
          </a:p>
          <a:p>
            <a:pPr indent="0" lvl="0" marL="0" marR="0" rtl="0" algn="just">
              <a:lnSpc>
                <a:spcPct val="107000"/>
              </a:lnSpc>
              <a:spcBef>
                <a:spcPts val="800"/>
              </a:spcBef>
              <a:spcAft>
                <a:spcPts val="0"/>
              </a:spcAft>
              <a:buClr>
                <a:schemeClr val="lt1"/>
              </a:buClr>
              <a:buSzPts val="2000"/>
              <a:buFont typeface="Arial"/>
              <a:buNone/>
            </a:pPr>
            <a:r>
              <a:rPr b="0" i="0" lang="en-US" sz="2000" u="none">
                <a:solidFill>
                  <a:schemeClr val="lt1"/>
                </a:solidFill>
                <a:latin typeface="Arial"/>
                <a:ea typeface="Arial"/>
                <a:cs typeface="Arial"/>
                <a:sym typeface="Arial"/>
              </a:rPr>
              <a:t>All statutory assessments will take place in the academic year 2</a:t>
            </a:r>
            <a:r>
              <a:rPr lang="en-US" sz="2000">
                <a:solidFill>
                  <a:schemeClr val="lt1"/>
                </a:solidFill>
              </a:rPr>
              <a:t>2</a:t>
            </a:r>
            <a:r>
              <a:rPr b="0" i="0" lang="en-US" sz="2000" u="none">
                <a:solidFill>
                  <a:schemeClr val="lt1"/>
                </a:solidFill>
                <a:latin typeface="Arial"/>
                <a:ea typeface="Arial"/>
                <a:cs typeface="Arial"/>
                <a:sym typeface="Arial"/>
              </a:rPr>
              <a:t>/2</a:t>
            </a:r>
            <a:r>
              <a:rPr lang="en-US" sz="2000">
                <a:solidFill>
                  <a:schemeClr val="lt1"/>
                </a:solidFill>
              </a:rPr>
              <a:t>3</a:t>
            </a:r>
            <a:r>
              <a:rPr b="0" i="0" lang="en-US" sz="2000" u="none">
                <a:solidFill>
                  <a:schemeClr val="lt1"/>
                </a:solidFill>
                <a:latin typeface="Arial"/>
                <a:ea typeface="Arial"/>
                <a:cs typeface="Arial"/>
                <a:sym typeface="Arial"/>
              </a:rPr>
              <a:t> in accordance with the usual timetables. </a:t>
            </a:r>
            <a:endParaRPr b="0" i="0" sz="2000" u="none">
              <a:solidFill>
                <a:schemeClr val="lt1"/>
              </a:solidFill>
              <a:latin typeface="Arial"/>
              <a:ea typeface="Arial"/>
              <a:cs typeface="Arial"/>
              <a:sym typeface="Arial"/>
            </a:endParaRPr>
          </a:p>
          <a:p>
            <a:pPr indent="0" lvl="0" marL="0" marR="0" rtl="0" algn="just">
              <a:lnSpc>
                <a:spcPct val="107000"/>
              </a:lnSpc>
              <a:spcBef>
                <a:spcPts val="800"/>
              </a:spcBef>
              <a:spcAft>
                <a:spcPts val="0"/>
              </a:spcAft>
              <a:buClr>
                <a:schemeClr val="lt1"/>
              </a:buClr>
              <a:buSzPts val="2000"/>
              <a:buFont typeface="Arial"/>
              <a:buNone/>
            </a:pPr>
            <a:r>
              <a:t/>
            </a:r>
            <a:endParaRPr sz="2000">
              <a:solidFill>
                <a:schemeClr val="lt1"/>
              </a:solidFill>
            </a:endParaRPr>
          </a:p>
          <a:p>
            <a:pPr indent="0" lvl="0" marL="0" marR="0" rtl="0" algn="just">
              <a:lnSpc>
                <a:spcPct val="107000"/>
              </a:lnSpc>
              <a:spcBef>
                <a:spcPts val="800"/>
              </a:spcBef>
              <a:spcAft>
                <a:spcPts val="0"/>
              </a:spcAft>
              <a:buClr>
                <a:schemeClr val="lt1"/>
              </a:buClr>
              <a:buSzPts val="2000"/>
              <a:buFont typeface="Arial"/>
              <a:buNone/>
            </a:pPr>
            <a:r>
              <a:rPr b="0" i="0" lang="en-US" sz="2000" u="none">
                <a:solidFill>
                  <a:schemeClr val="lt1"/>
                </a:solidFill>
                <a:latin typeface="Arial"/>
                <a:ea typeface="Arial"/>
                <a:cs typeface="Arial"/>
                <a:sym typeface="Arial"/>
              </a:rPr>
              <a:t>The Y5 tests are as follows: </a:t>
            </a:r>
            <a:endParaRPr b="0" i="0" sz="2000" u="none">
              <a:solidFill>
                <a:schemeClr val="lt1"/>
              </a:solidFill>
              <a:latin typeface="Arial"/>
              <a:ea typeface="Arial"/>
              <a:cs typeface="Arial"/>
              <a:sym typeface="Arial"/>
            </a:endParaRPr>
          </a:p>
          <a:p>
            <a:pPr indent="-355600" lvl="0" marL="457200" marR="0" rtl="0" algn="just">
              <a:lnSpc>
                <a:spcPct val="107000"/>
              </a:lnSpc>
              <a:spcBef>
                <a:spcPts val="800"/>
              </a:spcBef>
              <a:spcAft>
                <a:spcPts val="0"/>
              </a:spcAft>
              <a:buClr>
                <a:schemeClr val="lt1"/>
              </a:buClr>
              <a:buSzPts val="2000"/>
              <a:buChar char="●"/>
            </a:pPr>
            <a:r>
              <a:rPr b="0" i="0" lang="en-US" sz="2000" u="none">
                <a:solidFill>
                  <a:schemeClr val="lt1"/>
                </a:solidFill>
                <a:latin typeface="Arial"/>
                <a:ea typeface="Arial"/>
                <a:cs typeface="Arial"/>
                <a:sym typeface="Arial"/>
              </a:rPr>
              <a:t>Maths - </a:t>
            </a:r>
            <a:r>
              <a:rPr lang="en-US" sz="2000">
                <a:solidFill>
                  <a:schemeClr val="lt1"/>
                </a:solidFill>
              </a:rPr>
              <a:t>Arithmetic and Reasoning</a:t>
            </a:r>
            <a:endParaRPr b="0" i="0" sz="2000" u="none">
              <a:solidFill>
                <a:schemeClr val="lt1"/>
              </a:solidFill>
              <a:latin typeface="Arial"/>
              <a:ea typeface="Arial"/>
              <a:cs typeface="Arial"/>
              <a:sym typeface="Arial"/>
            </a:endParaRPr>
          </a:p>
          <a:p>
            <a:pPr indent="-355600" lvl="0" marL="457200" marR="0" rtl="0" algn="just">
              <a:lnSpc>
                <a:spcPct val="107000"/>
              </a:lnSpc>
              <a:spcBef>
                <a:spcPts val="0"/>
              </a:spcBef>
              <a:spcAft>
                <a:spcPts val="0"/>
              </a:spcAft>
              <a:buClr>
                <a:schemeClr val="lt1"/>
              </a:buClr>
              <a:buSzPts val="2000"/>
              <a:buChar char="●"/>
            </a:pPr>
            <a:r>
              <a:rPr lang="en-US" sz="2000">
                <a:solidFill>
                  <a:schemeClr val="lt1"/>
                </a:solidFill>
              </a:rPr>
              <a:t>Reading comprehension</a:t>
            </a:r>
            <a:endParaRPr b="0" i="0" sz="2000" u="none">
              <a:solidFill>
                <a:schemeClr val="lt1"/>
              </a:solidFill>
              <a:latin typeface="Arial"/>
              <a:ea typeface="Arial"/>
              <a:cs typeface="Arial"/>
              <a:sym typeface="Arial"/>
            </a:endParaRPr>
          </a:p>
          <a:p>
            <a:pPr indent="-355600" lvl="0" marL="457200" marR="0" rtl="0" algn="just">
              <a:lnSpc>
                <a:spcPct val="107000"/>
              </a:lnSpc>
              <a:spcBef>
                <a:spcPts val="0"/>
              </a:spcBef>
              <a:spcAft>
                <a:spcPts val="0"/>
              </a:spcAft>
              <a:buClr>
                <a:schemeClr val="lt1"/>
              </a:buClr>
              <a:buSzPts val="2000"/>
              <a:buChar char="●"/>
            </a:pPr>
            <a:r>
              <a:rPr lang="en-US" sz="2000">
                <a:solidFill>
                  <a:schemeClr val="lt1"/>
                </a:solidFill>
              </a:rPr>
              <a:t>Grammar, Punctuation and Spellings</a:t>
            </a:r>
            <a:endParaRPr sz="2000">
              <a:solidFill>
                <a:schemeClr val="lt1"/>
              </a:solidFill>
            </a:endParaRPr>
          </a:p>
          <a:p>
            <a:pPr indent="-355600" lvl="0" marL="457200" marR="0" rtl="0" algn="just">
              <a:lnSpc>
                <a:spcPct val="107000"/>
              </a:lnSpc>
              <a:spcBef>
                <a:spcPts val="0"/>
              </a:spcBef>
              <a:spcAft>
                <a:spcPts val="0"/>
              </a:spcAft>
              <a:buClr>
                <a:schemeClr val="lt1"/>
              </a:buClr>
              <a:buSzPts val="2000"/>
              <a:buChar char="●"/>
            </a:pPr>
            <a:r>
              <a:rPr lang="en-US" sz="2000">
                <a:solidFill>
                  <a:schemeClr val="lt1"/>
                </a:solidFill>
              </a:rPr>
              <a:t>Reading age (Lexplore) </a:t>
            </a:r>
            <a:endParaRPr sz="2000">
              <a:solidFill>
                <a:schemeClr val="lt1"/>
              </a:solidFill>
            </a:endParaRPr>
          </a:p>
          <a:p>
            <a:pPr indent="0" lvl="0" marL="0" marR="0" rtl="0" algn="just">
              <a:lnSpc>
                <a:spcPct val="107000"/>
              </a:lnSpc>
              <a:spcBef>
                <a:spcPts val="800"/>
              </a:spcBef>
              <a:spcAft>
                <a:spcPts val="0"/>
              </a:spcAft>
              <a:buClr>
                <a:schemeClr val="lt1"/>
              </a:buClr>
              <a:buSzPts val="2000"/>
              <a:buFont typeface="Arial"/>
              <a:buNone/>
            </a:pPr>
            <a:r>
              <a:rPr b="0" i="0" lang="en-US" sz="2000" u="none">
                <a:solidFill>
                  <a:schemeClr val="lt1"/>
                </a:solidFill>
                <a:latin typeface="Arial"/>
                <a:ea typeface="Arial"/>
                <a:cs typeface="Arial"/>
                <a:sym typeface="Arial"/>
              </a:rPr>
              <a:t> </a:t>
            </a:r>
            <a:endParaRPr b="0" i="0" sz="2000" u="none">
              <a:solidFill>
                <a:schemeClr val="lt1"/>
              </a:solidFill>
              <a:latin typeface="Arial"/>
              <a:ea typeface="Arial"/>
              <a:cs typeface="Arial"/>
              <a:sym typeface="Arial"/>
            </a:endParaRPr>
          </a:p>
          <a:p>
            <a:pPr indent="0" lvl="0" marL="0" marR="0" rtl="0" algn="just">
              <a:lnSpc>
                <a:spcPct val="107000"/>
              </a:lnSpc>
              <a:spcBef>
                <a:spcPts val="800"/>
              </a:spcBef>
              <a:spcAft>
                <a:spcPts val="0"/>
              </a:spcAft>
              <a:buClr>
                <a:schemeClr val="lt1"/>
              </a:buClr>
              <a:buSzPts val="2000"/>
              <a:buFont typeface="Arial"/>
              <a:buNone/>
            </a:pPr>
            <a:r>
              <a:t/>
            </a:r>
            <a:endParaRPr b="0" i="0" sz="2000" u="none">
              <a:solidFill>
                <a:schemeClr val="lt1"/>
              </a:solidFill>
              <a:latin typeface="Arial"/>
              <a:ea typeface="Arial"/>
              <a:cs typeface="Arial"/>
              <a:sym typeface="Arial"/>
            </a:endParaRPr>
          </a:p>
          <a:p>
            <a:pPr indent="0" lvl="0" marL="0" marR="0" rtl="0" algn="just">
              <a:lnSpc>
                <a:spcPct val="107000"/>
              </a:lnSpc>
              <a:spcBef>
                <a:spcPts val="800"/>
              </a:spcBef>
              <a:spcAft>
                <a:spcPts val="0"/>
              </a:spcAft>
              <a:buClr>
                <a:schemeClr val="lt1"/>
              </a:buClr>
              <a:buSzPts val="2000"/>
              <a:buFont typeface="Arial"/>
              <a:buNone/>
            </a:pPr>
            <a:r>
              <a:rPr b="1" i="0" lang="en-US" sz="2000" u="none">
                <a:solidFill>
                  <a:schemeClr val="dk1"/>
                </a:solidFill>
                <a:latin typeface="Calibri"/>
                <a:ea typeface="Calibri"/>
                <a:cs typeface="Calibri"/>
                <a:sym typeface="Calibri"/>
              </a:rPr>
              <a:t>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32"/>
          <p:cNvSpPr txBox="1"/>
          <p:nvPr>
            <p:ph type="title"/>
          </p:nvPr>
        </p:nvSpPr>
        <p:spPr>
          <a:xfrm>
            <a:off x="457200" y="274619"/>
            <a:ext cx="8229600" cy="52572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000"/>
              <a:buFont typeface="Arial"/>
              <a:buNone/>
            </a:pPr>
            <a:br>
              <a:rPr b="1" i="0" lang="en-US" sz="2000" u="sng">
                <a:solidFill>
                  <a:schemeClr val="lt1"/>
                </a:solidFill>
                <a:latin typeface="Arial"/>
                <a:ea typeface="Arial"/>
                <a:cs typeface="Arial"/>
                <a:sym typeface="Arial"/>
              </a:rPr>
            </a:br>
            <a:br>
              <a:rPr b="1" i="0" lang="en-US" sz="2000" u="sng">
                <a:solidFill>
                  <a:schemeClr val="lt1"/>
                </a:solidFill>
                <a:latin typeface="Arial"/>
                <a:ea typeface="Arial"/>
                <a:cs typeface="Arial"/>
                <a:sym typeface="Arial"/>
              </a:rPr>
            </a:br>
            <a:br>
              <a:rPr b="1" i="0" lang="en-US" sz="2000" u="sng">
                <a:solidFill>
                  <a:schemeClr val="lt1"/>
                </a:solidFill>
                <a:latin typeface="Arial"/>
                <a:ea typeface="Arial"/>
                <a:cs typeface="Arial"/>
                <a:sym typeface="Arial"/>
              </a:rPr>
            </a:br>
            <a:br>
              <a:rPr b="1" i="0" lang="en-US" sz="2000" u="sng">
                <a:solidFill>
                  <a:schemeClr val="lt1"/>
                </a:solidFill>
                <a:latin typeface="Arial"/>
                <a:ea typeface="Arial"/>
                <a:cs typeface="Arial"/>
                <a:sym typeface="Arial"/>
              </a:rPr>
            </a:br>
            <a:r>
              <a:rPr b="1" i="0" lang="en-US" sz="2000" u="sng">
                <a:solidFill>
                  <a:schemeClr val="lt1"/>
                </a:solidFill>
                <a:latin typeface="Arial"/>
                <a:ea typeface="Arial"/>
                <a:cs typeface="Arial"/>
                <a:sym typeface="Arial"/>
              </a:rPr>
              <a:t>Communication</a:t>
            </a:r>
            <a:br>
              <a:rPr b="1" i="0" lang="en-US" sz="2000" u="sng">
                <a:solidFill>
                  <a:schemeClr val="lt1"/>
                </a:solidFill>
                <a:latin typeface="Arial"/>
                <a:ea typeface="Arial"/>
                <a:cs typeface="Arial"/>
                <a:sym typeface="Arial"/>
              </a:rPr>
            </a:br>
            <a:br>
              <a:rPr b="1" i="0" lang="en-US" sz="2000" u="sng">
                <a:solidFill>
                  <a:schemeClr val="lt1"/>
                </a:solidFill>
                <a:latin typeface="Arial"/>
                <a:ea typeface="Arial"/>
                <a:cs typeface="Arial"/>
                <a:sym typeface="Arial"/>
              </a:rPr>
            </a:br>
            <a:r>
              <a:rPr b="0" i="0" lang="en-US" sz="2000" u="none">
                <a:solidFill>
                  <a:schemeClr val="lt1"/>
                </a:solidFill>
                <a:latin typeface="Arial"/>
                <a:ea typeface="Arial"/>
                <a:cs typeface="Arial"/>
                <a:sym typeface="Arial"/>
              </a:rPr>
              <a:t>Parents should use Dojo to contact class teachers. </a:t>
            </a:r>
            <a:br>
              <a:rPr b="0" i="0" lang="en-US" sz="2000" u="none">
                <a:solidFill>
                  <a:schemeClr val="lt1"/>
                </a:solidFill>
                <a:latin typeface="Arial"/>
                <a:ea typeface="Arial"/>
                <a:cs typeface="Arial"/>
                <a:sym typeface="Arial"/>
              </a:rPr>
            </a:br>
            <a:br>
              <a:rPr b="0" i="0" lang="en-US" sz="2000" u="none">
                <a:solidFill>
                  <a:schemeClr val="lt1"/>
                </a:solidFill>
                <a:latin typeface="Arial"/>
                <a:ea typeface="Arial"/>
                <a:cs typeface="Arial"/>
                <a:sym typeface="Arial"/>
              </a:rPr>
            </a:br>
            <a:r>
              <a:rPr b="0" i="0" lang="en-US" sz="2000" u="none">
                <a:solidFill>
                  <a:schemeClr val="lt1"/>
                </a:solidFill>
                <a:latin typeface="Arial"/>
                <a:ea typeface="Arial"/>
                <a:cs typeface="Arial"/>
                <a:sym typeface="Arial"/>
              </a:rPr>
              <a:t>Key information and updates will be put on the class story.</a:t>
            </a:r>
            <a:endParaRPr b="0" i="0" sz="2000" u="none">
              <a:solidFill>
                <a:schemeClr val="lt1"/>
              </a:solidFill>
              <a:latin typeface="Arial"/>
              <a:ea typeface="Arial"/>
              <a:cs typeface="Arial"/>
              <a:sym typeface="Arial"/>
            </a:endParaRPr>
          </a:p>
          <a:p>
            <a:pPr indent="0" lvl="0" marL="0" rtl="0" algn="l">
              <a:lnSpc>
                <a:spcPct val="100000"/>
              </a:lnSpc>
              <a:spcBef>
                <a:spcPts val="0"/>
              </a:spcBef>
              <a:spcAft>
                <a:spcPts val="0"/>
              </a:spcAft>
              <a:buClr>
                <a:schemeClr val="lt1"/>
              </a:buClr>
              <a:buSzPts val="2000"/>
              <a:buFont typeface="Arial"/>
              <a:buNone/>
            </a:pPr>
            <a:r>
              <a:t/>
            </a:r>
            <a:endParaRPr sz="2000">
              <a:solidFill>
                <a:schemeClr val="lt1"/>
              </a:solidFill>
            </a:endParaRPr>
          </a:p>
          <a:p>
            <a:pPr indent="0" lvl="0" marL="0" rtl="0" algn="l">
              <a:lnSpc>
                <a:spcPct val="100000"/>
              </a:lnSpc>
              <a:spcBef>
                <a:spcPts val="0"/>
              </a:spcBef>
              <a:spcAft>
                <a:spcPts val="0"/>
              </a:spcAft>
              <a:buClr>
                <a:schemeClr val="lt1"/>
              </a:buClr>
              <a:buSzPts val="2000"/>
              <a:buFont typeface="Arial"/>
              <a:buNone/>
            </a:pPr>
            <a:r>
              <a:t/>
            </a:r>
            <a:endParaRPr sz="2000">
              <a:solidFill>
                <a:schemeClr val="lt1"/>
              </a:solidFill>
            </a:endParaRPr>
          </a:p>
          <a:p>
            <a:pPr indent="0" lvl="0" marL="0" rtl="0" algn="l">
              <a:lnSpc>
                <a:spcPct val="100000"/>
              </a:lnSpc>
              <a:spcBef>
                <a:spcPts val="0"/>
              </a:spcBef>
              <a:spcAft>
                <a:spcPts val="0"/>
              </a:spcAft>
              <a:buClr>
                <a:schemeClr val="lt1"/>
              </a:buClr>
              <a:buSzPts val="2000"/>
              <a:buFont typeface="Arial"/>
              <a:buNone/>
            </a:pPr>
            <a:r>
              <a:t/>
            </a:r>
            <a:endParaRPr sz="2000">
              <a:solidFill>
                <a:schemeClr val="lt1"/>
              </a:solidFill>
            </a:endParaRPr>
          </a:p>
          <a:p>
            <a:pPr indent="0" lvl="0" marL="0" rtl="0" algn="l">
              <a:lnSpc>
                <a:spcPct val="100000"/>
              </a:lnSpc>
              <a:spcBef>
                <a:spcPts val="0"/>
              </a:spcBef>
              <a:spcAft>
                <a:spcPts val="0"/>
              </a:spcAft>
              <a:buClr>
                <a:schemeClr val="lt1"/>
              </a:buClr>
              <a:buSzPts val="2000"/>
              <a:buFont typeface="Arial"/>
              <a:buNone/>
            </a:pPr>
            <a:r>
              <a:t/>
            </a:r>
            <a:endParaRPr sz="2000">
              <a:solidFill>
                <a:schemeClr val="lt1"/>
              </a:solidFill>
            </a:endParaRPr>
          </a:p>
          <a:p>
            <a:pPr indent="0" lvl="0" marL="0" rtl="0" algn="l">
              <a:lnSpc>
                <a:spcPct val="100000"/>
              </a:lnSpc>
              <a:spcBef>
                <a:spcPts val="0"/>
              </a:spcBef>
              <a:spcAft>
                <a:spcPts val="0"/>
              </a:spcAft>
              <a:buClr>
                <a:schemeClr val="lt1"/>
              </a:buClr>
              <a:buSzPts val="2000"/>
              <a:buFont typeface="Arial"/>
              <a:buNone/>
            </a:pPr>
            <a:r>
              <a:rPr lang="en-US" sz="2000">
                <a:solidFill>
                  <a:schemeClr val="lt1"/>
                </a:solidFill>
              </a:rPr>
              <a:t>Please bear in mind, that we may not respond straight away. Any important messages should be given to the school office.</a:t>
            </a:r>
            <a:br>
              <a:rPr b="0" i="0" lang="en-US" sz="2000" u="none">
                <a:solidFill>
                  <a:schemeClr val="lt1"/>
                </a:solidFill>
                <a:latin typeface="Arial"/>
                <a:ea typeface="Arial"/>
                <a:cs typeface="Arial"/>
                <a:sym typeface="Arial"/>
              </a:rPr>
            </a:br>
            <a:br>
              <a:rPr b="0" i="0" lang="en-US" sz="2000" u="none">
                <a:solidFill>
                  <a:schemeClr val="lt1"/>
                </a:solidFill>
                <a:latin typeface="Arial"/>
                <a:ea typeface="Arial"/>
                <a:cs typeface="Arial"/>
                <a:sym typeface="Arial"/>
              </a:rPr>
            </a:br>
            <a:br>
              <a:rPr b="1" i="0" lang="en-US" sz="2000" u="sng">
                <a:solidFill>
                  <a:schemeClr val="lt1"/>
                </a:solidFill>
                <a:latin typeface="Arial"/>
                <a:ea typeface="Arial"/>
                <a:cs typeface="Arial"/>
                <a:sym typeface="Arial"/>
              </a:rPr>
            </a:br>
            <a:br>
              <a:rPr b="1" i="0" lang="en-US" sz="2000" u="sng">
                <a:solidFill>
                  <a:schemeClr val="lt1"/>
                </a:solidFill>
                <a:latin typeface="Arial"/>
                <a:ea typeface="Arial"/>
                <a:cs typeface="Arial"/>
                <a:sym typeface="Arial"/>
              </a:rPr>
            </a:br>
            <a:br>
              <a:rPr b="0" i="0" lang="en-US" sz="4400" u="none">
                <a:solidFill>
                  <a:schemeClr val="dk2"/>
                </a:solidFill>
                <a:latin typeface="Arial"/>
                <a:ea typeface="Arial"/>
                <a:cs typeface="Arial"/>
                <a:sym typeface="Arial"/>
              </a:rPr>
            </a:br>
            <a:endParaRPr/>
          </a:p>
        </p:txBody>
      </p:sp>
    </p:spTree>
  </p:cSld>
  <p:clrMapOvr>
    <a:masterClrMapping/>
  </p:clrMapOvr>
</p:sld>
</file>

<file path=ppt/theme/theme1.xml><?xml version="1.0" encoding="utf-8"?>
<a:theme xmlns:a="http://schemas.openxmlformats.org/drawingml/2006/main" xmlns:r="http://schemas.openxmlformats.org/officeDocument/2006/relationships"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