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Lst>
  <p:sldSz cy="6858000" cx="9144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5" roundtripDataSignature="AMtx7mgxzXRKreZh9w7UzxrSXotg3I4VM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7FAF937-524B-4283-904F-127CA77A2562}">
  <a:tblStyle styleId="{07FAF937-524B-4283-904F-127CA77A2562}"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5" Type="http://customschemas.google.com/relationships/presentationmetadata" Target="meta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8" name="Google Shape;88;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4: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3" name="Google Shape;93;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fa5a064300_1_4: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0" name="Google Shape;100;g3fa5a064300_1_4: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6: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5" name="Google Shape;105;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3fa5a064300_0_10: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0" name="Google Shape;110;g3fa5a064300_0_1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fa5a064300_0_5: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5" name="Google Shape;115;g3fa5a064300_0_5: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0" name="Google Shape;120;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7: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6" name="Google Shape;126;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8: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1" name="Google Shape;131;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9: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6" name="Google Shape;136;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0: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1" name="Google Shape;141;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1: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7" name="Google Shape;147;p1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2" name="Google Shape;152;p1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7" name="Google Shape;157;p1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4: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1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5: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6" name="Google Shape;176;p1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6: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5" name="Google Shape;195;p1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1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1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 name="Shape 15"/>
        <p:cNvGrpSpPr/>
        <p:nvPr/>
      </p:nvGrpSpPr>
      <p:grpSpPr>
        <a:xfrm>
          <a:off x="0" y="0"/>
          <a:ext cx="0" cy="0"/>
          <a:chOff x="0" y="0"/>
          <a:chExt cx="0" cy="0"/>
        </a:xfrm>
      </p:grpSpPr>
      <p:sp>
        <p:nvSpPr>
          <p:cNvPr id="16" name="Google Shape;16;p1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7" name="Google Shape;17;p1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1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2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2" name="Google Shape;22;p20"/>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 name="Google Shape;23;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6" name="Shape 26"/>
        <p:cNvGrpSpPr/>
        <p:nvPr/>
      </p:nvGrpSpPr>
      <p:grpSpPr>
        <a:xfrm>
          <a:off x="0" y="0"/>
          <a:ext cx="0" cy="0"/>
          <a:chOff x="0" y="0"/>
          <a:chExt cx="0" cy="0"/>
        </a:xfrm>
      </p:grpSpPr>
      <p:sp>
        <p:nvSpPr>
          <p:cNvPr id="27" name="Google Shape;27;p21"/>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8" name="Google Shape;28;p21"/>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 name="Google Shape;29;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2" name="Shape 32"/>
        <p:cNvGrpSpPr/>
        <p:nvPr/>
      </p:nvGrpSpPr>
      <p:grpSpPr>
        <a:xfrm>
          <a:off x="0" y="0"/>
          <a:ext cx="0" cy="0"/>
          <a:chOff x="0" y="0"/>
          <a:chExt cx="0" cy="0"/>
        </a:xfrm>
      </p:grpSpPr>
      <p:sp>
        <p:nvSpPr>
          <p:cNvPr id="33" name="Google Shape;33;p2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4" name="Google Shape;34;p22"/>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2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8" name="Shape 38"/>
        <p:cNvGrpSpPr/>
        <p:nvPr/>
      </p:nvGrpSpPr>
      <p:grpSpPr>
        <a:xfrm>
          <a:off x="0" y="0"/>
          <a:ext cx="0" cy="0"/>
          <a:chOff x="0" y="0"/>
          <a:chExt cx="0" cy="0"/>
        </a:xfrm>
      </p:grpSpPr>
      <p:sp>
        <p:nvSpPr>
          <p:cNvPr id="39" name="Google Shape;39;p23"/>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0" name="Google Shape;40;p23"/>
          <p:cNvSpPr/>
          <p:nvPr>
            <p:ph idx="2" type="pic"/>
          </p:nvPr>
        </p:nvSpPr>
        <p:spPr>
          <a:xfrm>
            <a:off x="3887788" y="987425"/>
            <a:ext cx="4629150" cy="4873625"/>
          </a:xfrm>
          <a:prstGeom prst="rect">
            <a:avLst/>
          </a:prstGeom>
          <a:noFill/>
          <a:ln>
            <a:noFill/>
          </a:ln>
        </p:spPr>
      </p:sp>
      <p:sp>
        <p:nvSpPr>
          <p:cNvPr id="41" name="Google Shape;41;p23"/>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20"/>
              </a:spcBef>
              <a:spcAft>
                <a:spcPts val="0"/>
              </a:spcAft>
              <a:buClr>
                <a:schemeClr val="dk1"/>
              </a:buClr>
              <a:buSzPts val="1600"/>
              <a:buFont typeface="Arial"/>
              <a:buNone/>
              <a:defRPr sz="1600"/>
            </a:lvl1pPr>
            <a:lvl2pPr indent="-228600" lvl="1" marL="914400" algn="l">
              <a:lnSpc>
                <a:spcPct val="100000"/>
              </a:lnSpc>
              <a:spcBef>
                <a:spcPts val="280"/>
              </a:spcBef>
              <a:spcAft>
                <a:spcPts val="0"/>
              </a:spcAft>
              <a:buClr>
                <a:schemeClr val="dk1"/>
              </a:buClr>
              <a:buSzPts val="1400"/>
              <a:buFont typeface="Arial"/>
              <a:buNone/>
              <a:defRPr sz="1400"/>
            </a:lvl2pPr>
            <a:lvl3pPr indent="-228600" lvl="2" marL="1371600" algn="l">
              <a:lnSpc>
                <a:spcPct val="100000"/>
              </a:lnSpc>
              <a:spcBef>
                <a:spcPts val="240"/>
              </a:spcBef>
              <a:spcAft>
                <a:spcPts val="0"/>
              </a:spcAft>
              <a:buClr>
                <a:schemeClr val="dk1"/>
              </a:buClr>
              <a:buSzPts val="1200"/>
              <a:buFont typeface="Arial"/>
              <a:buNone/>
              <a:defRPr sz="1200"/>
            </a:lvl3pPr>
            <a:lvl4pPr indent="-228600" lvl="3" marL="1828800" algn="l">
              <a:lnSpc>
                <a:spcPct val="100000"/>
              </a:lnSpc>
              <a:spcBef>
                <a:spcPts val="200"/>
              </a:spcBef>
              <a:spcAft>
                <a:spcPts val="0"/>
              </a:spcAft>
              <a:buClr>
                <a:schemeClr val="dk1"/>
              </a:buClr>
              <a:buSzPts val="1000"/>
              <a:buFont typeface="Arial"/>
              <a:buNone/>
              <a:defRPr sz="1000"/>
            </a:lvl4pPr>
            <a:lvl5pPr indent="-228600" lvl="4" marL="2286000" algn="l">
              <a:lnSpc>
                <a:spcPct val="100000"/>
              </a:lnSpc>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2" name="Google Shape;42;p2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5" name="Shape 45"/>
        <p:cNvGrpSpPr/>
        <p:nvPr/>
      </p:nvGrpSpPr>
      <p:grpSpPr>
        <a:xfrm>
          <a:off x="0" y="0"/>
          <a:ext cx="0" cy="0"/>
          <a:chOff x="0" y="0"/>
          <a:chExt cx="0" cy="0"/>
        </a:xfrm>
      </p:grpSpPr>
      <p:sp>
        <p:nvSpPr>
          <p:cNvPr id="46" name="Google Shape;46;p24"/>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7" name="Google Shape;47;p24"/>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8" name="Google Shape;48;p24"/>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20"/>
              </a:spcBef>
              <a:spcAft>
                <a:spcPts val="0"/>
              </a:spcAft>
              <a:buClr>
                <a:schemeClr val="dk1"/>
              </a:buClr>
              <a:buSzPts val="1600"/>
              <a:buFont typeface="Arial"/>
              <a:buNone/>
              <a:defRPr sz="1600"/>
            </a:lvl1pPr>
            <a:lvl2pPr indent="-228600" lvl="1" marL="914400" algn="l">
              <a:lnSpc>
                <a:spcPct val="100000"/>
              </a:lnSpc>
              <a:spcBef>
                <a:spcPts val="280"/>
              </a:spcBef>
              <a:spcAft>
                <a:spcPts val="0"/>
              </a:spcAft>
              <a:buClr>
                <a:schemeClr val="dk1"/>
              </a:buClr>
              <a:buSzPts val="1400"/>
              <a:buFont typeface="Arial"/>
              <a:buNone/>
              <a:defRPr sz="1400"/>
            </a:lvl2pPr>
            <a:lvl3pPr indent="-228600" lvl="2" marL="1371600" algn="l">
              <a:lnSpc>
                <a:spcPct val="100000"/>
              </a:lnSpc>
              <a:spcBef>
                <a:spcPts val="240"/>
              </a:spcBef>
              <a:spcAft>
                <a:spcPts val="0"/>
              </a:spcAft>
              <a:buClr>
                <a:schemeClr val="dk1"/>
              </a:buClr>
              <a:buSzPts val="1200"/>
              <a:buFont typeface="Arial"/>
              <a:buNone/>
              <a:defRPr sz="1200"/>
            </a:lvl3pPr>
            <a:lvl4pPr indent="-228600" lvl="3" marL="1828800" algn="l">
              <a:lnSpc>
                <a:spcPct val="100000"/>
              </a:lnSpc>
              <a:spcBef>
                <a:spcPts val="200"/>
              </a:spcBef>
              <a:spcAft>
                <a:spcPts val="0"/>
              </a:spcAft>
              <a:buClr>
                <a:schemeClr val="dk1"/>
              </a:buClr>
              <a:buSzPts val="1000"/>
              <a:buFont typeface="Arial"/>
              <a:buNone/>
              <a:defRPr sz="1000"/>
            </a:lvl4pPr>
            <a:lvl5pPr indent="-228600" lvl="4" marL="2286000" algn="l">
              <a:lnSpc>
                <a:spcPct val="100000"/>
              </a:lnSpc>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9" name="Google Shape;49;p2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25"/>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4" name="Google Shape;54;p25"/>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25"/>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25"/>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25"/>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2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1" name="Shape 61"/>
        <p:cNvGrpSpPr/>
        <p:nvPr/>
      </p:nvGrpSpPr>
      <p:grpSpPr>
        <a:xfrm>
          <a:off x="0" y="0"/>
          <a:ext cx="0" cy="0"/>
          <a:chOff x="0" y="0"/>
          <a:chExt cx="0" cy="0"/>
        </a:xfrm>
      </p:grpSpPr>
      <p:sp>
        <p:nvSpPr>
          <p:cNvPr id="62" name="Google Shape;62;p2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3" name="Google Shape;63;p2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2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2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8" name="Shape 68"/>
        <p:cNvGrpSpPr/>
        <p:nvPr/>
      </p:nvGrpSpPr>
      <p:grpSpPr>
        <a:xfrm>
          <a:off x="0" y="0"/>
          <a:ext cx="0" cy="0"/>
          <a:chOff x="0" y="0"/>
          <a:chExt cx="0" cy="0"/>
        </a:xfrm>
      </p:grpSpPr>
      <p:sp>
        <p:nvSpPr>
          <p:cNvPr id="69" name="Google Shape;69;p27"/>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0" name="Google Shape;70;p27"/>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sz="2400"/>
            </a:lvl1pPr>
            <a:lvl2pPr indent="-228600" lvl="1" marL="914400" algn="l">
              <a:lnSpc>
                <a:spcPct val="100000"/>
              </a:lnSpc>
              <a:spcBef>
                <a:spcPts val="400"/>
              </a:spcBef>
              <a:spcAft>
                <a:spcPts val="0"/>
              </a:spcAft>
              <a:buClr>
                <a:schemeClr val="dk1"/>
              </a:buClr>
              <a:buSzPts val="2000"/>
              <a:buFont typeface="Arial"/>
              <a:buNone/>
              <a:defRPr sz="2000"/>
            </a:lvl2pPr>
            <a:lvl3pPr indent="-228600" lvl="2" marL="1371600" algn="l">
              <a:lnSpc>
                <a:spcPct val="100000"/>
              </a:lnSpc>
              <a:spcBef>
                <a:spcPts val="360"/>
              </a:spcBef>
              <a:spcAft>
                <a:spcPts val="0"/>
              </a:spcAft>
              <a:buClr>
                <a:schemeClr val="dk1"/>
              </a:buClr>
              <a:buSzPts val="1800"/>
              <a:buFont typeface="Arial"/>
              <a:buNone/>
              <a:defRPr sz="1800"/>
            </a:lvl3pPr>
            <a:lvl4pPr indent="-228600" lvl="3" marL="1828800" algn="l">
              <a:lnSpc>
                <a:spcPct val="100000"/>
              </a:lnSpc>
              <a:spcBef>
                <a:spcPts val="320"/>
              </a:spcBef>
              <a:spcAft>
                <a:spcPts val="0"/>
              </a:spcAft>
              <a:buClr>
                <a:schemeClr val="dk1"/>
              </a:buClr>
              <a:buSzPts val="1600"/>
              <a:buFont typeface="Arial"/>
              <a:buNone/>
              <a:defRPr sz="1600"/>
            </a:lvl4pPr>
            <a:lvl5pPr indent="-228600" lvl="4" marL="2286000" algn="l">
              <a:lnSpc>
                <a:spcPct val="100000"/>
              </a:lnSpc>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71" name="Google Shape;71;p2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4" name="Shape 74"/>
        <p:cNvGrpSpPr/>
        <p:nvPr/>
      </p:nvGrpSpPr>
      <p:grpSpPr>
        <a:xfrm>
          <a:off x="0" y="0"/>
          <a:ext cx="0" cy="0"/>
          <a:chOff x="0" y="0"/>
          <a:chExt cx="0" cy="0"/>
        </a:xfrm>
      </p:grpSpPr>
      <p:sp>
        <p:nvSpPr>
          <p:cNvPr id="75" name="Google Shape;75;p28"/>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6" name="Google Shape;76;p28"/>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Autofit/>
          </a:bodyPr>
          <a:lstStyle>
            <a:lvl1pPr lvl="0" algn="ctr">
              <a:lnSpc>
                <a:spcPct val="100000"/>
              </a:lnSpc>
              <a:spcBef>
                <a:spcPts val="480"/>
              </a:spcBef>
              <a:spcAft>
                <a:spcPts val="0"/>
              </a:spcAft>
              <a:buClr>
                <a:schemeClr val="dk1"/>
              </a:buClr>
              <a:buSzPts val="2400"/>
              <a:buFont typeface="Arial"/>
              <a:buNone/>
              <a:defRPr sz="2400"/>
            </a:lvl1pPr>
            <a:lvl2pPr lvl="1" algn="ctr">
              <a:lnSpc>
                <a:spcPct val="100000"/>
              </a:lnSpc>
              <a:spcBef>
                <a:spcPts val="400"/>
              </a:spcBef>
              <a:spcAft>
                <a:spcPts val="0"/>
              </a:spcAft>
              <a:buClr>
                <a:schemeClr val="dk1"/>
              </a:buClr>
              <a:buSzPts val="2000"/>
              <a:buFont typeface="Arial"/>
              <a:buNone/>
              <a:defRPr sz="2000"/>
            </a:lvl2pPr>
            <a:lvl3pPr lvl="2" algn="ctr">
              <a:lnSpc>
                <a:spcPct val="100000"/>
              </a:lnSpc>
              <a:spcBef>
                <a:spcPts val="360"/>
              </a:spcBef>
              <a:spcAft>
                <a:spcPts val="0"/>
              </a:spcAft>
              <a:buClr>
                <a:schemeClr val="dk1"/>
              </a:buClr>
              <a:buSzPts val="1800"/>
              <a:buFont typeface="Arial"/>
              <a:buNone/>
              <a:defRPr sz="1800"/>
            </a:lvl3pPr>
            <a:lvl4pPr lvl="3" algn="ctr">
              <a:lnSpc>
                <a:spcPct val="100000"/>
              </a:lnSpc>
              <a:spcBef>
                <a:spcPts val="320"/>
              </a:spcBef>
              <a:spcAft>
                <a:spcPts val="0"/>
              </a:spcAft>
              <a:buClr>
                <a:schemeClr val="dk1"/>
              </a:buClr>
              <a:buSzPts val="1600"/>
              <a:buFont typeface="Arial"/>
              <a:buNone/>
              <a:defRPr sz="1600"/>
            </a:lvl4pPr>
            <a:lvl5pPr lvl="4" algn="ctr">
              <a:lnSpc>
                <a:spcPct val="100000"/>
              </a:lnSpc>
              <a:spcBef>
                <a:spcPts val="320"/>
              </a:spcBef>
              <a:spcAft>
                <a:spcPts val="0"/>
              </a:spcAft>
              <a:buClr>
                <a:schemeClr val="dk1"/>
              </a:buClr>
              <a:buSzPts val="1600"/>
              <a:buFont typeface="Arial"/>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77" name="Google Shape;77;p2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2"/>
            </a:gs>
            <a:gs pos="50000">
              <a:srgbClr val="990099"/>
            </a:gs>
            <a:gs pos="100000">
              <a:schemeClr val="accent2"/>
            </a:gs>
          </a:gsLst>
          <a:lin ang="2700000" scaled="0"/>
        </a:gradFill>
      </p:bgPr>
    </p:bg>
    <p:spTree>
      <p:nvGrpSpPr>
        <p:cNvPr id="5" name="Shape 5"/>
        <p:cNvGrpSpPr/>
        <p:nvPr/>
      </p:nvGrpSpPr>
      <p:grpSpPr>
        <a:xfrm>
          <a:off x="0" y="0"/>
          <a:ext cx="0" cy="0"/>
          <a:chOff x="0" y="0"/>
          <a:chExt cx="0" cy="0"/>
        </a:xfrm>
      </p:grpSpPr>
      <p:sp>
        <p:nvSpPr>
          <p:cNvPr id="6" name="Google Shape;6;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7" name="Google Shape;7;p1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1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9" name="Google Shape;9;p1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0" name="Google Shape;10;p1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jpg"/><Relationship Id="rId4" Type="http://schemas.openxmlformats.org/officeDocument/2006/relationships/image" Target="../media/image10.jpg"/><Relationship Id="rId11" Type="http://schemas.openxmlformats.org/officeDocument/2006/relationships/image" Target="../media/image7.jpg"/><Relationship Id="rId10" Type="http://schemas.openxmlformats.org/officeDocument/2006/relationships/image" Target="../media/image8.jpg"/><Relationship Id="rId9" Type="http://schemas.openxmlformats.org/officeDocument/2006/relationships/image" Target="../media/image9.jpg"/><Relationship Id="rId5" Type="http://schemas.openxmlformats.org/officeDocument/2006/relationships/image" Target="../media/image6.png"/><Relationship Id="rId6" Type="http://schemas.openxmlformats.org/officeDocument/2006/relationships/image" Target="../media/image13.png"/><Relationship Id="rId7" Type="http://schemas.openxmlformats.org/officeDocument/2006/relationships/image" Target="../media/image3.jpg"/><Relationship Id="rId8" Type="http://schemas.openxmlformats.org/officeDocument/2006/relationships/image" Target="../media/image1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2.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250825" y="404812"/>
            <a:ext cx="84249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0" i="0" lang="en-US" sz="5400" u="none" cap="none" strike="noStrike">
                <a:solidFill>
                  <a:schemeClr val="lt1"/>
                </a:solidFill>
                <a:latin typeface="Arial"/>
                <a:ea typeface="Arial"/>
                <a:cs typeface="Arial"/>
                <a:sym typeface="Arial"/>
              </a:rPr>
              <a:t>Welcome to Class </a:t>
            </a:r>
            <a:r>
              <a:rPr lang="en-US" sz="5400">
                <a:solidFill>
                  <a:schemeClr val="lt1"/>
                </a:solidFill>
              </a:rPr>
              <a:t>3K</a:t>
            </a:r>
            <a:endParaRPr b="0" i="0" sz="1400" u="none" cap="none" strike="noStrike">
              <a:solidFill>
                <a:schemeClr val="lt1"/>
              </a:solidFill>
              <a:latin typeface="Arial"/>
              <a:ea typeface="Arial"/>
              <a:cs typeface="Arial"/>
              <a:sym typeface="Arial"/>
            </a:endParaRPr>
          </a:p>
        </p:txBody>
      </p:sp>
      <p:pic>
        <p:nvPicPr>
          <p:cNvPr descr="logo for jumper 2016" id="85" name="Google Shape;85;p1"/>
          <p:cNvPicPr preferRelativeResize="0"/>
          <p:nvPr/>
        </p:nvPicPr>
        <p:blipFill rotWithShape="1">
          <a:blip r:embed="rId3">
            <a:alphaModFix/>
          </a:blip>
          <a:srcRect b="0" l="0" r="0" t="0"/>
          <a:stretch/>
        </p:blipFill>
        <p:spPr>
          <a:xfrm>
            <a:off x="1547812" y="1557337"/>
            <a:ext cx="5905500" cy="49974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nvSpPr>
        <p:spPr>
          <a:xfrm>
            <a:off x="539750" y="188912"/>
            <a:ext cx="8229600" cy="488315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lt1"/>
              </a:buClr>
              <a:buSzPts val="2800"/>
              <a:buFont typeface="Arial"/>
              <a:buNone/>
            </a:pPr>
            <a:r>
              <a:rPr b="0" i="0" lang="en-US" sz="2800" u="sng" cap="none" strike="noStrike">
                <a:solidFill>
                  <a:schemeClr val="lt1"/>
                </a:solidFill>
                <a:latin typeface="Arial"/>
                <a:ea typeface="Arial"/>
                <a:cs typeface="Arial"/>
                <a:sym typeface="Arial"/>
              </a:rPr>
              <a:t>Teaching Team:</a:t>
            </a:r>
            <a:br>
              <a:rPr b="0" i="0" lang="en-US" sz="2800" u="sng" cap="none" strike="noStrike">
                <a:solidFill>
                  <a:schemeClr val="lt1"/>
                </a:solidFill>
                <a:latin typeface="Arial"/>
                <a:ea typeface="Arial"/>
                <a:cs typeface="Arial"/>
                <a:sym typeface="Arial"/>
              </a:rPr>
            </a:br>
            <a:br>
              <a:rPr b="0" i="0" lang="en-US" sz="2800" u="sng" cap="none" strike="noStrike">
                <a:solidFill>
                  <a:schemeClr val="lt1"/>
                </a:solidFill>
                <a:latin typeface="Arial"/>
                <a:ea typeface="Arial"/>
                <a:cs typeface="Arial"/>
                <a:sym typeface="Arial"/>
              </a:rPr>
            </a:br>
            <a:r>
              <a:rPr b="0" i="0" lang="en-US" sz="2800" u="none" cap="none" strike="noStrike">
                <a:solidFill>
                  <a:schemeClr val="lt1"/>
                </a:solidFill>
                <a:latin typeface="Arial"/>
                <a:ea typeface="Arial"/>
                <a:cs typeface="Arial"/>
                <a:sym typeface="Arial"/>
              </a:rPr>
              <a:t>Class Teacher – </a:t>
            </a:r>
            <a:r>
              <a:rPr lang="en-US" sz="2800">
                <a:solidFill>
                  <a:schemeClr val="lt1"/>
                </a:solidFill>
              </a:rPr>
              <a:t>Mrs Kaasikas</a:t>
            </a:r>
            <a:r>
              <a:rPr b="0" i="0" lang="en-US" sz="2800" u="none" cap="none" strike="noStrike">
                <a:solidFill>
                  <a:schemeClr val="lt1"/>
                </a:solidFill>
                <a:latin typeface="Arial"/>
                <a:ea typeface="Arial"/>
                <a:cs typeface="Arial"/>
                <a:sym typeface="Arial"/>
              </a:rPr>
              <a:t> </a:t>
            </a:r>
            <a:br>
              <a:rPr b="0" i="0" lang="en-US" sz="2800" u="none" cap="none" strike="noStrike">
                <a:solidFill>
                  <a:schemeClr val="lt1"/>
                </a:solidFill>
                <a:latin typeface="Arial"/>
                <a:ea typeface="Arial"/>
                <a:cs typeface="Arial"/>
                <a:sym typeface="Arial"/>
              </a:rPr>
            </a:br>
            <a:br>
              <a:rPr b="0" i="0" lang="en-US" sz="2800" u="none" cap="none" strike="noStrike">
                <a:solidFill>
                  <a:schemeClr val="lt1"/>
                </a:solidFill>
                <a:latin typeface="Arial"/>
                <a:ea typeface="Arial"/>
                <a:cs typeface="Arial"/>
                <a:sym typeface="Arial"/>
              </a:rPr>
            </a:br>
            <a:r>
              <a:rPr b="0" i="0" lang="en-US" sz="2800" u="none" cap="none" strike="noStrike">
                <a:solidFill>
                  <a:schemeClr val="lt1"/>
                </a:solidFill>
                <a:latin typeface="Arial"/>
                <a:ea typeface="Arial"/>
                <a:cs typeface="Arial"/>
                <a:sym typeface="Arial"/>
              </a:rPr>
              <a:t>Teaching Assistant –  </a:t>
            </a:r>
            <a:r>
              <a:rPr lang="en-US" sz="2800">
                <a:solidFill>
                  <a:schemeClr val="lt1"/>
                </a:solidFill>
              </a:rPr>
              <a:t>Miss Curran (across Y3)</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Arial"/>
              <a:buNone/>
            </a:pPr>
            <a:r>
              <a:t/>
            </a:r>
            <a:endParaRPr b="0" i="0" sz="2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FF0000"/>
              </a:buClr>
              <a:buSzPts val="2800"/>
              <a:buFont typeface="Arial"/>
              <a:buNone/>
            </a:pPr>
            <a:r>
              <a:rPr b="0" i="0" lang="en-US" sz="2800" u="none" cap="none" strike="noStrike">
                <a:solidFill>
                  <a:schemeClr val="lt1"/>
                </a:solidFill>
                <a:latin typeface="Arial"/>
                <a:ea typeface="Arial"/>
                <a:cs typeface="Arial"/>
                <a:sym typeface="Arial"/>
              </a:rPr>
              <a:t>Support Assistant </a:t>
            </a:r>
            <a:r>
              <a:rPr lang="en-US" sz="2800">
                <a:solidFill>
                  <a:schemeClr val="lt1"/>
                </a:solidFill>
              </a:rPr>
              <a:t>- Mrs Williams, Miss Barlow</a:t>
            </a:r>
            <a:br>
              <a:rPr b="0" i="0" lang="en-US" sz="2800" u="none" cap="none" strike="noStrike">
                <a:solidFill>
                  <a:schemeClr val="lt1"/>
                </a:solidFill>
                <a:latin typeface="Arial"/>
                <a:ea typeface="Arial"/>
                <a:cs typeface="Arial"/>
                <a:sym typeface="Arial"/>
              </a:rPr>
            </a:br>
            <a:br>
              <a:rPr b="0" i="0" lang="en-US" sz="2800" u="none" cap="none" strike="noStrike">
                <a:solidFill>
                  <a:schemeClr val="lt1"/>
                </a:solidFill>
                <a:latin typeface="Arial"/>
                <a:ea typeface="Arial"/>
                <a:cs typeface="Arial"/>
                <a:sym typeface="Arial"/>
              </a:rPr>
            </a:br>
            <a:br>
              <a:rPr b="0" i="0" lang="en-US" sz="2800" u="none" cap="none" strike="noStrike">
                <a:solidFill>
                  <a:schemeClr val="lt1"/>
                </a:solidFill>
                <a:latin typeface="Arial"/>
                <a:ea typeface="Arial"/>
                <a:cs typeface="Arial"/>
                <a:sym typeface="Arial"/>
              </a:rPr>
            </a:br>
            <a:br>
              <a:rPr b="0" i="0" lang="en-US" sz="2800" u="none" cap="none" strike="noStrike">
                <a:solidFill>
                  <a:schemeClr val="lt1"/>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Arial"/>
              <a:buNone/>
            </a:pPr>
            <a:r>
              <a:rPr b="0" i="0" lang="en-US" sz="4400" u="none">
                <a:solidFill>
                  <a:schemeClr val="lt1"/>
                </a:solidFill>
                <a:latin typeface="Arial"/>
                <a:ea typeface="Arial"/>
                <a:cs typeface="Arial"/>
                <a:sym typeface="Arial"/>
              </a:rPr>
              <a:t>               My Happy Mind </a:t>
            </a:r>
            <a:endParaRPr>
              <a:solidFill>
                <a:schemeClr val="lt1"/>
              </a:solidFill>
            </a:endParaRPr>
          </a:p>
        </p:txBody>
      </p:sp>
      <p:sp>
        <p:nvSpPr>
          <p:cNvPr id="96" name="Google Shape;96;p4"/>
          <p:cNvSpPr txBox="1"/>
          <p:nvPr/>
        </p:nvSpPr>
        <p:spPr>
          <a:xfrm>
            <a:off x="323850" y="2184400"/>
            <a:ext cx="8496300" cy="452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We are really proud to be a My Happy Mind School.</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My Happy Mind is an NHS-backed curriculum in primary schools, secondary schools, and nurseries and is focused on building resilience, self-esteem, and happiness in children.</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Every year group from Early Years to Year 6 has a separate version of the curriculum, with Year 6 focussing on transition. Each lesson contains quizzes, songs, animations and more and feature our lovely characters below. </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The content is structured against the five modules shown in the myHappymind system image. Each Year group works through the 5 modules allowing for a whole school culture to build. There are also lessons on neurodiversity to enable the whole school community to better understand and embrace diversity.</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There is also a My Happy Mind Parent app to enable you to support  your child at home.  A letter will be sent out shortly with details of how to register on the app.</a:t>
            </a:r>
            <a:endParaRPr b="0" i="0" sz="1400" u="none" cap="none" strike="noStrike">
              <a:solidFill>
                <a:schemeClr val="lt1"/>
              </a:solidFill>
              <a:latin typeface="Arial"/>
              <a:ea typeface="Arial"/>
              <a:cs typeface="Arial"/>
              <a:sym typeface="Arial"/>
            </a:endParaRPr>
          </a:p>
        </p:txBody>
      </p:sp>
      <p:pic>
        <p:nvPicPr>
          <p:cNvPr id="97" name="Google Shape;97;p4"/>
          <p:cNvPicPr preferRelativeResize="0"/>
          <p:nvPr/>
        </p:nvPicPr>
        <p:blipFill rotWithShape="1">
          <a:blip r:embed="rId3">
            <a:alphaModFix/>
          </a:blip>
          <a:srcRect b="20324" l="0" r="0" t="18608"/>
          <a:stretch/>
        </p:blipFill>
        <p:spPr>
          <a:xfrm>
            <a:off x="551600" y="545300"/>
            <a:ext cx="2043400" cy="12478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g3fa5a064300_1_4"/>
          <p:cNvSpPr txBox="1"/>
          <p:nvPr/>
        </p:nvSpPr>
        <p:spPr>
          <a:xfrm>
            <a:off x="253625" y="244200"/>
            <a:ext cx="8424900" cy="80517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800"/>
              <a:buFont typeface="Arial"/>
              <a:buNone/>
            </a:pPr>
            <a:r>
              <a:rPr b="1" i="0" lang="en-US" sz="2700" u="sng" cap="none" strike="noStrike">
                <a:solidFill>
                  <a:schemeClr val="lt1"/>
                </a:solidFill>
                <a:latin typeface="Arial"/>
                <a:ea typeface="Arial"/>
                <a:cs typeface="Arial"/>
                <a:sym typeface="Arial"/>
              </a:rPr>
              <a:t>Behaviour</a:t>
            </a:r>
            <a:endParaRPr b="1" i="0" sz="2700" u="sng" cap="none" strike="noStrike">
              <a:solidFill>
                <a:schemeClr val="lt1"/>
              </a:solidFill>
              <a:latin typeface="Arial"/>
              <a:ea typeface="Arial"/>
              <a:cs typeface="Arial"/>
              <a:sym typeface="Arial"/>
            </a:endParaRPr>
          </a:p>
          <a:p>
            <a:pPr indent="0" lvl="0" marL="0" marR="0" rtl="0" algn="l">
              <a:lnSpc>
                <a:spcPct val="107000"/>
              </a:lnSpc>
              <a:spcBef>
                <a:spcPts val="0"/>
              </a:spcBef>
              <a:spcAft>
                <a:spcPts val="0"/>
              </a:spcAft>
              <a:buClr>
                <a:schemeClr val="lt1"/>
              </a:buClr>
              <a:buSzPts val="1800"/>
              <a:buFont typeface="Arial"/>
              <a:buNone/>
            </a:pPr>
            <a:r>
              <a:rPr b="0" i="0" lang="en-US" sz="2300" u="none" cap="none" strike="noStrike">
                <a:solidFill>
                  <a:schemeClr val="lt1"/>
                </a:solidFill>
                <a:latin typeface="Arial"/>
                <a:ea typeface="Arial"/>
                <a:cs typeface="Arial"/>
                <a:sym typeface="Arial"/>
              </a:rPr>
              <a:t>The Springwell Stars Board</a:t>
            </a:r>
            <a:endParaRPr b="0" i="0" sz="2300" u="none" cap="none" strike="noStrike">
              <a:solidFill>
                <a:schemeClr val="lt1"/>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rPr b="0" i="0" lang="en-US" sz="2000" u="none" cap="none" strike="noStrike">
                <a:solidFill>
                  <a:schemeClr val="lt1"/>
                </a:solidFill>
                <a:latin typeface="Arial"/>
                <a:ea typeface="Arial"/>
                <a:cs typeface="Arial"/>
                <a:sym typeface="Arial"/>
              </a:rPr>
              <a:t>All classes use the Springwell Stars Board to promote positive behaviour.</a:t>
            </a:r>
            <a:endParaRPr b="0" i="0" sz="20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rPr b="0" i="0" lang="en-US" sz="1800" u="none" cap="none" strike="noStrike">
                <a:solidFill>
                  <a:schemeClr val="lt1"/>
                </a:solidFill>
                <a:latin typeface="Arial"/>
                <a:ea typeface="Arial"/>
                <a:cs typeface="Arial"/>
                <a:sym typeface="Arial"/>
              </a:rPr>
              <a:t>The Three Stages of the Springwell Star Board will be:</a:t>
            </a:r>
            <a:endParaRPr b="0" i="0" sz="1800" u="none" cap="none" strike="noStrike">
              <a:solidFill>
                <a:schemeClr val="lt1"/>
              </a:solidFill>
              <a:latin typeface="Arial"/>
              <a:ea typeface="Arial"/>
              <a:cs typeface="Arial"/>
              <a:sym typeface="Arial"/>
            </a:endParaRPr>
          </a:p>
          <a:p>
            <a:pPr indent="-342900" lvl="0" marL="457200" marR="0" rtl="0" algn="just">
              <a:lnSpc>
                <a:spcPct val="115000"/>
              </a:lnSpc>
              <a:spcBef>
                <a:spcPts val="1000"/>
              </a:spcBef>
              <a:spcAft>
                <a:spcPts val="0"/>
              </a:spcAft>
              <a:buClr>
                <a:schemeClr val="lt1"/>
              </a:buClr>
              <a:buSzPts val="1800"/>
              <a:buFont typeface="Arial"/>
              <a:buChar char="●"/>
            </a:pPr>
            <a:r>
              <a:rPr b="0" i="0" lang="en-US" sz="1800" u="none" cap="none" strike="noStrike">
                <a:solidFill>
                  <a:schemeClr val="lt1"/>
                </a:solidFill>
                <a:latin typeface="Arial"/>
                <a:ea typeface="Arial"/>
                <a:cs typeface="Arial"/>
                <a:sym typeface="Arial"/>
              </a:rPr>
              <a:t>Ready to Shine</a:t>
            </a:r>
            <a:endParaRPr b="0" i="0" sz="1800" u="none" cap="none" strike="noStrike">
              <a:solidFill>
                <a:schemeClr val="lt1"/>
              </a:solidFill>
              <a:latin typeface="Arial"/>
              <a:ea typeface="Arial"/>
              <a:cs typeface="Arial"/>
              <a:sym typeface="Arial"/>
            </a:endParaRPr>
          </a:p>
          <a:p>
            <a:pPr indent="-342900" lvl="0" marL="457200" marR="0" rtl="0" algn="just">
              <a:lnSpc>
                <a:spcPct val="115000"/>
              </a:lnSpc>
              <a:spcBef>
                <a:spcPts val="0"/>
              </a:spcBef>
              <a:spcAft>
                <a:spcPts val="0"/>
              </a:spcAft>
              <a:buClr>
                <a:schemeClr val="lt1"/>
              </a:buClr>
              <a:buSzPts val="1800"/>
              <a:buFont typeface="Arial"/>
              <a:buChar char="●"/>
            </a:pPr>
            <a:r>
              <a:rPr b="0" i="0" lang="en-US" sz="1800" u="none" cap="none" strike="noStrike">
                <a:solidFill>
                  <a:schemeClr val="lt1"/>
                </a:solidFill>
                <a:latin typeface="Arial"/>
                <a:ea typeface="Arial"/>
                <a:cs typeface="Arial"/>
                <a:sym typeface="Arial"/>
              </a:rPr>
              <a:t>Shining</a:t>
            </a:r>
            <a:endParaRPr b="0" i="0" sz="1800" u="none" cap="none" strike="noStrike">
              <a:solidFill>
                <a:schemeClr val="lt1"/>
              </a:solidFill>
              <a:latin typeface="Arial"/>
              <a:ea typeface="Arial"/>
              <a:cs typeface="Arial"/>
              <a:sym typeface="Arial"/>
            </a:endParaRPr>
          </a:p>
          <a:p>
            <a:pPr indent="-342900" lvl="0" marL="457200" marR="0" rtl="0" algn="just">
              <a:lnSpc>
                <a:spcPct val="115000"/>
              </a:lnSpc>
              <a:spcBef>
                <a:spcPts val="0"/>
              </a:spcBef>
              <a:spcAft>
                <a:spcPts val="0"/>
              </a:spcAft>
              <a:buClr>
                <a:schemeClr val="lt1"/>
              </a:buClr>
              <a:buSzPts val="1800"/>
              <a:buFont typeface="Arial"/>
              <a:buChar char="●"/>
            </a:pPr>
            <a:r>
              <a:rPr b="0" i="0" lang="en-US" sz="1800" u="none" cap="none" strike="noStrike">
                <a:solidFill>
                  <a:schemeClr val="lt1"/>
                </a:solidFill>
                <a:latin typeface="Arial"/>
                <a:ea typeface="Arial"/>
                <a:cs typeface="Arial"/>
                <a:sym typeface="Arial"/>
              </a:rPr>
              <a:t>Inspirational</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rPr b="0" i="0" lang="en-US" sz="1800" u="none" cap="none" strike="noStrike">
                <a:solidFill>
                  <a:schemeClr val="lt1"/>
                </a:solidFill>
                <a:latin typeface="Arial"/>
                <a:ea typeface="Arial"/>
                <a:cs typeface="Arial"/>
                <a:sym typeface="Arial"/>
              </a:rPr>
              <a:t>Every child will start the day on Ready to Shine. Children will move upwards when they consistently demonstrate positive behaviour choices.</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rPr b="0" i="0" lang="en-US" sz="1800" u="none" cap="none" strike="noStrike">
                <a:solidFill>
                  <a:schemeClr val="lt1"/>
                </a:solidFill>
                <a:latin typeface="Arial"/>
                <a:ea typeface="Arial"/>
                <a:cs typeface="Arial"/>
                <a:sym typeface="Arial"/>
              </a:rPr>
              <a:t>All children who are Inspirational at the end of the school day will receive a golden ticket. We will celebrate one child from each class every week who will be the Behaviour Star of the week. All the Behaviour Stars of the Week will get a special treat with Miss Webley.</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rPr b="0" i="0" lang="en-US" sz="1800" u="none" cap="none" strike="noStrike">
                <a:solidFill>
                  <a:schemeClr val="lt1"/>
                </a:solidFill>
                <a:latin typeface="Arial"/>
                <a:ea typeface="Arial"/>
                <a:cs typeface="Arial"/>
                <a:sym typeface="Arial"/>
              </a:rPr>
              <a:t>All the children with golden tickets will be part of the draw for the Fab 50 Celebration. There will also be a Fab 50 Celebration every half term to allow all children the opportunity to be celebrated.</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t/>
            </a:r>
            <a:endParaRPr b="0" i="0" sz="2300" u="none" cap="none" strike="noStrike">
              <a:solidFill>
                <a:schemeClr val="lt1"/>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t/>
            </a:r>
            <a:endParaRPr b="0" i="0" sz="2300" u="none" cap="none" strike="noStrike">
              <a:solidFill>
                <a:schemeClr val="dk1"/>
              </a:solidFill>
              <a:latin typeface="Arial"/>
              <a:ea typeface="Arial"/>
              <a:cs typeface="Arial"/>
              <a:sym typeface="Arial"/>
            </a:endParaRPr>
          </a:p>
          <a:p>
            <a:pPr indent="0" lvl="0" marL="457200" marR="0" rtl="0" algn="l">
              <a:lnSpc>
                <a:spcPct val="115000"/>
              </a:lnSpc>
              <a:spcBef>
                <a:spcPts val="0"/>
              </a:spcBef>
              <a:spcAft>
                <a:spcPts val="0"/>
              </a:spcAft>
              <a:buClr>
                <a:srgbClr val="000000"/>
              </a:buClr>
              <a:buSzPts val="2600"/>
              <a:buFont typeface="Arial"/>
              <a:buNone/>
            </a:pPr>
            <a:r>
              <a:t/>
            </a:r>
            <a:endParaRPr b="0" i="0" sz="26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6"/>
          <p:cNvSpPr txBox="1"/>
          <p:nvPr/>
        </p:nvSpPr>
        <p:spPr>
          <a:xfrm>
            <a:off x="212750" y="53550"/>
            <a:ext cx="8424900" cy="6750900"/>
          </a:xfrm>
          <a:prstGeom prst="rect">
            <a:avLst/>
          </a:prstGeom>
          <a:noFill/>
          <a:ln cap="flat" cmpd="sng" w="9525">
            <a:solidFill>
              <a:schemeClr val="l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800"/>
              <a:buFont typeface="Arial"/>
              <a:buNone/>
            </a:pPr>
            <a:r>
              <a:rPr b="1" i="0" lang="en-US" sz="2700" u="sng" cap="none" strike="noStrike">
                <a:solidFill>
                  <a:schemeClr val="lt1"/>
                </a:solidFill>
                <a:latin typeface="Arial"/>
                <a:ea typeface="Arial"/>
                <a:cs typeface="Arial"/>
                <a:sym typeface="Arial"/>
              </a:rPr>
              <a:t>Attendance</a:t>
            </a:r>
            <a:endParaRPr b="1" i="0" sz="2700" u="sng" cap="none" strike="noStrike">
              <a:solidFill>
                <a:schemeClr val="lt1"/>
              </a:solidFill>
              <a:latin typeface="Arial"/>
              <a:ea typeface="Arial"/>
              <a:cs typeface="Arial"/>
              <a:sym typeface="Arial"/>
            </a:endParaRPr>
          </a:p>
          <a:p>
            <a:pPr indent="0" lvl="0" marL="0" marR="0" rtl="0" algn="l">
              <a:lnSpc>
                <a:spcPct val="107000"/>
              </a:lnSpc>
              <a:spcBef>
                <a:spcPts val="0"/>
              </a:spcBef>
              <a:spcAft>
                <a:spcPts val="0"/>
              </a:spcAft>
              <a:buClr>
                <a:schemeClr val="lt1"/>
              </a:buClr>
              <a:buSzPts val="1800"/>
              <a:buFont typeface="Arial"/>
              <a:buNone/>
            </a:pPr>
            <a:r>
              <a:rPr b="1" i="0" lang="en-US" sz="2700" u="sng" cap="none" strike="noStrike">
                <a:solidFill>
                  <a:schemeClr val="lt1"/>
                </a:solidFill>
                <a:latin typeface="Arial"/>
                <a:ea typeface="Arial"/>
                <a:cs typeface="Arial"/>
                <a:sym typeface="Arial"/>
              </a:rPr>
              <a:t> </a:t>
            </a:r>
            <a:endParaRPr b="0" i="0" sz="2300" u="none" cap="none" strike="noStrike">
              <a:solidFill>
                <a:srgbClr val="000000"/>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rPr b="0" i="0" lang="en-US" sz="2200" u="none" cap="none" strike="noStrike">
                <a:solidFill>
                  <a:schemeClr val="lt1"/>
                </a:solidFill>
                <a:latin typeface="Arial"/>
                <a:ea typeface="Arial"/>
                <a:cs typeface="Arial"/>
                <a:sym typeface="Arial"/>
              </a:rPr>
              <a:t>In School ready to Shine </a:t>
            </a:r>
            <a:endParaRPr b="0" i="0" sz="2200" u="none" cap="none" strike="noStrike">
              <a:solidFill>
                <a:schemeClr val="lt1"/>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t/>
            </a:r>
            <a:endParaRPr b="0" i="0" sz="2200" u="none" cap="none" strike="noStrike">
              <a:solidFill>
                <a:schemeClr val="lt1"/>
              </a:solidFill>
              <a:latin typeface="Arial"/>
              <a:ea typeface="Arial"/>
              <a:cs typeface="Arial"/>
              <a:sym typeface="Arial"/>
            </a:endParaRPr>
          </a:p>
          <a:p>
            <a:pPr indent="0" lvl="0" marL="0" marR="0" rtl="0" algn="l">
              <a:lnSpc>
                <a:spcPct val="115000"/>
              </a:lnSpc>
              <a:spcBef>
                <a:spcPts val="300"/>
              </a:spcBef>
              <a:spcAft>
                <a:spcPts val="0"/>
              </a:spcAft>
              <a:buClr>
                <a:schemeClr val="dk1"/>
              </a:buClr>
              <a:buSzPts val="1100"/>
              <a:buFont typeface="Arial"/>
              <a:buNone/>
            </a:pPr>
            <a:r>
              <a:rPr b="0" i="0" lang="en-US" sz="2100" u="none" cap="none" strike="noStrike">
                <a:solidFill>
                  <a:schemeClr val="lt1"/>
                </a:solidFill>
                <a:latin typeface="Arial"/>
                <a:ea typeface="Arial"/>
                <a:cs typeface="Arial"/>
                <a:sym typeface="Arial"/>
              </a:rPr>
              <a:t>Regular attendance helps children to:</a:t>
            </a:r>
            <a:endParaRPr b="0" i="0" sz="2100" u="none" cap="none" strike="noStrike">
              <a:solidFill>
                <a:schemeClr val="lt1"/>
              </a:solidFill>
              <a:latin typeface="Arial"/>
              <a:ea typeface="Arial"/>
              <a:cs typeface="Arial"/>
              <a:sym typeface="Arial"/>
            </a:endParaRPr>
          </a:p>
          <a:p>
            <a:pPr indent="-361950" lvl="0" marL="457200" marR="0" rtl="0" algn="l">
              <a:lnSpc>
                <a:spcPct val="115000"/>
              </a:lnSpc>
              <a:spcBef>
                <a:spcPts val="300"/>
              </a:spcBef>
              <a:spcAft>
                <a:spcPts val="0"/>
              </a:spcAft>
              <a:buClr>
                <a:schemeClr val="lt1"/>
              </a:buClr>
              <a:buSzPts val="2100"/>
              <a:buFont typeface="Arial"/>
              <a:buChar char="●"/>
            </a:pPr>
            <a:r>
              <a:rPr b="0" i="0" lang="en-US" sz="2100" u="none" cap="none" strike="noStrike">
                <a:solidFill>
                  <a:schemeClr val="lt1"/>
                </a:solidFill>
                <a:latin typeface="Arial"/>
                <a:ea typeface="Arial"/>
                <a:cs typeface="Arial"/>
                <a:sym typeface="Arial"/>
              </a:rPr>
              <a:t>📚 Keep up with learning – missing lessons can make it harder to understand new work and can lead to gaps in learning.</a:t>
            </a:r>
            <a:endParaRPr b="0" i="0" sz="2100" u="none" cap="none" strike="noStrike">
              <a:solidFill>
                <a:schemeClr val="lt1"/>
              </a:solidFill>
              <a:latin typeface="Arial"/>
              <a:ea typeface="Arial"/>
              <a:cs typeface="Arial"/>
              <a:sym typeface="Arial"/>
            </a:endParaRPr>
          </a:p>
          <a:p>
            <a:pPr indent="-361950" lvl="0" marL="457200" marR="0" rtl="0" algn="l">
              <a:lnSpc>
                <a:spcPct val="115000"/>
              </a:lnSpc>
              <a:spcBef>
                <a:spcPts val="0"/>
              </a:spcBef>
              <a:spcAft>
                <a:spcPts val="0"/>
              </a:spcAft>
              <a:buClr>
                <a:schemeClr val="lt1"/>
              </a:buClr>
              <a:buSzPts val="2100"/>
              <a:buFont typeface="Arial"/>
              <a:buChar char="●"/>
            </a:pPr>
            <a:r>
              <a:rPr b="0" i="0" lang="en-US" sz="2100" u="none" cap="none" strike="noStrike">
                <a:solidFill>
                  <a:schemeClr val="lt1"/>
                </a:solidFill>
                <a:latin typeface="Arial"/>
                <a:ea typeface="Arial"/>
                <a:cs typeface="Arial"/>
                <a:sym typeface="Arial"/>
              </a:rPr>
              <a:t>👫 Build friendships and confidence – being in school regularly helps children feel connected, settled and part of their school community.</a:t>
            </a:r>
            <a:endParaRPr b="0" i="0" sz="2100" u="none" cap="none" strike="noStrike">
              <a:solidFill>
                <a:schemeClr val="lt1"/>
              </a:solidFill>
              <a:latin typeface="Arial"/>
              <a:ea typeface="Arial"/>
              <a:cs typeface="Arial"/>
              <a:sym typeface="Arial"/>
            </a:endParaRPr>
          </a:p>
          <a:p>
            <a:pPr indent="-361950" lvl="0" marL="457200" marR="0" rtl="0" algn="l">
              <a:lnSpc>
                <a:spcPct val="115000"/>
              </a:lnSpc>
              <a:spcBef>
                <a:spcPts val="0"/>
              </a:spcBef>
              <a:spcAft>
                <a:spcPts val="0"/>
              </a:spcAft>
              <a:buClr>
                <a:schemeClr val="lt1"/>
              </a:buClr>
              <a:buSzPts val="2100"/>
              <a:buFont typeface="Arial"/>
              <a:buChar char="●"/>
            </a:pPr>
            <a:r>
              <a:rPr b="0" i="0" lang="en-US" sz="2100" u="none" cap="none" strike="noStrike">
                <a:solidFill>
                  <a:schemeClr val="lt1"/>
                </a:solidFill>
                <a:latin typeface="Arial"/>
                <a:ea typeface="Arial"/>
                <a:cs typeface="Arial"/>
                <a:sym typeface="Arial"/>
              </a:rPr>
              <a:t>🌱 Develop routines and independence – consistent attendance supports good habits that benefit children throughout their education.</a:t>
            </a:r>
            <a:endParaRPr b="0" i="0" sz="2100" u="none" cap="none" strike="noStrike">
              <a:solidFill>
                <a:schemeClr val="lt1"/>
              </a:solidFill>
              <a:latin typeface="Arial"/>
              <a:ea typeface="Arial"/>
              <a:cs typeface="Arial"/>
              <a:sym typeface="Arial"/>
            </a:endParaRPr>
          </a:p>
          <a:p>
            <a:pPr indent="-361950" lvl="0" marL="457200" marR="0" rtl="0" algn="l">
              <a:lnSpc>
                <a:spcPct val="115000"/>
              </a:lnSpc>
              <a:spcBef>
                <a:spcPts val="0"/>
              </a:spcBef>
              <a:spcAft>
                <a:spcPts val="0"/>
              </a:spcAft>
              <a:buClr>
                <a:schemeClr val="lt1"/>
              </a:buClr>
              <a:buSzPts val="2100"/>
              <a:buFont typeface="Arial"/>
              <a:buChar char="●"/>
            </a:pPr>
            <a:r>
              <a:rPr b="0" i="0" lang="en-US" sz="2100" u="none" cap="none" strike="noStrike">
                <a:solidFill>
                  <a:schemeClr val="lt1"/>
                </a:solidFill>
                <a:latin typeface="Arial"/>
                <a:ea typeface="Arial"/>
                <a:cs typeface="Arial"/>
                <a:sym typeface="Arial"/>
              </a:rPr>
              <a:t>❤️ Feel safe and supported – regular attendance helps school staff notice when a child may need additional help.</a:t>
            </a:r>
            <a:endParaRPr b="0" i="0" sz="2100" u="none" cap="none" strike="noStrike">
              <a:solidFill>
                <a:schemeClr val="lt1"/>
              </a:solidFill>
              <a:latin typeface="Arial"/>
              <a:ea typeface="Arial"/>
              <a:cs typeface="Arial"/>
              <a:sym typeface="Arial"/>
            </a:endParaRPr>
          </a:p>
          <a:p>
            <a:pPr indent="0" lvl="0" marL="0" marR="0" rtl="0" algn="l">
              <a:lnSpc>
                <a:spcPct val="107000"/>
              </a:lnSpc>
              <a:spcBef>
                <a:spcPts val="800"/>
              </a:spcBef>
              <a:spcAft>
                <a:spcPts val="0"/>
              </a:spcAft>
              <a:buClr>
                <a:schemeClr val="dk1"/>
              </a:buClr>
              <a:buSzPts val="1800"/>
              <a:buFont typeface="Arial"/>
              <a:buNone/>
            </a:pPr>
            <a:r>
              <a:t/>
            </a:r>
            <a:endParaRPr b="1" i="0" sz="27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g3fa5a064300_0_10"/>
          <p:cNvSpPr txBox="1"/>
          <p:nvPr/>
        </p:nvSpPr>
        <p:spPr>
          <a:xfrm>
            <a:off x="253625" y="429925"/>
            <a:ext cx="8424900" cy="63771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800"/>
              <a:buFont typeface="Arial"/>
              <a:buNone/>
            </a:pPr>
            <a:r>
              <a:rPr b="1" i="0" lang="en-US" sz="2700" u="sng" cap="none" strike="noStrike">
                <a:solidFill>
                  <a:schemeClr val="lt1"/>
                </a:solidFill>
                <a:latin typeface="Arial"/>
                <a:ea typeface="Arial"/>
                <a:cs typeface="Arial"/>
                <a:sym typeface="Arial"/>
              </a:rPr>
              <a:t>Attendance</a:t>
            </a:r>
            <a:endParaRPr b="1" i="0" sz="2700" u="sng" cap="none" strike="noStrike">
              <a:solidFill>
                <a:schemeClr val="lt1"/>
              </a:solidFill>
              <a:latin typeface="Arial"/>
              <a:ea typeface="Arial"/>
              <a:cs typeface="Arial"/>
              <a:sym typeface="Arial"/>
            </a:endParaRPr>
          </a:p>
          <a:p>
            <a:pPr indent="0" lvl="0" marL="0" marR="0" rtl="0" algn="l">
              <a:lnSpc>
                <a:spcPct val="107000"/>
              </a:lnSpc>
              <a:spcBef>
                <a:spcPts val="0"/>
              </a:spcBef>
              <a:spcAft>
                <a:spcPts val="0"/>
              </a:spcAft>
              <a:buClr>
                <a:schemeClr val="lt1"/>
              </a:buClr>
              <a:buSzPts val="1800"/>
              <a:buFont typeface="Arial"/>
              <a:buNone/>
            </a:pPr>
            <a:r>
              <a:rPr b="0" i="0" lang="en-US" sz="2300" u="none" cap="none" strike="noStrike">
                <a:solidFill>
                  <a:schemeClr val="lt1"/>
                </a:solidFill>
                <a:latin typeface="Arial"/>
                <a:ea typeface="Arial"/>
                <a:cs typeface="Arial"/>
                <a:sym typeface="Arial"/>
              </a:rPr>
              <a:t>Holidays in Term Time – What You Need to Know</a:t>
            </a:r>
            <a:endParaRPr b="0" i="0" sz="2300" u="none" cap="none" strike="noStrike">
              <a:solidFill>
                <a:schemeClr val="lt1"/>
              </a:solidFill>
              <a:latin typeface="Arial"/>
              <a:ea typeface="Arial"/>
              <a:cs typeface="Arial"/>
              <a:sym typeface="Arial"/>
            </a:endParaRPr>
          </a:p>
          <a:p>
            <a:pPr indent="-304800" lvl="0" marL="457200" marR="0" rtl="0" algn="l">
              <a:lnSpc>
                <a:spcPct val="115000"/>
              </a:lnSpc>
              <a:spcBef>
                <a:spcPts val="0"/>
              </a:spcBef>
              <a:spcAft>
                <a:spcPts val="0"/>
              </a:spcAft>
              <a:buClr>
                <a:schemeClr val="lt1"/>
              </a:buClr>
              <a:buSzPts val="1200"/>
              <a:buFont typeface="Arial"/>
              <a:buChar char="●"/>
            </a:pPr>
            <a:r>
              <a:rPr b="0" i="0" lang="en-US" sz="1300" u="none" cap="none" strike="noStrike">
                <a:solidFill>
                  <a:schemeClr val="lt1"/>
                </a:solidFill>
                <a:latin typeface="Arial"/>
                <a:ea typeface="Arial"/>
                <a:cs typeface="Arial"/>
                <a:sym typeface="Arial"/>
              </a:rPr>
              <a:t>🏫 </a:t>
            </a:r>
            <a:r>
              <a:rPr b="0" i="0" lang="en-US" sz="1600" u="none" cap="none" strike="noStrike">
                <a:solidFill>
                  <a:schemeClr val="lt1"/>
                </a:solidFill>
                <a:latin typeface="Arial"/>
                <a:ea typeface="Arial"/>
                <a:cs typeface="Arial"/>
                <a:sym typeface="Arial"/>
              </a:rPr>
              <a:t>Term-time holidays are not normally authorised. Parents should arrange family holidays during school holidays wherever possible.</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 A penalty notice may be issued when a child has unauthorised absence, including a term-time holiday.</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First penalty notice: £80 if paid within 21 days, increasing to £160 if paid within 28 days.</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Second penalty notice within 3 years: £160, with no reduced rate.</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 More than two penalty notices for the same child within 3 years may result in further legal action, including prosecution.</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 Schools can consider a penalty notice when there are 10 sessions (usually 5 school days) of unauthorised absence within a rolling 10-school-week period.</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 Important: Schools consider requests for exceptional circumstances individually. Please speak to school before booking a term-time holiday.</a:t>
            </a:r>
            <a:endParaRPr b="0" i="0" sz="1600" u="none" cap="none" strike="noStrike">
              <a:solidFill>
                <a:schemeClr val="lt1"/>
              </a:solidFill>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US" sz="1600" u="none" cap="none" strike="noStrike">
                <a:solidFill>
                  <a:schemeClr val="lt1"/>
                </a:solidFill>
                <a:latin typeface="Arial"/>
                <a:ea typeface="Arial"/>
                <a:cs typeface="Arial"/>
                <a:sym typeface="Arial"/>
              </a:rPr>
              <a:t>Our priority is supporting regular attendance so every child can learn, thrive and achieve.</a:t>
            </a:r>
            <a:endParaRPr b="0" i="0" sz="1600" u="none" cap="none" strike="noStrike">
              <a:solidFill>
                <a:schemeClr val="lt1"/>
              </a:solidFill>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US" sz="1600" u="none" cap="none" strike="noStrike">
                <a:solidFill>
                  <a:schemeClr val="lt1"/>
                </a:solidFill>
                <a:latin typeface="Arial"/>
                <a:ea typeface="Arial"/>
                <a:cs typeface="Arial"/>
                <a:sym typeface="Arial"/>
              </a:rPr>
              <a:t>If you are struggling with your child’s attendance please speak to someone in the Pastoral Team.  We are always here to help. </a:t>
            </a:r>
            <a:endParaRPr b="0" i="0" sz="1600" u="none" cap="none" strike="noStrike">
              <a:solidFill>
                <a:schemeClr val="lt1"/>
              </a:solidFill>
              <a:latin typeface="Arial"/>
              <a:ea typeface="Arial"/>
              <a:cs typeface="Arial"/>
              <a:sym typeface="Arial"/>
            </a:endParaRPr>
          </a:p>
          <a:p>
            <a:pPr indent="0" lvl="0" marL="0" marR="0" rtl="0" algn="l">
              <a:lnSpc>
                <a:spcPct val="115000"/>
              </a:lnSpc>
              <a:spcBef>
                <a:spcPts val="300"/>
              </a:spcBef>
              <a:spcAft>
                <a:spcPts val="0"/>
              </a:spcAft>
              <a:buClr>
                <a:schemeClr val="dk1"/>
              </a:buClr>
              <a:buSzPts val="1100"/>
              <a:buFont typeface="Arial"/>
              <a:buNone/>
            </a:pPr>
            <a:r>
              <a:t/>
            </a:r>
            <a:endParaRPr b="0" i="0" sz="26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g3fa5a064300_0_5"/>
          <p:cNvSpPr txBox="1"/>
          <p:nvPr/>
        </p:nvSpPr>
        <p:spPr>
          <a:xfrm>
            <a:off x="684212" y="333375"/>
            <a:ext cx="7128000" cy="10805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School dinners</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We offer a staggered lunchtime, so that Reception/KS1 and KS2 eat separately.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Sefton catering are responsible for our school lunches and the menu can be found on our school website.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700" u="none" cap="none" strike="noStrike">
              <a:solidFill>
                <a:schemeClr val="lt1"/>
              </a:solidFill>
              <a:latin typeface="Arial"/>
              <a:ea typeface="Arial"/>
              <a:cs typeface="Arial"/>
              <a:sym typeface="Arial"/>
            </a:endParaRPr>
          </a:p>
          <a:p>
            <a:pPr indent="0" lvl="0" marL="0" marR="0" rtl="0" algn="just">
              <a:lnSpc>
                <a:spcPct val="100000"/>
              </a:lnSpc>
              <a:spcBef>
                <a:spcPts val="0"/>
              </a:spcBef>
              <a:spcAft>
                <a:spcPts val="0"/>
              </a:spcAft>
              <a:buClr>
                <a:srgbClr val="FFFFFF"/>
              </a:buClr>
              <a:buSzPts val="1800"/>
              <a:buFont typeface="Arial"/>
              <a:buNone/>
            </a:pPr>
            <a:r>
              <a:rPr b="0" i="0" lang="en-US" sz="1700" u="none" cap="none" strike="noStrike">
                <a:solidFill>
                  <a:schemeClr val="lt1"/>
                </a:solidFill>
                <a:latin typeface="Arial"/>
                <a:ea typeface="Arial"/>
                <a:cs typeface="Arial"/>
                <a:sym typeface="Arial"/>
              </a:rPr>
              <a:t> All children in Reception, Year 1 and Year 2 are entitled to a free school lunch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Children can also come into school with a packed lunch if they prefer.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The cost for a school dinner for KS2 is £2.61. Payments are made via Arbor.</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Children from Year 3 onwards pay for their school dinner unless they are entitled to a free school meal.</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Please check if you are eligible for this as this can also brings additional funding into school. You can check by doing an online search for Sefton council - free school meals.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nvSpPr>
        <p:spPr>
          <a:xfrm>
            <a:off x="323850" y="333375"/>
            <a:ext cx="8496300" cy="17589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600"/>
              <a:buFont typeface="Arial"/>
              <a:buNone/>
            </a:pPr>
            <a:r>
              <a:rPr b="1" i="0" lang="en-US" sz="1600" u="sng" cap="none" strike="noStrike">
                <a:solidFill>
                  <a:schemeClr val="lt1"/>
                </a:solidFill>
                <a:latin typeface="Arial"/>
                <a:ea typeface="Arial"/>
                <a:cs typeface="Arial"/>
                <a:sym typeface="Arial"/>
              </a:rPr>
              <a:t>Start of the day</a:t>
            </a:r>
            <a:r>
              <a:rPr b="0" i="0" lang="en-US" sz="1600" u="sng" cap="none" strike="noStrike">
                <a:solidFill>
                  <a:schemeClr val="lt1"/>
                </a:solidFill>
                <a:latin typeface="Arial"/>
                <a:ea typeface="Arial"/>
                <a:cs typeface="Arial"/>
                <a:sym typeface="Arial"/>
              </a:rPr>
              <a:t> </a:t>
            </a:r>
            <a:r>
              <a:rPr b="0" i="0" lang="en-US" sz="1600" u="none" cap="none" strike="noStrike">
                <a:solidFill>
                  <a:schemeClr val="lt1"/>
                </a:solidFill>
                <a:latin typeface="Arial"/>
                <a:ea typeface="Arial"/>
                <a:cs typeface="Arial"/>
                <a:sym typeface="Arial"/>
              </a:rPr>
              <a:t>- In order to reduce congestion on arrival at school, we will be opening the school doors from 8.40am. The pastoral/leadership  team will be on duty at the side door- to ensure the children enter calmly and assist with any questions. EYFS and KS1 will enter from their classroom doors. The playground gates will be locked at 8.55. Children arriving after 8.55am must report to the front desk.</a:t>
            </a:r>
            <a:endParaRPr b="0" i="0" sz="1400" u="none" cap="none" strike="noStrike">
              <a:solidFill>
                <a:srgbClr val="000000"/>
              </a:solidFill>
              <a:latin typeface="Arial"/>
              <a:ea typeface="Arial"/>
              <a:cs typeface="Arial"/>
              <a:sym typeface="Arial"/>
            </a:endParaRPr>
          </a:p>
          <a:p>
            <a:pPr indent="0" lvl="0" marL="0" marR="0" rtl="0" algn="l">
              <a:lnSpc>
                <a:spcPct val="107000"/>
              </a:lnSpc>
              <a:spcBef>
                <a:spcPts val="800"/>
              </a:spcBef>
              <a:spcAft>
                <a:spcPts val="0"/>
              </a:spcAft>
              <a:buClr>
                <a:schemeClr val="lt1"/>
              </a:buClr>
              <a:buSzPts val="1600"/>
              <a:buFont typeface="Calibri"/>
              <a:buNone/>
            </a:pPr>
            <a:r>
              <a:rPr b="0" i="0" lang="en-US" sz="1600" u="none" cap="none" strike="noStrike">
                <a:solidFill>
                  <a:schemeClr val="lt1"/>
                </a:solidFill>
                <a:latin typeface="Calibri"/>
                <a:ea typeface="Calibri"/>
                <a:cs typeface="Calibri"/>
                <a:sym typeface="Calibri"/>
              </a:rPr>
              <a:t> </a:t>
            </a:r>
            <a:r>
              <a:rPr b="1" i="0" lang="en-US" sz="1600" u="sng" cap="none" strike="noStrike">
                <a:solidFill>
                  <a:schemeClr val="lt1"/>
                </a:solidFill>
                <a:latin typeface="Arial"/>
                <a:ea typeface="Arial"/>
                <a:cs typeface="Arial"/>
                <a:sym typeface="Arial"/>
              </a:rPr>
              <a:t>End of the day</a:t>
            </a:r>
            <a:r>
              <a:rPr b="0" i="0" lang="en-US" sz="1600" u="sng" cap="none" strike="noStrike">
                <a:solidFill>
                  <a:schemeClr val="lt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graphicFrame>
        <p:nvGraphicFramePr>
          <p:cNvPr id="123" name="Google Shape;123;p5"/>
          <p:cNvGraphicFramePr/>
          <p:nvPr/>
        </p:nvGraphicFramePr>
        <p:xfrm>
          <a:off x="504049" y="2092287"/>
          <a:ext cx="3000000" cy="3000000"/>
        </p:xfrm>
        <a:graphic>
          <a:graphicData uri="http://schemas.openxmlformats.org/drawingml/2006/table">
            <a:tbl>
              <a:tblPr>
                <a:noFill/>
                <a:tableStyleId>{07FAF937-524B-4283-904F-127CA77A2562}</a:tableStyleId>
              </a:tblPr>
              <a:tblGrid>
                <a:gridCol w="2073275"/>
                <a:gridCol w="4330700"/>
                <a:gridCol w="1731950"/>
              </a:tblGrid>
              <a:tr h="244475">
                <a:tc>
                  <a:txBody>
                    <a:bodyPr/>
                    <a:lstStyle/>
                    <a:p>
                      <a:pPr indent="0" lvl="0" marL="0" marR="0" rtl="0" algn="l">
                        <a:lnSpc>
                          <a:spcPct val="100000"/>
                        </a:lnSpc>
                        <a:spcBef>
                          <a:spcPts val="0"/>
                        </a:spcBef>
                        <a:spcAft>
                          <a:spcPts val="0"/>
                        </a:spcAft>
                        <a:buClr>
                          <a:schemeClr val="lt1"/>
                        </a:buClr>
                        <a:buSzPts val="1600"/>
                        <a:buFont typeface="Arial"/>
                        <a:buNone/>
                      </a:pPr>
                      <a:r>
                        <a:rPr b="1" i="0" lang="en-US" sz="1600" u="none" cap="none" strike="noStrike">
                          <a:solidFill>
                            <a:schemeClr val="lt1"/>
                          </a:solidFill>
                          <a:latin typeface="Arial"/>
                          <a:ea typeface="Arial"/>
                          <a:cs typeface="Arial"/>
                          <a:sym typeface="Arial"/>
                        </a:rPr>
                        <a:t>Year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1" i="0" lang="en-US" sz="1600" u="none" cap="none" strike="noStrike">
                          <a:solidFill>
                            <a:schemeClr val="lt1"/>
                          </a:solidFill>
                          <a:latin typeface="Arial"/>
                          <a:ea typeface="Arial"/>
                          <a:cs typeface="Arial"/>
                          <a:sym typeface="Arial"/>
                        </a:rPr>
                        <a:t>Exit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1" i="0" lang="en-US" sz="1600" u="none" cap="none" strike="noStrike">
                          <a:solidFill>
                            <a:schemeClr val="lt1"/>
                          </a:solidFill>
                          <a:latin typeface="Arial"/>
                          <a:ea typeface="Arial"/>
                          <a:cs typeface="Arial"/>
                          <a:sym typeface="Arial"/>
                        </a:rPr>
                        <a:t>Time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Nursery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3.30pm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4206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Reception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2875">
                <a:tc>
                  <a:txBody>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lt1"/>
                          </a:solidFill>
                          <a:latin typeface="Arial"/>
                          <a:ea typeface="Arial"/>
                          <a:cs typeface="Arial"/>
                          <a:sym typeface="Arial"/>
                        </a:rPr>
                        <a:t>Year 1</a:t>
                      </a:r>
                      <a:endParaRPr sz="1400" u="none" cap="none" strike="noStrike">
                        <a:solidFill>
                          <a:schemeClr val="lt1"/>
                        </a:solidFill>
                        <a:highlight>
                          <a:schemeClr val="lt1"/>
                        </a:highlight>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lt1"/>
                          </a:solidFill>
                          <a:latin typeface="Arial"/>
                          <a:ea typeface="Arial"/>
                          <a:cs typeface="Arial"/>
                          <a:sym typeface="Arial"/>
                        </a:rPr>
                        <a:t>Class door</a:t>
                      </a:r>
                      <a:endParaRPr sz="1400" u="none" cap="none" strike="noStrike">
                        <a:solidFill>
                          <a:schemeClr val="lt1"/>
                        </a:solidFill>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lt1"/>
                          </a:solidFill>
                          <a:latin typeface="Arial"/>
                          <a:ea typeface="Arial"/>
                          <a:cs typeface="Arial"/>
                          <a:sym typeface="Arial"/>
                        </a:rPr>
                        <a:t>3.15pm</a:t>
                      </a:r>
                      <a:endParaRPr sz="1400" u="none" cap="none" strike="noStrike">
                        <a:solidFill>
                          <a:schemeClr val="lt1"/>
                        </a:solidFill>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2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3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Main door onto the playground</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814375">
                <a:tc>
                  <a:txBody>
                    <a:bodyPr/>
                    <a:lstStyle/>
                    <a:p>
                      <a:pPr indent="0" lvl="0" marL="0" marR="0" rtl="0" algn="l">
                        <a:lnSpc>
                          <a:spcPct val="100000"/>
                        </a:lnSpc>
                        <a:spcBef>
                          <a:spcPts val="0"/>
                        </a:spcBef>
                        <a:spcAft>
                          <a:spcPts val="0"/>
                        </a:spcAft>
                        <a:buClr>
                          <a:schemeClr val="lt1"/>
                        </a:buClr>
                        <a:buSzPts val="1600"/>
                        <a:buFont typeface="Arial"/>
                        <a:buNone/>
                      </a:pPr>
                      <a:r>
                        <a:rPr lang="en-US" sz="1600" u="none" cap="none" strike="noStrike">
                          <a:solidFill>
                            <a:schemeClr val="lt1"/>
                          </a:solidFill>
                        </a:rPr>
                        <a:t>Year 4</a:t>
                      </a:r>
                      <a:r>
                        <a:rPr b="1" lang="en-US" sz="1600" u="none" cap="none" strike="noStrike">
                          <a:solidFill>
                            <a:schemeClr val="lt1"/>
                          </a:solidFill>
                          <a:latin typeface="Arial"/>
                          <a:ea typeface="Arial"/>
                          <a:cs typeface="Arial"/>
                          <a:sym typeface="Arial"/>
                        </a:rPr>
                        <a:t>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600"/>
                        <a:buFont typeface="Arial"/>
                        <a:buNone/>
                      </a:pPr>
                      <a:r>
                        <a:rPr lang="en-US" sz="1600" u="none" cap="none" strike="noStrike">
                          <a:solidFill>
                            <a:schemeClr val="lt1"/>
                          </a:solidFill>
                        </a:rPr>
                        <a:t>Side door where the children enter in the morning</a:t>
                      </a:r>
                      <a:endParaRPr b="0" i="0" sz="1600" u="none" cap="none" strike="noStrike">
                        <a:solidFill>
                          <a:schemeClr val="lt1"/>
                        </a:solidFill>
                        <a:latin typeface="Arial"/>
                        <a:ea typeface="Arial"/>
                        <a:cs typeface="Arial"/>
                        <a:sym typeface="Arial"/>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28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5</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Main door onto the playground</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a:t>
                      </a:r>
                      <a:r>
                        <a:rPr lang="en-US" sz="1600" u="none" cap="none" strike="noStrike">
                          <a:solidFill>
                            <a:schemeClr val="lt1"/>
                          </a:solidFill>
                        </a:rPr>
                        <a:t>15</a:t>
                      </a:r>
                      <a:r>
                        <a:rPr b="0" i="0" lang="en-US" sz="1600" u="none" cap="none" strike="noStrike">
                          <a:solidFill>
                            <a:schemeClr val="lt1"/>
                          </a:solidFill>
                          <a:latin typeface="Arial"/>
                          <a:ea typeface="Arial"/>
                          <a:cs typeface="Arial"/>
                          <a:sym typeface="Arial"/>
                        </a:rPr>
                        <a:t>pm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73182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6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Arial"/>
                        <a:buNone/>
                      </a:pPr>
                      <a:r>
                        <a:rPr lang="en-US" sz="1600" u="none" cap="none" strike="noStrike">
                          <a:solidFill>
                            <a:schemeClr val="lt1"/>
                          </a:solidFill>
                        </a:rPr>
                        <a:t>Side door where the children enter in the morning</a:t>
                      </a:r>
                      <a:endParaRPr sz="1600" u="none" cap="none" strike="noStrike">
                        <a:solidFill>
                          <a:schemeClr val="lt1"/>
                        </a:solidFill>
                      </a:endParaRPr>
                    </a:p>
                    <a:p>
                      <a:pPr indent="0" lvl="0" marL="0" marR="0" rtl="0" algn="l">
                        <a:lnSpc>
                          <a:spcPct val="100000"/>
                        </a:lnSpc>
                        <a:spcBef>
                          <a:spcPts val="0"/>
                        </a:spcBef>
                        <a:spcAft>
                          <a:spcPts val="0"/>
                        </a:spcAft>
                        <a:buClr>
                          <a:schemeClr val="lt1"/>
                        </a:buClr>
                        <a:buSzPts val="1600"/>
                        <a:buFont typeface="Arial"/>
                        <a:buNone/>
                      </a:pPr>
                      <a:r>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a:t>
                      </a:r>
                      <a:r>
                        <a:rPr lang="en-US" sz="1600" u="none" cap="none" strike="noStrike">
                          <a:solidFill>
                            <a:schemeClr val="lt1"/>
                          </a:solidFill>
                        </a:rPr>
                        <a:t>15</a:t>
                      </a:r>
                      <a:r>
                        <a:rPr b="0" i="0" lang="en-US" sz="1600" u="none" cap="none" strike="noStrike">
                          <a:solidFill>
                            <a:schemeClr val="lt1"/>
                          </a:solidFill>
                          <a:latin typeface="Arial"/>
                          <a:ea typeface="Arial"/>
                          <a:cs typeface="Arial"/>
                          <a:sym typeface="Arial"/>
                        </a:rPr>
                        <a:t>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7"/>
          <p:cNvSpPr txBox="1"/>
          <p:nvPr/>
        </p:nvSpPr>
        <p:spPr>
          <a:xfrm>
            <a:off x="684212" y="333375"/>
            <a:ext cx="7128000" cy="10805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School dinners</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We offer a staggered lunchtime, so that Reception/KS1 and KS2 eat separately.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Sefton catering are responsible for our school lunches and the menu can be found on our school website.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700" u="none" cap="none" strike="noStrike">
              <a:solidFill>
                <a:schemeClr val="lt1"/>
              </a:solidFill>
              <a:latin typeface="Arial"/>
              <a:ea typeface="Arial"/>
              <a:cs typeface="Arial"/>
              <a:sym typeface="Arial"/>
            </a:endParaRPr>
          </a:p>
          <a:p>
            <a:pPr indent="0" lvl="0" marL="0" marR="0" rtl="0" algn="just">
              <a:lnSpc>
                <a:spcPct val="100000"/>
              </a:lnSpc>
              <a:spcBef>
                <a:spcPts val="0"/>
              </a:spcBef>
              <a:spcAft>
                <a:spcPts val="0"/>
              </a:spcAft>
              <a:buClr>
                <a:srgbClr val="FFFFFF"/>
              </a:buClr>
              <a:buSzPts val="1800"/>
              <a:buFont typeface="Arial"/>
              <a:buNone/>
            </a:pPr>
            <a:r>
              <a:rPr b="0" i="0" lang="en-US" sz="1700" u="none" cap="none" strike="noStrike">
                <a:solidFill>
                  <a:schemeClr val="lt1"/>
                </a:solidFill>
                <a:latin typeface="Arial"/>
                <a:ea typeface="Arial"/>
                <a:cs typeface="Arial"/>
                <a:sym typeface="Arial"/>
              </a:rPr>
              <a:t> All children in Reception, Year 1 and Year 2 are entitled to a free school lunch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Children can also come into school with a packed lunch if they prefer.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The cost for a school dinner for KS2 is £2.61. Payments are made via Arbor.</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Children from Year 3 onwards pay for their school dinner unless they are entitled to a free school meal.</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Please check if you are eligible for this as this can also brings additional funding into school. You can check by doing an online search for Sefton council - free school meals.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8"/>
          <p:cNvSpPr txBox="1"/>
          <p:nvPr/>
        </p:nvSpPr>
        <p:spPr>
          <a:xfrm>
            <a:off x="250825" y="260350"/>
            <a:ext cx="8569200" cy="724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000"/>
              <a:buFont typeface="Arial"/>
              <a:buNone/>
            </a:pPr>
            <a:r>
              <a:rPr b="1" i="0" lang="en-US" sz="2000" u="sng" cap="none" strike="noStrike">
                <a:solidFill>
                  <a:schemeClr val="lt1"/>
                </a:solidFill>
                <a:latin typeface="Arial"/>
                <a:ea typeface="Arial"/>
                <a:cs typeface="Arial"/>
                <a:sym typeface="Arial"/>
              </a:rPr>
              <a:t>Uniform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1" i="0" sz="20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None/>
            </a:pPr>
            <a:r>
              <a:rPr b="0" i="0" lang="en-US" sz="2000" u="none" cap="none" strike="noStrike">
                <a:solidFill>
                  <a:schemeClr val="lt1"/>
                </a:solidFill>
                <a:latin typeface="Arial"/>
                <a:ea typeface="Arial"/>
                <a:cs typeface="Arial"/>
                <a:sym typeface="Arial"/>
              </a:rPr>
              <a:t>Children are to wear full school uniform to school everyday.</a:t>
            </a:r>
            <a:endParaRPr b="0" i="0" sz="1400" u="none" cap="none" strike="noStrike">
              <a:solidFill>
                <a:srgbClr val="000000"/>
              </a:solidFill>
              <a:latin typeface="Arial"/>
              <a:ea typeface="Arial"/>
              <a:cs typeface="Arial"/>
              <a:sym typeface="Arial"/>
            </a:endParaRPr>
          </a:p>
          <a:p>
            <a:pPr indent="0" lvl="0" marL="0" marR="0" rtl="0" algn="l">
              <a:lnSpc>
                <a:spcPct val="115000"/>
              </a:lnSpc>
              <a:spcBef>
                <a:spcPts val="0"/>
              </a:spcBef>
              <a:spcAft>
                <a:spcPts val="0"/>
              </a:spcAft>
              <a:buClr>
                <a:schemeClr val="lt1"/>
              </a:buClr>
              <a:buSzPts val="2000"/>
              <a:buFont typeface="Arial"/>
              <a:buNone/>
            </a:pPr>
            <a:r>
              <a:rPr b="0" i="0" lang="en-US" sz="2000" u="none" cap="none" strike="noStrike">
                <a:solidFill>
                  <a:schemeClr val="lt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15000"/>
              </a:lnSpc>
              <a:spcBef>
                <a:spcPts val="1000"/>
              </a:spcBef>
              <a:spcAft>
                <a:spcPts val="0"/>
              </a:spcAft>
              <a:buClr>
                <a:schemeClr val="lt1"/>
              </a:buClr>
              <a:buSzPts val="2000"/>
              <a:buFont typeface="Arial"/>
              <a:buNone/>
            </a:pPr>
            <a:r>
              <a:rPr b="1" i="0" lang="en-US" sz="2000" u="sng" cap="none" strike="noStrike">
                <a:solidFill>
                  <a:schemeClr val="lt1"/>
                </a:solidFill>
                <a:latin typeface="Arial"/>
                <a:ea typeface="Arial"/>
                <a:cs typeface="Arial"/>
                <a:sym typeface="Arial"/>
              </a:rPr>
              <a:t>Uniform for pupils</a:t>
            </a:r>
            <a:endParaRPr b="0" i="0" sz="2000" u="none" cap="none" strike="noStrike">
              <a:solidFill>
                <a:schemeClr val="lt1"/>
              </a:solidFill>
              <a:latin typeface="Arial"/>
              <a:ea typeface="Arial"/>
              <a:cs typeface="Arial"/>
              <a:sym typeface="Arial"/>
            </a:endParaRPr>
          </a:p>
          <a:p>
            <a:pPr indent="-127000" lvl="0" marL="0" marR="0" rtl="0" algn="just">
              <a:lnSpc>
                <a:spcPct val="115000"/>
              </a:lnSpc>
              <a:spcBef>
                <a:spcPts val="100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White polo shirt (purple t-shirt in the summer)</a:t>
            </a:r>
            <a:endParaRPr b="0" i="0" sz="2000" u="none" cap="none" strike="noStrik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Purple cardigan / sweatshirt with school logo</a:t>
            </a:r>
            <a:endParaRPr b="0" i="0" sz="2000" u="none" cap="none" strike="noStrik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Grey trousers / skirt / pinafore</a:t>
            </a:r>
            <a:endParaRPr b="0" i="0" sz="2000" u="none" cap="none" strike="noStrik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Purple gingham dress in summer</a:t>
            </a:r>
            <a:endParaRPr b="0" i="0" sz="2000" u="none" cap="none" strike="noStrik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Grey shorts may be worn in summer</a:t>
            </a:r>
            <a:endParaRPr b="0" i="0" sz="2000" u="none" cap="none" strike="noStrik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Black shoes (Trainers can only be worn if they are fully black - no white soles/logos)</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Arial"/>
              <a:buNone/>
            </a:pPr>
            <a:r>
              <a:rPr b="0" i="0" lang="en-US" sz="2000" u="none" cap="none" strike="noStrike">
                <a:solidFill>
                  <a:schemeClr val="lt1"/>
                </a:solidFill>
                <a:latin typeface="Arial"/>
                <a:ea typeface="Arial"/>
                <a:cs typeface="Arial"/>
                <a:sym typeface="Arial"/>
              </a:rPr>
              <a:t>Can you please ensure that your child’s name is in their jumpers/cardigan. </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Arial"/>
              <a:buNone/>
            </a:pPr>
            <a:r>
              <a:rPr b="0" i="0" lang="en-US" sz="2000" u="none" cap="none" strike="noStrike">
                <a:solidFill>
                  <a:schemeClr val="lt1"/>
                </a:solidFill>
                <a:latin typeface="Arial"/>
                <a:ea typeface="Arial"/>
                <a:cs typeface="Arial"/>
                <a:sym typeface="Arial"/>
              </a:rPr>
              <a:t>Children are asked not to bring any items in from home except a water bottle with their name on.</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cap="none" strike="noStrike">
              <a:solidFill>
                <a:schemeClr val="lt1"/>
              </a:solidFill>
              <a:latin typeface="Calibri"/>
              <a:ea typeface="Calibri"/>
              <a:cs typeface="Calibri"/>
              <a:sym typeface="Calibri"/>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cap="none" strike="noStrike">
              <a:solidFill>
                <a:schemeClr val="lt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9"/>
          <p:cNvSpPr txBox="1"/>
          <p:nvPr/>
        </p:nvSpPr>
        <p:spPr>
          <a:xfrm>
            <a:off x="179387" y="476250"/>
            <a:ext cx="8640900" cy="4647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PE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Our PE day will be on a </a:t>
            </a:r>
            <a:r>
              <a:rPr lang="en-US" sz="1800">
                <a:solidFill>
                  <a:schemeClr val="lt1"/>
                </a:solidFill>
              </a:rPr>
              <a:t>Tuesday.</a:t>
            </a:r>
            <a:r>
              <a:rPr b="0" i="0" lang="en-US" sz="1800" u="none" cap="none" strike="noStrike">
                <a:solidFill>
                  <a:schemeClr val="lt1"/>
                </a:solidFill>
                <a:latin typeface="Arial"/>
                <a:ea typeface="Arial"/>
                <a:cs typeface="Arial"/>
                <a:sym typeface="Arial"/>
              </a:rPr>
              <a:t> </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1" i="0" lang="en-US" sz="1800" u="none" cap="none" strike="noStrike">
                <a:solidFill>
                  <a:schemeClr val="lt1"/>
                </a:solidFill>
                <a:latin typeface="Arial"/>
                <a:ea typeface="Arial"/>
                <a:cs typeface="Arial"/>
                <a:sym typeface="Arial"/>
              </a:rPr>
              <a:t>Children are to come into school in their PE kit on a </a:t>
            </a:r>
            <a:r>
              <a:rPr b="1" lang="en-US" sz="1800">
                <a:solidFill>
                  <a:schemeClr val="lt1"/>
                </a:solidFill>
              </a:rPr>
              <a:t>Tuesday</a:t>
            </a:r>
            <a:r>
              <a:rPr b="1" i="0" lang="en-US" sz="1800" u="none" cap="none" strike="noStrike">
                <a:solidFill>
                  <a:schemeClr val="lt1"/>
                </a:solidFill>
                <a:latin typeface="Arial"/>
                <a:ea typeface="Arial"/>
                <a:cs typeface="Arial"/>
                <a:sym typeface="Arial"/>
              </a:rPr>
              <a:t>. The children can wear a  plain black tracksuit if the weather is cold. </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1800"/>
              <a:buFont typeface="Arial"/>
              <a:buNone/>
            </a:pPr>
            <a:r>
              <a:t/>
            </a:r>
            <a:endParaRPr b="1" i="0" sz="1800" u="sng"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PE</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100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Your child will need:</a:t>
            </a:r>
            <a:endParaRPr b="0" i="0" sz="1800" u="none" cap="none" strike="noStrike">
              <a:solidFill>
                <a:schemeClr val="lt1"/>
              </a:solidFill>
              <a:latin typeface="Arial"/>
              <a:ea typeface="Arial"/>
              <a:cs typeface="Arial"/>
              <a:sym typeface="Arial"/>
            </a:endParaRPr>
          </a:p>
          <a:p>
            <a:pPr indent="-114300" lvl="0" marL="0" marR="0" rtl="0" algn="just">
              <a:lnSpc>
                <a:spcPct val="115000"/>
              </a:lnSpc>
              <a:spcBef>
                <a:spcPts val="1000"/>
              </a:spcBef>
              <a:spcAft>
                <a:spcPts val="0"/>
              </a:spcAft>
              <a:buClr>
                <a:schemeClr val="lt1"/>
              </a:buClr>
              <a:buSzPts val="1800"/>
              <a:buFont typeface="Noto Sans Symbols"/>
              <a:buChar char="∙"/>
            </a:pPr>
            <a:r>
              <a:rPr b="0" i="0" lang="en-US" sz="1800" u="none" cap="none" strike="noStrike">
                <a:solidFill>
                  <a:schemeClr val="lt1"/>
                </a:solidFill>
                <a:latin typeface="Arial"/>
                <a:ea typeface="Arial"/>
                <a:cs typeface="Arial"/>
                <a:sym typeface="Arial"/>
              </a:rPr>
              <a:t>A purple t-shirt with school logo</a:t>
            </a:r>
            <a:endParaRPr b="0" i="0" sz="1800" u="none" cap="none" strike="noStrike">
              <a:solidFill>
                <a:schemeClr val="lt1"/>
              </a:solidFill>
              <a:latin typeface="Arial"/>
              <a:ea typeface="Arial"/>
              <a:cs typeface="Arial"/>
              <a:sym typeface="Arial"/>
            </a:endParaRPr>
          </a:p>
          <a:p>
            <a:pPr indent="-114300" lvl="0" marL="0" marR="0" rtl="0" algn="just">
              <a:lnSpc>
                <a:spcPct val="115000"/>
              </a:lnSpc>
              <a:spcBef>
                <a:spcPts val="0"/>
              </a:spcBef>
              <a:spcAft>
                <a:spcPts val="0"/>
              </a:spcAft>
              <a:buClr>
                <a:schemeClr val="lt1"/>
              </a:buClr>
              <a:buSzPts val="1800"/>
              <a:buFont typeface="Noto Sans Symbols"/>
              <a:buChar char="∙"/>
            </a:pPr>
            <a:r>
              <a:rPr b="0" i="0" lang="en-US" sz="1800" u="none" cap="none" strike="noStrike">
                <a:solidFill>
                  <a:schemeClr val="lt1"/>
                </a:solidFill>
                <a:latin typeface="Arial"/>
                <a:ea typeface="Arial"/>
                <a:cs typeface="Arial"/>
                <a:sym typeface="Arial"/>
              </a:rPr>
              <a:t>Black shorts</a:t>
            </a:r>
            <a:endParaRPr b="0" i="0" sz="1800" u="none" cap="none" strike="noStrike">
              <a:solidFill>
                <a:schemeClr val="lt1"/>
              </a:solidFill>
              <a:latin typeface="Arial"/>
              <a:ea typeface="Arial"/>
              <a:cs typeface="Arial"/>
              <a:sym typeface="Arial"/>
            </a:endParaRPr>
          </a:p>
          <a:p>
            <a:pPr indent="-114300" lvl="0" marL="0" marR="0" rtl="0" algn="just">
              <a:lnSpc>
                <a:spcPct val="115000"/>
              </a:lnSpc>
              <a:spcBef>
                <a:spcPts val="0"/>
              </a:spcBef>
              <a:spcAft>
                <a:spcPts val="0"/>
              </a:spcAft>
              <a:buClr>
                <a:schemeClr val="lt1"/>
              </a:buClr>
              <a:buSzPts val="1800"/>
              <a:buFont typeface="Noto Sans Symbols"/>
              <a:buChar char="∙"/>
            </a:pPr>
            <a:r>
              <a:rPr b="0" i="0" lang="en-US" sz="1800" u="none" cap="none" strike="noStrike">
                <a:solidFill>
                  <a:schemeClr val="lt1"/>
                </a:solidFill>
                <a:latin typeface="Arial"/>
                <a:ea typeface="Arial"/>
                <a:cs typeface="Arial"/>
                <a:sym typeface="Arial"/>
              </a:rPr>
              <a:t>Black pumps / trainers</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800"/>
              <a:buFont typeface="Arial"/>
              <a:buNone/>
            </a:pPr>
            <a:r>
              <a:t/>
            </a:r>
            <a:endParaRPr sz="1800">
              <a:solidFill>
                <a:schemeClr val="lt1"/>
              </a:solidFill>
            </a:endParaRPr>
          </a:p>
          <a:p>
            <a:pPr indent="0" lvl="0" marL="0" marR="0" rtl="0" algn="l">
              <a:lnSpc>
                <a:spcPct val="100000"/>
              </a:lnSpc>
              <a:spcBef>
                <a:spcPts val="100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0"/>
          <p:cNvSpPr txBox="1"/>
          <p:nvPr/>
        </p:nvSpPr>
        <p:spPr>
          <a:xfrm>
            <a:off x="468312" y="620712"/>
            <a:ext cx="8280300" cy="2308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Curriculum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Our topics for this year are: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graphicFrame>
        <p:nvGraphicFramePr>
          <p:cNvPr id="144" name="Google Shape;144;p10"/>
          <p:cNvGraphicFramePr/>
          <p:nvPr/>
        </p:nvGraphicFramePr>
        <p:xfrm>
          <a:off x="250825" y="1550987"/>
          <a:ext cx="3000000" cy="3000000"/>
        </p:xfrm>
        <a:graphic>
          <a:graphicData uri="http://schemas.openxmlformats.org/drawingml/2006/table">
            <a:tbl>
              <a:tblPr>
                <a:noFill/>
                <a:tableStyleId>{07FAF937-524B-4283-904F-127CA77A2562}</a:tableStyleId>
              </a:tblPr>
              <a:tblGrid>
                <a:gridCol w="1357300"/>
                <a:gridCol w="2355850"/>
                <a:gridCol w="2357425"/>
                <a:gridCol w="2498725"/>
              </a:tblGrid>
              <a:tr h="3902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solidFill>
                          <a:schemeClr val="dk1"/>
                        </a:solidFill>
                        <a:latin typeface="Arial"/>
                        <a:ea typeface="Arial"/>
                        <a:cs typeface="Arial"/>
                        <a:sym typeface="Arial"/>
                      </a:endParaRPr>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Autumn</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Spring</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Summer</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r>
              <a:tr h="907250">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History</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800"/>
                        <a:buFont typeface="Arial"/>
                        <a:buNone/>
                      </a:pPr>
                      <a:r>
                        <a:rPr lang="en-US" sz="1600">
                          <a:solidFill>
                            <a:schemeClr val="dk1"/>
                          </a:solidFill>
                        </a:rPr>
                        <a:t>What was life like for the Early Britons?</a:t>
                      </a:r>
                      <a:endParaRPr sz="1600" u="none" cap="none" strike="noStrike">
                        <a:solidFill>
                          <a:schemeClr val="dk1"/>
                        </a:solidFill>
                      </a:endParaRPr>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rtl="0" algn="l">
                        <a:spcBef>
                          <a:spcPts val="0"/>
                        </a:spcBef>
                        <a:spcAft>
                          <a:spcPts val="0"/>
                        </a:spcAft>
                        <a:buClr>
                          <a:schemeClr val="dk1"/>
                        </a:buClr>
                        <a:buSzPts val="1100"/>
                        <a:buFont typeface="Arial"/>
                        <a:buNone/>
                      </a:pPr>
                      <a:r>
                        <a:rPr lang="en-US" sz="1600">
                          <a:solidFill>
                            <a:schemeClr val="dk1"/>
                          </a:solidFill>
                        </a:rPr>
                        <a:t>Why were the Romans so powerful and what did we learn from them?</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600"/>
                        <a:buFont typeface="Arial"/>
                        <a:buNone/>
                      </a:pPr>
                      <a:r>
                        <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r>
              <a:tr h="1321850">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Geography</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rtl="0" algn="l">
                        <a:spcBef>
                          <a:spcPts val="0"/>
                        </a:spcBef>
                        <a:spcAft>
                          <a:spcPts val="0"/>
                        </a:spcAft>
                        <a:buNone/>
                      </a:pPr>
                      <a:r>
                        <a:t/>
                      </a:r>
                      <a:endParaRPr sz="1600"/>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rtl="0" algn="l">
                        <a:spcBef>
                          <a:spcPts val="0"/>
                        </a:spcBef>
                        <a:spcAft>
                          <a:spcPts val="0"/>
                        </a:spcAft>
                        <a:buNone/>
                      </a:pPr>
                      <a:r>
                        <a:t/>
                      </a:r>
                      <a:endParaRPr sz="1600"/>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marR="0" rtl="0" algn="l">
                        <a:lnSpc>
                          <a:spcPct val="100000"/>
                        </a:lnSpc>
                        <a:spcBef>
                          <a:spcPts val="0"/>
                        </a:spcBef>
                        <a:spcAft>
                          <a:spcPts val="0"/>
                        </a:spcAft>
                        <a:buClr>
                          <a:srgbClr val="000000"/>
                        </a:buClr>
                        <a:buSzPts val="1600"/>
                        <a:buFont typeface="Arial"/>
                        <a:buNone/>
                      </a:pPr>
                      <a:r>
                        <a:rPr lang="en-US" sz="1600"/>
                        <a:t>What is it like to live in Bootle?</a:t>
                      </a:r>
                      <a:endParaRPr sz="1600"/>
                    </a:p>
                    <a:p>
                      <a:pPr indent="0" lvl="0" marL="0" marR="0" rtl="0" algn="l">
                        <a:lnSpc>
                          <a:spcPct val="100000"/>
                        </a:lnSpc>
                        <a:spcBef>
                          <a:spcPts val="0"/>
                        </a:spcBef>
                        <a:spcAft>
                          <a:spcPts val="0"/>
                        </a:spcAft>
                        <a:buClr>
                          <a:srgbClr val="000000"/>
                        </a:buClr>
                        <a:buSzPts val="1600"/>
                        <a:buFont typeface="Arial"/>
                        <a:buNone/>
                      </a:pPr>
                      <a:r>
                        <a:t/>
                      </a:r>
                      <a:endParaRPr sz="1600"/>
                    </a:p>
                    <a:p>
                      <a:pPr indent="0" lvl="0" marL="0" marR="0" rtl="0" algn="l">
                        <a:lnSpc>
                          <a:spcPct val="100000"/>
                        </a:lnSpc>
                        <a:spcBef>
                          <a:spcPts val="0"/>
                        </a:spcBef>
                        <a:spcAft>
                          <a:spcPts val="0"/>
                        </a:spcAft>
                        <a:buClr>
                          <a:srgbClr val="000000"/>
                        </a:buClr>
                        <a:buSzPts val="1600"/>
                        <a:buFont typeface="Arial"/>
                        <a:buNone/>
                      </a:pPr>
                      <a:r>
                        <a:rPr lang="en-US" sz="1600"/>
                        <a:t>What is it like to live in the shadow of a volcano?</a:t>
                      </a:r>
                      <a:endParaRPr sz="1600"/>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r>
              <a:tr h="1736350">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Science</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rtl="0" algn="l">
                        <a:spcBef>
                          <a:spcPts val="0"/>
                        </a:spcBef>
                        <a:spcAft>
                          <a:spcPts val="0"/>
                        </a:spcAft>
                        <a:buNone/>
                      </a:pPr>
                      <a:r>
                        <a:rPr lang="en-US" sz="1600">
                          <a:solidFill>
                            <a:schemeClr val="dk1"/>
                          </a:solidFill>
                        </a:rPr>
                        <a:t>Light</a:t>
                      </a:r>
                      <a:endParaRPr sz="1600">
                        <a:solidFill>
                          <a:schemeClr val="dk1"/>
                        </a:solidFill>
                      </a:endParaRPr>
                    </a:p>
                    <a:p>
                      <a:pPr indent="0" lvl="0" marL="0" rtl="0" algn="l">
                        <a:spcBef>
                          <a:spcPts val="0"/>
                        </a:spcBef>
                        <a:spcAft>
                          <a:spcPts val="0"/>
                        </a:spcAft>
                        <a:buNone/>
                      </a:pPr>
                      <a:r>
                        <a:t/>
                      </a:r>
                      <a:endParaRPr sz="1600">
                        <a:solidFill>
                          <a:schemeClr val="dk1"/>
                        </a:solidFill>
                      </a:endParaRPr>
                    </a:p>
                    <a:p>
                      <a:pPr indent="0" lvl="0" marL="0" rtl="0" algn="l">
                        <a:spcBef>
                          <a:spcPts val="0"/>
                        </a:spcBef>
                        <a:spcAft>
                          <a:spcPts val="0"/>
                        </a:spcAft>
                        <a:buClr>
                          <a:schemeClr val="dk1"/>
                        </a:buClr>
                        <a:buSzPts val="1100"/>
                        <a:buFont typeface="Arial"/>
                        <a:buNone/>
                      </a:pPr>
                      <a:r>
                        <a:rPr lang="en-US" sz="1600">
                          <a:solidFill>
                            <a:schemeClr val="dk1"/>
                          </a:solidFill>
                        </a:rPr>
                        <a:t>Forces and magnets</a:t>
                      </a:r>
                      <a:endParaRPr sz="1600">
                        <a:solidFill>
                          <a:schemeClr val="dk1"/>
                        </a:solidFill>
                      </a:endParaRPr>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rtl="0" algn="l">
                        <a:spcBef>
                          <a:spcPts val="0"/>
                        </a:spcBef>
                        <a:spcAft>
                          <a:spcPts val="0"/>
                        </a:spcAft>
                        <a:buNone/>
                      </a:pPr>
                      <a:r>
                        <a:rPr lang="en-US" sz="1600"/>
                        <a:t>Animals including humans</a:t>
                      </a:r>
                      <a:endParaRPr sz="1600"/>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rtl="0" algn="l">
                        <a:spcBef>
                          <a:spcPts val="0"/>
                        </a:spcBef>
                        <a:spcAft>
                          <a:spcPts val="0"/>
                        </a:spcAft>
                        <a:buNone/>
                      </a:pPr>
                      <a:r>
                        <a:rPr lang="en-US" sz="1600"/>
                        <a:t>Rocks</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US" sz="1600"/>
                        <a:t>Plants</a:t>
                      </a:r>
                      <a:endParaRPr sz="1600"/>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1"/>
          <p:cNvSpPr txBox="1"/>
          <p:nvPr/>
        </p:nvSpPr>
        <p:spPr>
          <a:xfrm>
            <a:off x="179374" y="458775"/>
            <a:ext cx="8424000" cy="4094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000"/>
              <a:buFont typeface="Arial"/>
              <a:buNone/>
            </a:pPr>
            <a:r>
              <a:rPr b="1" i="0" lang="en-US" sz="2000" u="sng" cap="none" strike="noStrike">
                <a:solidFill>
                  <a:schemeClr val="lt1"/>
                </a:solidFill>
                <a:latin typeface="Arial"/>
                <a:ea typeface="Arial"/>
                <a:cs typeface="Arial"/>
                <a:sym typeface="Arial"/>
              </a:rPr>
              <a:t>Homework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127000" lvl="0" marL="0" marR="0" rtl="0" algn="l">
              <a:lnSpc>
                <a:spcPct val="100000"/>
              </a:lnSpc>
              <a:spcBef>
                <a:spcPts val="0"/>
              </a:spcBef>
              <a:spcAft>
                <a:spcPts val="0"/>
              </a:spcAft>
              <a:buClr>
                <a:schemeClr val="lt1"/>
              </a:buClr>
              <a:buSzPts val="2000"/>
              <a:buFont typeface="Arial"/>
              <a:buChar char="•"/>
            </a:pPr>
            <a:r>
              <a:rPr b="0" i="0" lang="en-US" sz="2000" u="none" cap="none" strike="noStrike">
                <a:solidFill>
                  <a:schemeClr val="lt1"/>
                </a:solidFill>
                <a:latin typeface="Arial"/>
                <a:ea typeface="Arial"/>
                <a:cs typeface="Arial"/>
                <a:sym typeface="Arial"/>
              </a:rPr>
              <a:t>Children are expected to read their reading book every day.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127000" lvl="0" marL="0" marR="0" rtl="0" algn="l">
              <a:lnSpc>
                <a:spcPct val="100000"/>
              </a:lnSpc>
              <a:spcBef>
                <a:spcPts val="0"/>
              </a:spcBef>
              <a:spcAft>
                <a:spcPts val="0"/>
              </a:spcAft>
              <a:buClr>
                <a:schemeClr val="lt1"/>
              </a:buClr>
              <a:buSzPts val="2000"/>
              <a:buFont typeface="Arial"/>
              <a:buChar char="•"/>
            </a:pPr>
            <a:r>
              <a:rPr b="0" i="0" lang="en-US" sz="2000" u="none" cap="none" strike="noStrike">
                <a:solidFill>
                  <a:schemeClr val="lt1"/>
                </a:solidFill>
                <a:latin typeface="Arial"/>
                <a:ea typeface="Arial"/>
                <a:cs typeface="Arial"/>
                <a:sym typeface="Arial"/>
              </a:rPr>
              <a:t>Knowledge organisers to help them develop their understanding of      the geography/history topic they are studying will be placed on the class page on the school website.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127000" lvl="0" marL="0" marR="0" rtl="0" algn="l">
              <a:lnSpc>
                <a:spcPct val="100000"/>
              </a:lnSpc>
              <a:spcBef>
                <a:spcPts val="0"/>
              </a:spcBef>
              <a:spcAft>
                <a:spcPts val="0"/>
              </a:spcAft>
              <a:buClr>
                <a:schemeClr val="lt1"/>
              </a:buClr>
              <a:buSzPts val="2000"/>
              <a:buFont typeface="Arial"/>
              <a:buChar char="•"/>
            </a:pPr>
            <a:r>
              <a:rPr b="0" i="0" lang="en-US" sz="2000" u="none" cap="none" strike="noStrike">
                <a:solidFill>
                  <a:schemeClr val="lt1"/>
                </a:solidFill>
                <a:latin typeface="Arial"/>
                <a:ea typeface="Arial"/>
                <a:cs typeface="Arial"/>
                <a:sym typeface="Arial"/>
              </a:rPr>
              <a:t>In addition they will have number facts and spellings to practice at home weekly– it is crucial that you help your child with this at home.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127000" lvl="0" marL="0" marR="0" rtl="0" algn="l">
              <a:lnSpc>
                <a:spcPct val="100000"/>
              </a:lnSpc>
              <a:spcBef>
                <a:spcPts val="0"/>
              </a:spcBef>
              <a:spcAft>
                <a:spcPts val="0"/>
              </a:spcAft>
              <a:buClr>
                <a:schemeClr val="lt1"/>
              </a:buClr>
              <a:buSzPts val="2000"/>
              <a:buFont typeface="Arial"/>
              <a:buChar char="•"/>
            </a:pPr>
            <a:r>
              <a:rPr b="0" i="0" lang="en-US" sz="2000" u="none" cap="none" strike="noStrike">
                <a:solidFill>
                  <a:schemeClr val="lt1"/>
                </a:solidFill>
                <a:latin typeface="Arial"/>
                <a:ea typeface="Arial"/>
                <a:cs typeface="Arial"/>
                <a:sym typeface="Arial"/>
              </a:rPr>
              <a:t>We may also send some additional activities if necessary.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2"/>
          <p:cNvSpPr txBox="1"/>
          <p:nvPr>
            <p:ph type="title"/>
          </p:nvPr>
        </p:nvSpPr>
        <p:spPr>
          <a:xfrm>
            <a:off x="107950" y="765499"/>
            <a:ext cx="8229600" cy="4608300"/>
          </a:xfrm>
          <a:prstGeom prst="rect">
            <a:avLst/>
          </a:prstGeom>
          <a:noFill/>
          <a:ln>
            <a:noFill/>
          </a:ln>
        </p:spPr>
        <p:txBody>
          <a:bodyPr anchorCtr="0" anchor="ctr"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000"/>
              <a:buFont typeface="Arial"/>
              <a:buChar char="•"/>
            </a:pP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endParaRPr b="1" i="0" sz="2000" u="sng">
              <a:solidFill>
                <a:schemeClr val="lt1"/>
              </a:solidFill>
              <a:latin typeface="Arial"/>
              <a:ea typeface="Arial"/>
              <a:cs typeface="Arial"/>
              <a:sym typeface="Arial"/>
            </a:endParaRPr>
          </a:p>
          <a:p>
            <a:pPr indent="0" lvl="0" marL="0" rtl="0" algn="l">
              <a:lnSpc>
                <a:spcPct val="100000"/>
              </a:lnSpc>
              <a:spcBef>
                <a:spcPts val="0"/>
              </a:spcBef>
              <a:spcAft>
                <a:spcPts val="0"/>
              </a:spcAft>
              <a:buNone/>
            </a:pPr>
            <a:r>
              <a:t/>
            </a:r>
            <a:endParaRPr b="1" sz="2000" u="sng">
              <a:solidFill>
                <a:schemeClr val="lt1"/>
              </a:solidFill>
            </a:endParaRPr>
          </a:p>
          <a:p>
            <a:pPr indent="0" lvl="0" marL="0" rtl="0" algn="l">
              <a:lnSpc>
                <a:spcPct val="100000"/>
              </a:lnSpc>
              <a:spcBef>
                <a:spcPts val="0"/>
              </a:spcBef>
              <a:spcAft>
                <a:spcPts val="0"/>
              </a:spcAft>
              <a:buNone/>
            </a:pPr>
            <a:r>
              <a:t/>
            </a:r>
            <a:endParaRPr b="1" sz="2000" u="sng">
              <a:solidFill>
                <a:schemeClr val="lt1"/>
              </a:solidFill>
            </a:endParaRPr>
          </a:p>
          <a:p>
            <a:pPr indent="0" lvl="0" marL="457200" rtl="0" algn="l">
              <a:lnSpc>
                <a:spcPct val="100000"/>
              </a:lnSpc>
              <a:spcBef>
                <a:spcPts val="0"/>
              </a:spcBef>
              <a:spcAft>
                <a:spcPts val="0"/>
              </a:spcAft>
              <a:buNone/>
            </a:pPr>
            <a:r>
              <a:rPr b="1" i="0" lang="en-US" sz="2000" u="sng">
                <a:solidFill>
                  <a:schemeClr val="lt1"/>
                </a:solidFill>
                <a:latin typeface="Arial"/>
                <a:ea typeface="Arial"/>
                <a:cs typeface="Arial"/>
                <a:sym typeface="Arial"/>
              </a:rPr>
              <a:t>Communication</a:t>
            </a:r>
            <a:br>
              <a:rPr b="1" i="0" lang="en-US" sz="2000" u="sng">
                <a:solidFill>
                  <a:schemeClr val="lt1"/>
                </a:solidFill>
                <a:latin typeface="Arial"/>
                <a:ea typeface="Arial"/>
                <a:cs typeface="Arial"/>
                <a:sym typeface="Arial"/>
              </a:rPr>
            </a:br>
            <a:endParaRPr sz="2000">
              <a:solidFill>
                <a:schemeClr val="lt1"/>
              </a:solidFill>
            </a:endParaRPr>
          </a:p>
          <a:p>
            <a:pPr indent="-342900" lvl="0" marL="342900" rtl="0" algn="l">
              <a:lnSpc>
                <a:spcPct val="100000"/>
              </a:lnSpc>
              <a:spcBef>
                <a:spcPts val="0"/>
              </a:spcBef>
              <a:spcAft>
                <a:spcPts val="0"/>
              </a:spcAft>
              <a:buClr>
                <a:schemeClr val="lt1"/>
              </a:buClr>
              <a:buSzPts val="2000"/>
              <a:buFont typeface="Arial"/>
              <a:buChar char="•"/>
            </a:pPr>
            <a:r>
              <a:rPr lang="en-US" sz="2000">
                <a:solidFill>
                  <a:schemeClr val="lt1"/>
                </a:solidFill>
              </a:rPr>
              <a:t>School staff</a:t>
            </a:r>
            <a:r>
              <a:rPr b="0" i="0" lang="en-US" sz="2000" u="none">
                <a:solidFill>
                  <a:schemeClr val="lt1"/>
                </a:solidFill>
                <a:latin typeface="Arial"/>
                <a:ea typeface="Arial"/>
                <a:cs typeface="Arial"/>
                <a:sym typeface="Arial"/>
              </a:rPr>
              <a:t> are on the playground at drop-off and pick-up time</a:t>
            </a:r>
            <a:r>
              <a:rPr lang="en-US" sz="2000">
                <a:solidFill>
                  <a:schemeClr val="lt1"/>
                </a:solidFill>
              </a:rPr>
              <a:t> to answer any queries. </a:t>
            </a:r>
            <a:r>
              <a:rPr b="0" i="0" lang="en-US" sz="2000" u="none">
                <a:solidFill>
                  <a:schemeClr val="lt1"/>
                </a:solidFill>
                <a:latin typeface="Arial"/>
                <a:ea typeface="Arial"/>
                <a:cs typeface="Arial"/>
                <a:sym typeface="Arial"/>
              </a:rPr>
              <a:t> </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r>
              <a:rPr b="0" i="0" lang="en-US" sz="2000" u="none">
                <a:solidFill>
                  <a:schemeClr val="lt1"/>
                </a:solidFill>
                <a:latin typeface="Arial"/>
                <a:ea typeface="Arial"/>
                <a:cs typeface="Arial"/>
                <a:sym typeface="Arial"/>
              </a:rPr>
              <a:t>You can also email or call the admin team and they will direct messages to the relevant </a:t>
            </a:r>
            <a:r>
              <a:rPr lang="en-US" sz="2000">
                <a:solidFill>
                  <a:schemeClr val="lt1"/>
                </a:solidFill>
              </a:rPr>
              <a:t>staff</a:t>
            </a:r>
            <a:r>
              <a:rPr b="0" i="0" lang="en-US" sz="2000" u="none">
                <a:solidFill>
                  <a:schemeClr val="lt1"/>
                </a:solidFill>
                <a:latin typeface="Arial"/>
                <a:ea typeface="Arial"/>
                <a:cs typeface="Arial"/>
                <a:sym typeface="Arial"/>
              </a:rPr>
              <a:t>. </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r>
              <a:rPr b="0" i="0" lang="en-US" sz="2000" u="none">
                <a:solidFill>
                  <a:schemeClr val="lt1"/>
                </a:solidFill>
                <a:latin typeface="Arial"/>
                <a:ea typeface="Arial"/>
                <a:cs typeface="Arial"/>
                <a:sym typeface="Arial"/>
              </a:rPr>
              <a:t>Key information and updates will be put on the class website page as well as the class Twitter page.</a:t>
            </a:r>
            <a:endParaRPr sz="2000">
              <a:solidFill>
                <a:schemeClr val="lt1"/>
              </a:solidFill>
            </a:endParaRPr>
          </a:p>
          <a:p>
            <a:pPr indent="0" lvl="0" marL="0" rtl="0" algn="l">
              <a:lnSpc>
                <a:spcPct val="100000"/>
              </a:lnSpc>
              <a:spcBef>
                <a:spcPts val="0"/>
              </a:spcBef>
              <a:spcAft>
                <a:spcPts val="0"/>
              </a:spcAft>
              <a:buSzPts val="1400"/>
              <a:buNone/>
            </a:pPr>
            <a:r>
              <a:t/>
            </a:r>
            <a:endParaRPr sz="2000">
              <a:solidFill>
                <a:schemeClr val="lt1"/>
              </a:solidFill>
            </a:endParaRPr>
          </a:p>
          <a:p>
            <a:pPr indent="0" lvl="0" marL="0" rtl="0" algn="l">
              <a:lnSpc>
                <a:spcPct val="100000"/>
              </a:lnSpc>
              <a:spcBef>
                <a:spcPts val="0"/>
              </a:spcBef>
              <a:spcAft>
                <a:spcPts val="0"/>
              </a:spcAft>
              <a:buSzPts val="1400"/>
              <a:buNone/>
            </a:pPr>
            <a:r>
              <a:rPr lang="en-US" sz="2000">
                <a:solidFill>
                  <a:schemeClr val="lt1"/>
                </a:solidFill>
              </a:rPr>
              <a:t>    We also send home a weekly newsletter with updates</a:t>
            </a:r>
            <a:endParaRPr sz="2000">
              <a:solidFill>
                <a:schemeClr val="lt1"/>
              </a:solidFill>
            </a:endParaRPr>
          </a:p>
          <a:p>
            <a:pPr indent="0" lvl="0" marL="0" rtl="0" algn="l">
              <a:lnSpc>
                <a:spcPct val="100000"/>
              </a:lnSpc>
              <a:spcBef>
                <a:spcPts val="0"/>
              </a:spcBef>
              <a:spcAft>
                <a:spcPts val="0"/>
              </a:spcAft>
              <a:buSzPts val="1400"/>
              <a:buNone/>
            </a:pPr>
            <a:r>
              <a:t/>
            </a:r>
            <a:endParaRPr sz="2000">
              <a:solidFill>
                <a:schemeClr val="lt1"/>
              </a:solidFill>
            </a:endParaRPr>
          </a:p>
          <a:p>
            <a:pPr indent="0" lvl="0" marL="0" rtl="0" algn="l">
              <a:lnSpc>
                <a:spcPct val="100000"/>
              </a:lnSpc>
              <a:spcBef>
                <a:spcPts val="0"/>
              </a:spcBef>
              <a:spcAft>
                <a:spcPts val="0"/>
              </a:spcAft>
              <a:buSzPts val="1400"/>
              <a:buNone/>
            </a:pPr>
            <a:r>
              <a:rPr lang="en-US" sz="2000">
                <a:solidFill>
                  <a:schemeClr val="lt1"/>
                </a:solidFill>
              </a:rPr>
              <a:t>    If you have any concerns please speak to your child’s class teacher     in the first instance.</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r>
              <a:rPr b="0" i="0" lang="en-US" sz="2000" u="none">
                <a:solidFill>
                  <a:schemeClr val="lt1"/>
                </a:solidFill>
                <a:latin typeface="Arial"/>
                <a:ea typeface="Arial"/>
                <a:cs typeface="Arial"/>
                <a:sym typeface="Arial"/>
              </a:rPr>
              <a:t>Please follow our class page – </a:t>
            </a:r>
            <a:r>
              <a:rPr lang="en-US" sz="2000">
                <a:solidFill>
                  <a:schemeClr val="lt1"/>
                </a:solidFill>
              </a:rPr>
              <a:t>@SpringwellYear3</a:t>
            </a:r>
            <a:br>
              <a:rPr b="0" i="0" lang="en-US" sz="2000" u="none">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0" i="0" lang="en-US" sz="4400" u="none">
                <a:solidFill>
                  <a:schemeClr val="dk2"/>
                </a:solidFill>
                <a:latin typeface="Arial"/>
                <a:ea typeface="Arial"/>
                <a:cs typeface="Arial"/>
                <a:sym typeface="Arial"/>
              </a:rPr>
            </a:b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pic>
        <p:nvPicPr>
          <p:cNvPr id="159" name="Google Shape;159;p13"/>
          <p:cNvPicPr preferRelativeResize="0"/>
          <p:nvPr/>
        </p:nvPicPr>
        <p:blipFill rotWithShape="1">
          <a:blip r:embed="rId3">
            <a:alphaModFix/>
          </a:blip>
          <a:srcRect b="0" l="0" r="0" t="0"/>
          <a:stretch/>
        </p:blipFill>
        <p:spPr>
          <a:xfrm>
            <a:off x="7915275" y="857250"/>
            <a:ext cx="1228725" cy="1228725"/>
          </a:xfrm>
          <a:prstGeom prst="rect">
            <a:avLst/>
          </a:prstGeom>
          <a:noFill/>
          <a:ln>
            <a:noFill/>
          </a:ln>
        </p:spPr>
      </p:pic>
      <p:sp>
        <p:nvSpPr>
          <p:cNvPr id="160" name="Google Shape;160;p13"/>
          <p:cNvSpPr txBox="1"/>
          <p:nvPr/>
        </p:nvSpPr>
        <p:spPr>
          <a:xfrm>
            <a:off x="57150" y="985837"/>
            <a:ext cx="4743600" cy="369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Early Reading – Decodable books   </a:t>
            </a:r>
            <a:endParaRPr b="0" i="0" sz="1400" u="none" cap="none" strike="noStrike">
              <a:solidFill>
                <a:srgbClr val="000000"/>
              </a:solidFill>
              <a:latin typeface="Arial"/>
              <a:ea typeface="Arial"/>
              <a:cs typeface="Arial"/>
              <a:sym typeface="Arial"/>
            </a:endParaRPr>
          </a:p>
        </p:txBody>
      </p:sp>
      <p:sp>
        <p:nvSpPr>
          <p:cNvPr id="161" name="Google Shape;161;p13"/>
          <p:cNvSpPr txBox="1"/>
          <p:nvPr/>
        </p:nvSpPr>
        <p:spPr>
          <a:xfrm>
            <a:off x="0" y="1320800"/>
            <a:ext cx="6837362" cy="5540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0000"/>
              </a:buClr>
              <a:buSzPts val="1500"/>
              <a:buFont typeface="Arial"/>
              <a:buNone/>
            </a:pPr>
            <a:r>
              <a:rPr b="1" i="0" lang="en-US" sz="1500" u="none" cap="none" strike="noStrike">
                <a:solidFill>
                  <a:srgbClr val="FF0000"/>
                </a:solidFill>
                <a:latin typeface="Arial"/>
                <a:ea typeface="Arial"/>
                <a:cs typeface="Arial"/>
                <a:sym typeface="Arial"/>
              </a:rPr>
              <a:t>Children who are being taught phonics will </a:t>
            </a:r>
            <a:r>
              <a:rPr b="1" i="1" lang="en-US" sz="1500" u="sng" cap="none" strike="noStrike">
                <a:solidFill>
                  <a:srgbClr val="FF0000"/>
                </a:solidFill>
                <a:latin typeface="Arial"/>
                <a:ea typeface="Arial"/>
                <a:cs typeface="Arial"/>
                <a:sym typeface="Arial"/>
              </a:rPr>
              <a:t>have </a:t>
            </a:r>
            <a:r>
              <a:rPr b="1" i="0" lang="en-US" sz="1500" u="none" cap="none" strike="noStrike">
                <a:solidFill>
                  <a:srgbClr val="FF0000"/>
                </a:solidFill>
                <a:latin typeface="Arial"/>
                <a:ea typeface="Arial"/>
                <a:cs typeface="Arial"/>
                <a:sym typeface="Arial"/>
              </a:rPr>
              <a:t>a phonetically decodable book.  </a:t>
            </a:r>
            <a:endParaRPr b="0" i="0" sz="1400" u="none" cap="none" strike="noStrike">
              <a:solidFill>
                <a:srgbClr val="000000"/>
              </a:solidFill>
              <a:latin typeface="Arial"/>
              <a:ea typeface="Arial"/>
              <a:cs typeface="Arial"/>
              <a:sym typeface="Arial"/>
            </a:endParaRPr>
          </a:p>
        </p:txBody>
      </p:sp>
      <p:sp>
        <p:nvSpPr>
          <p:cNvPr id="162" name="Google Shape;162;p13"/>
          <p:cNvSpPr txBox="1"/>
          <p:nvPr/>
        </p:nvSpPr>
        <p:spPr>
          <a:xfrm>
            <a:off x="0" y="1766887"/>
            <a:ext cx="7816800" cy="646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The children should not struggle with their book – it only contains sounds that the children have been taught. It should consolidate their learning. </a:t>
            </a:r>
            <a:endParaRPr b="0" i="0" sz="1400" u="none" cap="none" strike="noStrike">
              <a:solidFill>
                <a:srgbClr val="000000"/>
              </a:solidFill>
              <a:latin typeface="Arial"/>
              <a:ea typeface="Arial"/>
              <a:cs typeface="Arial"/>
              <a:sym typeface="Arial"/>
            </a:endParaRPr>
          </a:p>
        </p:txBody>
      </p:sp>
      <p:sp>
        <p:nvSpPr>
          <p:cNvPr id="163" name="Google Shape;163;p13"/>
          <p:cNvSpPr txBox="1"/>
          <p:nvPr/>
        </p:nvSpPr>
        <p:spPr>
          <a:xfrm>
            <a:off x="57150" y="2362200"/>
            <a:ext cx="6935700" cy="1386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The storybooks contain green and red words: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Green words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200"/>
              <a:buFont typeface="Arial"/>
              <a:buNone/>
            </a:pPr>
            <a:r>
              <a:t/>
            </a:r>
            <a:endParaRPr b="1"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FF0000"/>
              </a:buClr>
              <a:buSzPts val="1200"/>
              <a:buFont typeface="Arial"/>
              <a:buNone/>
            </a:pPr>
            <a:r>
              <a:rPr b="1" i="0" lang="en-US" sz="1200" u="none" cap="none" strike="noStrike">
                <a:solidFill>
                  <a:srgbClr val="FF0000"/>
                </a:solidFill>
                <a:latin typeface="Arial"/>
                <a:ea typeface="Arial"/>
                <a:cs typeface="Arial"/>
                <a:sym typeface="Arial"/>
              </a:rPr>
              <a:t>Green words </a:t>
            </a:r>
            <a:r>
              <a:rPr b="0" i="0" lang="en-US" sz="1200" u="none" cap="none" strike="noStrike">
                <a:solidFill>
                  <a:schemeClr val="dk1"/>
                </a:solidFill>
                <a:latin typeface="Arial"/>
                <a:ea typeface="Arial"/>
                <a:cs typeface="Arial"/>
                <a:sym typeface="Arial"/>
              </a:rPr>
              <a:t>are words that the children </a:t>
            </a:r>
            <a:r>
              <a:rPr b="0" i="0" lang="en-US" sz="1200" u="none" cap="none" strike="noStrike">
                <a:solidFill>
                  <a:srgbClr val="FF0000"/>
                </a:solidFill>
                <a:latin typeface="Arial"/>
                <a:ea typeface="Arial"/>
                <a:cs typeface="Arial"/>
                <a:sym typeface="Arial"/>
              </a:rPr>
              <a:t>will be able to sound out</a:t>
            </a:r>
            <a:r>
              <a:rPr b="0" i="0" lang="en-US" sz="1200" u="none" cap="none" strike="noStrike">
                <a:solidFill>
                  <a:schemeClr val="dk1"/>
                </a:solidFill>
                <a:latin typeface="Arial"/>
                <a:ea typeface="Arial"/>
                <a:cs typeface="Arial"/>
                <a:sym typeface="Arial"/>
              </a:rPr>
              <a:t> and then sound blend together, using the speed sounds they have learnt. </a:t>
            </a:r>
            <a:endParaRPr b="0" i="0" sz="1400" u="none" cap="none" strike="noStrike">
              <a:solidFill>
                <a:srgbClr val="000000"/>
              </a:solidFill>
              <a:latin typeface="Arial"/>
              <a:ea typeface="Arial"/>
              <a:cs typeface="Arial"/>
              <a:sym typeface="Arial"/>
            </a:endParaRPr>
          </a:p>
        </p:txBody>
      </p:sp>
      <p:sp>
        <p:nvSpPr>
          <p:cNvPr id="164" name="Google Shape;164;p13"/>
          <p:cNvSpPr txBox="1"/>
          <p:nvPr/>
        </p:nvSpPr>
        <p:spPr>
          <a:xfrm>
            <a:off x="3456487" y="5387037"/>
            <a:ext cx="5462700" cy="900000"/>
          </a:xfrm>
          <a:prstGeom prst="rect">
            <a:avLst/>
          </a:prstGeom>
          <a:solidFill>
            <a:schemeClr val="lt1"/>
          </a:solidFill>
          <a:ln cap="flat" cmpd="sng" w="12700">
            <a:solidFill>
              <a:srgbClr val="89A4A7"/>
            </a:solidFill>
            <a:prstDash val="solid"/>
            <a:miter lim="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000"/>
              <a:buFont typeface="Arial"/>
              <a:buNone/>
            </a:pPr>
            <a:r>
              <a:rPr b="0" i="0" lang="en-US" sz="1000" u="none" cap="none" strike="noStrike">
                <a:solidFill>
                  <a:schemeClr val="dk1"/>
                </a:solidFill>
                <a:latin typeface="Arial"/>
                <a:ea typeface="Arial"/>
                <a:cs typeface="Arial"/>
                <a:sym typeface="Arial"/>
              </a:rPr>
              <a:t>Some ‘red words’ aren’t </a:t>
            </a:r>
            <a:r>
              <a:rPr lang="en-US" sz="1000">
                <a:solidFill>
                  <a:schemeClr val="dk1"/>
                </a:solidFill>
              </a:rPr>
              <a:t>permanent</a:t>
            </a:r>
            <a:r>
              <a:rPr b="0" i="0" lang="en-US" sz="1000" u="none" cap="none" strike="noStrike">
                <a:solidFill>
                  <a:schemeClr val="dk1"/>
                </a:solidFill>
                <a:latin typeface="Arial"/>
                <a:ea typeface="Arial"/>
                <a:cs typeface="Arial"/>
                <a:sym typeface="Arial"/>
              </a:rPr>
              <a:t> red words and are ‘red for a while words’. This means that the word includes graphemes that have not been taught by the time they are encountered by the child.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00"/>
              <a:buFont typeface="Arial"/>
              <a:buNone/>
            </a:pPr>
            <a:r>
              <a:t/>
            </a:r>
            <a:endParaRPr b="0" i="0" sz="10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00"/>
              <a:buFont typeface="Arial"/>
              <a:buNone/>
            </a:pPr>
            <a:r>
              <a:rPr b="0" i="0" lang="en-US" sz="1000" u="none" cap="none" strike="noStrike">
                <a:solidFill>
                  <a:schemeClr val="dk1"/>
                </a:solidFill>
                <a:latin typeface="Arial"/>
                <a:ea typeface="Arial"/>
                <a:cs typeface="Arial"/>
                <a:sym typeface="Arial"/>
              </a:rPr>
              <a:t>Once the grapheme has been taught, some red words turn into green words.</a:t>
            </a:r>
            <a:endParaRPr b="0" i="0" sz="1400" u="none" cap="none" strike="noStrike">
              <a:solidFill>
                <a:srgbClr val="000000"/>
              </a:solidFill>
              <a:latin typeface="Arial"/>
              <a:ea typeface="Arial"/>
              <a:cs typeface="Arial"/>
              <a:sym typeface="Arial"/>
            </a:endParaRPr>
          </a:p>
        </p:txBody>
      </p:sp>
      <p:sp>
        <p:nvSpPr>
          <p:cNvPr id="165" name="Google Shape;165;p13"/>
          <p:cNvSpPr txBox="1"/>
          <p:nvPr/>
        </p:nvSpPr>
        <p:spPr>
          <a:xfrm>
            <a:off x="57150" y="3668712"/>
            <a:ext cx="8940900" cy="1546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300"/>
              <a:buFont typeface="Arial"/>
              <a:buNone/>
            </a:pPr>
            <a:r>
              <a:rPr b="1" i="0" lang="en-US" sz="1300" u="none" cap="none" strike="noStrike">
                <a:solidFill>
                  <a:schemeClr val="dk1"/>
                </a:solidFill>
                <a:latin typeface="Arial"/>
                <a:ea typeface="Arial"/>
                <a:cs typeface="Arial"/>
                <a:sym typeface="Arial"/>
              </a:rPr>
              <a:t>Red words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300"/>
              <a:buFont typeface="Arial"/>
              <a:buNone/>
            </a:pPr>
            <a:r>
              <a:t/>
            </a:r>
            <a:endParaRPr b="1" i="0" sz="1300" u="none" cap="none" strike="noStrike">
              <a:solidFill>
                <a:schemeClr val="dk1"/>
              </a:solidFill>
              <a:latin typeface="Arial"/>
              <a:ea typeface="Arial"/>
              <a:cs typeface="Arial"/>
              <a:sym typeface="Arial"/>
            </a:endParaRPr>
          </a:p>
          <a:p>
            <a:pPr indent="-82550" lvl="0" marL="0" marR="0" rtl="0" algn="l">
              <a:lnSpc>
                <a:spcPct val="100000"/>
              </a:lnSpc>
              <a:spcBef>
                <a:spcPts val="0"/>
              </a:spcBef>
              <a:spcAft>
                <a:spcPts val="0"/>
              </a:spcAft>
              <a:buClr>
                <a:srgbClr val="FF0000"/>
              </a:buClr>
              <a:buSzPts val="1300"/>
              <a:buFont typeface="Arial"/>
              <a:buChar char="•"/>
            </a:pPr>
            <a:r>
              <a:rPr b="1" i="0" lang="en-US" sz="1300" u="none" cap="none" strike="noStrike">
                <a:solidFill>
                  <a:srgbClr val="FF0000"/>
                </a:solidFill>
                <a:latin typeface="Arial"/>
                <a:ea typeface="Arial"/>
                <a:cs typeface="Arial"/>
                <a:sym typeface="Arial"/>
              </a:rPr>
              <a:t>Red words </a:t>
            </a:r>
            <a:r>
              <a:rPr b="0" i="0" lang="en-US" sz="1300" u="none" cap="none" strike="noStrike">
                <a:solidFill>
                  <a:schemeClr val="dk1"/>
                </a:solidFill>
                <a:latin typeface="Arial"/>
                <a:ea typeface="Arial"/>
                <a:cs typeface="Arial"/>
                <a:sym typeface="Arial"/>
              </a:rPr>
              <a:t>are those words which contain spelling patterns </a:t>
            </a:r>
            <a:r>
              <a:rPr b="1" i="0" lang="en-US" sz="1300" u="none" cap="none" strike="noStrike">
                <a:solidFill>
                  <a:srgbClr val="FF0000"/>
                </a:solidFill>
                <a:latin typeface="Arial"/>
                <a:ea typeface="Arial"/>
                <a:cs typeface="Arial"/>
                <a:sym typeface="Arial"/>
              </a:rPr>
              <a:t>that cannot be sounded out. </a:t>
            </a:r>
            <a:r>
              <a:rPr b="0" i="0" lang="en-US" sz="1300" u="none" cap="none" strike="noStrike">
                <a:solidFill>
                  <a:schemeClr val="dk1"/>
                </a:solidFill>
                <a:latin typeface="Arial"/>
                <a:ea typeface="Arial"/>
                <a:cs typeface="Arial"/>
                <a:sym typeface="Arial"/>
              </a:rPr>
              <a:t>Some of the most frequently used words in the English language have an uncommon spelling pattern and don't sound like they look, for example, said sounds like ‘sed’. </a:t>
            </a:r>
            <a:endParaRPr b="0" i="0" sz="1400" u="none" cap="none" strike="noStrike">
              <a:solidFill>
                <a:srgbClr val="000000"/>
              </a:solidFill>
              <a:latin typeface="Arial"/>
              <a:ea typeface="Arial"/>
              <a:cs typeface="Arial"/>
              <a:sym typeface="Arial"/>
            </a:endParaRPr>
          </a:p>
          <a:p>
            <a:pPr indent="-82550" lvl="0" marL="0" marR="0" rtl="0" algn="l">
              <a:lnSpc>
                <a:spcPct val="100000"/>
              </a:lnSpc>
              <a:spcBef>
                <a:spcPts val="0"/>
              </a:spcBef>
              <a:spcAft>
                <a:spcPts val="0"/>
              </a:spcAft>
              <a:buClr>
                <a:schemeClr val="dk1"/>
              </a:buClr>
              <a:buSzPts val="1300"/>
              <a:buFont typeface="Arial"/>
              <a:buChar char="•"/>
            </a:pPr>
            <a:r>
              <a:rPr b="0" i="0" lang="en-US" sz="1300" u="none" cap="none" strike="noStrike">
                <a:solidFill>
                  <a:schemeClr val="dk1"/>
                </a:solidFill>
                <a:latin typeface="Arial"/>
                <a:ea typeface="Arial"/>
                <a:cs typeface="Arial"/>
                <a:sym typeface="Arial"/>
              </a:rPr>
              <a:t>Red words have to be learnt by sight. In the past, they have been referred to as ‘common exception words’, ‘sight words’ or ‘tricky words’.</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pic>
        <p:nvPicPr>
          <p:cNvPr id="170" name="Google Shape;170;p14"/>
          <p:cNvPicPr preferRelativeResize="0"/>
          <p:nvPr/>
        </p:nvPicPr>
        <p:blipFill rotWithShape="1">
          <a:blip r:embed="rId3">
            <a:alphaModFix/>
          </a:blip>
          <a:srcRect b="0" l="0" r="0" t="0"/>
          <a:stretch/>
        </p:blipFill>
        <p:spPr>
          <a:xfrm>
            <a:off x="8110537" y="857250"/>
            <a:ext cx="1033462" cy="1033462"/>
          </a:xfrm>
          <a:prstGeom prst="rect">
            <a:avLst/>
          </a:prstGeom>
          <a:noFill/>
          <a:ln>
            <a:noFill/>
          </a:ln>
        </p:spPr>
      </p:pic>
      <p:sp>
        <p:nvSpPr>
          <p:cNvPr id="171" name="Google Shape;171;p14"/>
          <p:cNvSpPr txBox="1"/>
          <p:nvPr/>
        </p:nvSpPr>
        <p:spPr>
          <a:xfrm>
            <a:off x="19050" y="333375"/>
            <a:ext cx="4743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Early Reading – Decodable books   </a:t>
            </a:r>
            <a:endParaRPr b="0" i="0" sz="1400" u="none" cap="none" strike="noStrike">
              <a:solidFill>
                <a:srgbClr val="000000"/>
              </a:solidFill>
              <a:latin typeface="Arial"/>
              <a:ea typeface="Arial"/>
              <a:cs typeface="Arial"/>
              <a:sym typeface="Arial"/>
            </a:endParaRPr>
          </a:p>
        </p:txBody>
      </p:sp>
      <p:sp>
        <p:nvSpPr>
          <p:cNvPr id="172" name="Google Shape;172;p14"/>
          <p:cNvSpPr txBox="1"/>
          <p:nvPr/>
        </p:nvSpPr>
        <p:spPr>
          <a:xfrm>
            <a:off x="131762" y="1830387"/>
            <a:ext cx="8540750" cy="3970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0000"/>
              </a:buClr>
              <a:buSzPts val="1800"/>
              <a:buFont typeface="Arial"/>
              <a:buNone/>
            </a:pPr>
            <a:r>
              <a:rPr b="1" i="0" lang="en-US" sz="1800" u="none" cap="none" strike="noStrike">
                <a:solidFill>
                  <a:srgbClr val="FF0000"/>
                </a:solidFill>
                <a:latin typeface="Arial"/>
                <a:ea typeface="Arial"/>
                <a:cs typeface="Arial"/>
                <a:sym typeface="Arial"/>
              </a:rPr>
              <a:t>Children will read the story three times at school before it gets sent home.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First read </a:t>
            </a:r>
            <a:r>
              <a:rPr b="1" i="0" lang="en-US" sz="1800" u="none" cap="none" strike="noStrike">
                <a:solidFill>
                  <a:srgbClr val="FF0000"/>
                </a:solidFill>
                <a:latin typeface="Arial"/>
                <a:ea typeface="Arial"/>
                <a:cs typeface="Arial"/>
                <a:sym typeface="Arial"/>
              </a:rPr>
              <a:t>– accurate </a:t>
            </a:r>
            <a:r>
              <a:rPr b="0" i="0" lang="en-US" sz="1800" u="none" cap="none" strike="noStrike">
                <a:solidFill>
                  <a:schemeClr val="dk1"/>
                </a:solidFill>
                <a:latin typeface="Arial"/>
                <a:ea typeface="Arial"/>
                <a:cs typeface="Arial"/>
                <a:sym typeface="Arial"/>
              </a:rPr>
              <a:t>word reading. Children review the sounds that will feature within the story (inside cover) and read the story accurately and slowly.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Second read </a:t>
            </a:r>
            <a:r>
              <a:rPr b="0" i="0" lang="en-US" sz="1800" u="none" cap="none" strike="noStrike">
                <a:solidFill>
                  <a:schemeClr val="dk1"/>
                </a:solidFill>
                <a:latin typeface="Arial"/>
                <a:ea typeface="Arial"/>
                <a:cs typeface="Arial"/>
                <a:sym typeface="Arial"/>
              </a:rPr>
              <a:t>– </a:t>
            </a:r>
            <a:r>
              <a:rPr b="1" i="0" lang="en-US" sz="1800" u="none" cap="none" strike="noStrike">
                <a:solidFill>
                  <a:srgbClr val="FF0000"/>
                </a:solidFill>
                <a:latin typeface="Arial"/>
                <a:ea typeface="Arial"/>
                <a:cs typeface="Arial"/>
                <a:sym typeface="Arial"/>
              </a:rPr>
              <a:t>Developing fluency</a:t>
            </a:r>
            <a:r>
              <a:rPr b="0" i="0" lang="en-US" sz="1800" u="none" cap="none" strike="noStrike">
                <a:solidFill>
                  <a:schemeClr val="dk1"/>
                </a:solidFill>
                <a:latin typeface="Arial"/>
                <a:ea typeface="Arial"/>
                <a:cs typeface="Arial"/>
                <a:sym typeface="Arial"/>
              </a:rPr>
              <a:t>. Children increase their reading fluency (speed)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Third read </a:t>
            </a:r>
            <a:r>
              <a:rPr b="0" i="0" lang="en-US" sz="1800" u="none" cap="none" strike="noStrike">
                <a:solidFill>
                  <a:schemeClr val="dk1"/>
                </a:solidFill>
                <a:latin typeface="Arial"/>
                <a:ea typeface="Arial"/>
                <a:cs typeface="Arial"/>
                <a:sym typeface="Arial"/>
              </a:rPr>
              <a:t>– </a:t>
            </a:r>
            <a:r>
              <a:rPr b="1" i="0" lang="en-US" sz="1800" u="none" cap="none" strike="noStrike">
                <a:solidFill>
                  <a:srgbClr val="FF0000"/>
                </a:solidFill>
                <a:latin typeface="Arial"/>
                <a:ea typeface="Arial"/>
                <a:cs typeface="Arial"/>
                <a:sym typeface="Arial"/>
              </a:rPr>
              <a:t>comprehension</a:t>
            </a:r>
            <a:r>
              <a:rPr b="0" i="0" lang="en-US" sz="1800" u="none" cap="none" strike="noStrike">
                <a:solidFill>
                  <a:schemeClr val="dk1"/>
                </a:solidFill>
                <a:latin typeface="Arial"/>
                <a:ea typeface="Arial"/>
                <a:cs typeface="Arial"/>
                <a:sym typeface="Arial"/>
              </a:rPr>
              <a:t>. Children discuss the story and engage in book talk. Can they summarise what has been read and talk about the characters and plot?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FF0000"/>
              </a:buClr>
              <a:buSzPts val="1800"/>
              <a:buFont typeface="Arial"/>
              <a:buNone/>
            </a:pPr>
            <a:r>
              <a:rPr b="1" i="0" lang="en-US" sz="1800" u="none" cap="none" strike="noStrike">
                <a:solidFill>
                  <a:srgbClr val="FF0000"/>
                </a:solidFill>
                <a:latin typeface="Arial"/>
                <a:ea typeface="Arial"/>
                <a:cs typeface="Arial"/>
                <a:sym typeface="Arial"/>
              </a:rPr>
              <a:t>After the third read, your child will bring this book home as well as the matching book-bag book.</a:t>
            </a:r>
            <a:endParaRPr b="0" i="0" sz="1400" u="none" cap="none" strike="noStrike">
              <a:solidFill>
                <a:srgbClr val="000000"/>
              </a:solidFill>
              <a:latin typeface="Arial"/>
              <a:ea typeface="Arial"/>
              <a:cs typeface="Arial"/>
              <a:sym typeface="Arial"/>
            </a:endParaRPr>
          </a:p>
        </p:txBody>
      </p:sp>
      <p:sp>
        <p:nvSpPr>
          <p:cNvPr id="173" name="Google Shape;173;p14"/>
          <p:cNvSpPr txBox="1"/>
          <p:nvPr/>
        </p:nvSpPr>
        <p:spPr>
          <a:xfrm>
            <a:off x="131762" y="765175"/>
            <a:ext cx="8318500" cy="922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The phonetically decodable book will be introduced in the 30 minute phonic session.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id="178" name="Google Shape;178;p15"/>
          <p:cNvPicPr preferRelativeResize="0"/>
          <p:nvPr/>
        </p:nvPicPr>
        <p:blipFill rotWithShape="1">
          <a:blip r:embed="rId3">
            <a:alphaModFix/>
          </a:blip>
          <a:srcRect b="0" l="0" r="0" t="0"/>
          <a:stretch/>
        </p:blipFill>
        <p:spPr>
          <a:xfrm>
            <a:off x="7515225" y="555625"/>
            <a:ext cx="1228725" cy="1228725"/>
          </a:xfrm>
          <a:prstGeom prst="rect">
            <a:avLst/>
          </a:prstGeom>
          <a:noFill/>
          <a:ln>
            <a:noFill/>
          </a:ln>
        </p:spPr>
      </p:pic>
      <p:sp>
        <p:nvSpPr>
          <p:cNvPr id="179" name="Google Shape;179;p15"/>
          <p:cNvSpPr txBox="1"/>
          <p:nvPr/>
        </p:nvSpPr>
        <p:spPr>
          <a:xfrm>
            <a:off x="57150" y="985837"/>
            <a:ext cx="474345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Early Reading – Decodable books   </a:t>
            </a:r>
            <a:endParaRPr b="0" i="0" sz="1400" u="none" cap="none" strike="noStrike">
              <a:solidFill>
                <a:srgbClr val="000000"/>
              </a:solidFill>
              <a:latin typeface="Arial"/>
              <a:ea typeface="Arial"/>
              <a:cs typeface="Arial"/>
              <a:sym typeface="Arial"/>
            </a:endParaRPr>
          </a:p>
        </p:txBody>
      </p:sp>
      <p:pic>
        <p:nvPicPr>
          <p:cNvPr id="180" name="Google Shape;180;p15"/>
          <p:cNvPicPr preferRelativeResize="0"/>
          <p:nvPr/>
        </p:nvPicPr>
        <p:blipFill rotWithShape="1">
          <a:blip r:embed="rId4">
            <a:alphaModFix/>
          </a:blip>
          <a:srcRect b="0" l="0" r="0" t="0"/>
          <a:stretch/>
        </p:blipFill>
        <p:spPr>
          <a:xfrm>
            <a:off x="3124200" y="1406525"/>
            <a:ext cx="2320925" cy="1749425"/>
          </a:xfrm>
          <a:prstGeom prst="rect">
            <a:avLst/>
          </a:prstGeom>
          <a:noFill/>
          <a:ln>
            <a:noFill/>
          </a:ln>
        </p:spPr>
      </p:pic>
      <p:pic>
        <p:nvPicPr>
          <p:cNvPr id="181" name="Google Shape;181;p15"/>
          <p:cNvPicPr preferRelativeResize="0"/>
          <p:nvPr/>
        </p:nvPicPr>
        <p:blipFill rotWithShape="1">
          <a:blip r:embed="rId5">
            <a:alphaModFix/>
          </a:blip>
          <a:srcRect b="0" l="0" r="0" t="0"/>
          <a:stretch/>
        </p:blipFill>
        <p:spPr>
          <a:xfrm>
            <a:off x="304800" y="3686175"/>
            <a:ext cx="2257425" cy="1530350"/>
          </a:xfrm>
          <a:prstGeom prst="rect">
            <a:avLst/>
          </a:prstGeom>
          <a:noFill/>
          <a:ln>
            <a:noFill/>
          </a:ln>
        </p:spPr>
      </p:pic>
      <p:pic>
        <p:nvPicPr>
          <p:cNvPr id="182" name="Google Shape;182;p15"/>
          <p:cNvPicPr preferRelativeResize="0"/>
          <p:nvPr/>
        </p:nvPicPr>
        <p:blipFill rotWithShape="1">
          <a:blip r:embed="rId6">
            <a:alphaModFix/>
          </a:blip>
          <a:srcRect b="0" l="0" r="0" t="0"/>
          <a:stretch/>
        </p:blipFill>
        <p:spPr>
          <a:xfrm>
            <a:off x="3146425" y="3786187"/>
            <a:ext cx="2425700" cy="1530350"/>
          </a:xfrm>
          <a:prstGeom prst="rect">
            <a:avLst/>
          </a:prstGeom>
          <a:noFill/>
          <a:ln>
            <a:noFill/>
          </a:ln>
        </p:spPr>
      </p:pic>
      <p:grpSp>
        <p:nvGrpSpPr>
          <p:cNvPr id="183" name="Google Shape;183;p15"/>
          <p:cNvGrpSpPr/>
          <p:nvPr/>
        </p:nvGrpSpPr>
        <p:grpSpPr>
          <a:xfrm>
            <a:off x="6611126" y="3684587"/>
            <a:ext cx="1678799" cy="1876425"/>
            <a:chOff x="6303207" y="2209677"/>
            <a:chExt cx="2264744" cy="2752317"/>
          </a:xfrm>
        </p:grpSpPr>
        <p:pic>
          <p:nvPicPr>
            <p:cNvPr descr="http://jeannewillis.com/Book%20Covers/CottonwoolColin.jpg" id="184" name="Google Shape;184;p15"/>
            <p:cNvPicPr preferRelativeResize="0"/>
            <p:nvPr/>
          </p:nvPicPr>
          <p:blipFill rotWithShape="1">
            <a:blip r:embed="rId7">
              <a:alphaModFix/>
            </a:blip>
            <a:srcRect b="0" l="0" r="0" t="0"/>
            <a:stretch/>
          </p:blipFill>
          <p:spPr>
            <a:xfrm>
              <a:off x="7289106" y="3711640"/>
              <a:ext cx="1070076" cy="1250354"/>
            </a:xfrm>
            <a:prstGeom prst="rect">
              <a:avLst/>
            </a:prstGeom>
            <a:noFill/>
            <a:ln>
              <a:noFill/>
            </a:ln>
          </p:spPr>
        </p:pic>
        <p:grpSp>
          <p:nvGrpSpPr>
            <p:cNvPr id="185" name="Google Shape;185;p15"/>
            <p:cNvGrpSpPr/>
            <p:nvPr/>
          </p:nvGrpSpPr>
          <p:grpSpPr>
            <a:xfrm>
              <a:off x="6303207" y="2209677"/>
              <a:ext cx="2264744" cy="2147017"/>
              <a:chOff x="6303207" y="2209677"/>
              <a:chExt cx="2264744" cy="2147017"/>
            </a:xfrm>
          </p:grpSpPr>
          <p:pic>
            <p:nvPicPr>
              <p:cNvPr descr="MonkeyandPanda.jpg" id="186" name="Google Shape;186;p15"/>
              <p:cNvPicPr preferRelativeResize="0"/>
              <p:nvPr/>
            </p:nvPicPr>
            <p:blipFill rotWithShape="1">
              <a:blip r:embed="rId8">
                <a:alphaModFix/>
              </a:blip>
              <a:srcRect b="0" l="0" r="0" t="0"/>
              <a:stretch/>
            </p:blipFill>
            <p:spPr>
              <a:xfrm>
                <a:off x="7596976" y="2841502"/>
                <a:ext cx="970975" cy="1277766"/>
              </a:xfrm>
              <a:prstGeom prst="rect">
                <a:avLst/>
              </a:prstGeom>
              <a:noFill/>
              <a:ln>
                <a:noFill/>
              </a:ln>
            </p:spPr>
          </p:pic>
          <p:pic>
            <p:nvPicPr>
              <p:cNvPr descr="TimeofLion.jpg" id="187" name="Google Shape;187;p15"/>
              <p:cNvPicPr preferRelativeResize="0"/>
              <p:nvPr/>
            </p:nvPicPr>
            <p:blipFill rotWithShape="1">
              <a:blip r:embed="rId9">
                <a:alphaModFix/>
              </a:blip>
              <a:srcRect b="0" l="0" r="0" t="0"/>
              <a:stretch/>
            </p:blipFill>
            <p:spPr>
              <a:xfrm rot="360000">
                <a:off x="6340708" y="2886722"/>
                <a:ext cx="852897" cy="762231"/>
              </a:xfrm>
              <a:prstGeom prst="rect">
                <a:avLst/>
              </a:prstGeom>
              <a:noFill/>
              <a:ln>
                <a:noFill/>
              </a:ln>
            </p:spPr>
          </p:pic>
          <p:pic>
            <p:nvPicPr>
              <p:cNvPr descr="The Worst Princess" id="188" name="Google Shape;188;p15"/>
              <p:cNvPicPr preferRelativeResize="0"/>
              <p:nvPr/>
            </p:nvPicPr>
            <p:blipFill rotWithShape="1">
              <a:blip r:embed="rId10">
                <a:alphaModFix/>
              </a:blip>
              <a:srcRect b="0" l="0" r="0" t="0"/>
              <a:stretch/>
            </p:blipFill>
            <p:spPr>
              <a:xfrm>
                <a:off x="7071514" y="2209677"/>
                <a:ext cx="906664" cy="1058478"/>
              </a:xfrm>
              <a:prstGeom prst="rect">
                <a:avLst/>
              </a:prstGeom>
              <a:noFill/>
              <a:ln>
                <a:noFill/>
              </a:ln>
            </p:spPr>
          </p:pic>
          <p:pic>
            <p:nvPicPr>
              <p:cNvPr descr="http://img1.fantasticfiction.co.uk/images/h4/h20507.jpg" id="189" name="Google Shape;189;p15"/>
              <p:cNvPicPr preferRelativeResize="0"/>
              <p:nvPr/>
            </p:nvPicPr>
            <p:blipFill rotWithShape="1">
              <a:blip r:embed="rId11">
                <a:alphaModFix/>
              </a:blip>
              <a:srcRect b="0" l="0" r="0" t="0"/>
              <a:stretch/>
            </p:blipFill>
            <p:spPr>
              <a:xfrm>
                <a:off x="6732880" y="3129534"/>
                <a:ext cx="933021" cy="1227160"/>
              </a:xfrm>
              <a:prstGeom prst="rect">
                <a:avLst/>
              </a:prstGeom>
              <a:noFill/>
              <a:ln>
                <a:noFill/>
              </a:ln>
            </p:spPr>
          </p:pic>
        </p:grpSp>
      </p:grpSp>
      <p:sp>
        <p:nvSpPr>
          <p:cNvPr id="190" name="Google Shape;190;p15"/>
          <p:cNvSpPr txBox="1"/>
          <p:nvPr/>
        </p:nvSpPr>
        <p:spPr>
          <a:xfrm>
            <a:off x="292100" y="3316287"/>
            <a:ext cx="24320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Decodable story book</a:t>
            </a:r>
            <a:endParaRPr b="0" i="0" sz="1400" u="none" cap="none" strike="noStrike">
              <a:solidFill>
                <a:srgbClr val="000000"/>
              </a:solidFill>
              <a:latin typeface="Arial"/>
              <a:ea typeface="Arial"/>
              <a:cs typeface="Arial"/>
              <a:sym typeface="Arial"/>
            </a:endParaRPr>
          </a:p>
        </p:txBody>
      </p:sp>
      <p:sp>
        <p:nvSpPr>
          <p:cNvPr id="191" name="Google Shape;191;p15"/>
          <p:cNvSpPr txBox="1"/>
          <p:nvPr/>
        </p:nvSpPr>
        <p:spPr>
          <a:xfrm>
            <a:off x="3367087" y="3316287"/>
            <a:ext cx="24320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Book bag book</a:t>
            </a:r>
            <a:endParaRPr b="0" i="0" sz="1400" u="none" cap="none" strike="noStrike">
              <a:solidFill>
                <a:srgbClr val="000000"/>
              </a:solidFill>
              <a:latin typeface="Arial"/>
              <a:ea typeface="Arial"/>
              <a:cs typeface="Arial"/>
              <a:sym typeface="Arial"/>
            </a:endParaRPr>
          </a:p>
        </p:txBody>
      </p:sp>
      <p:sp>
        <p:nvSpPr>
          <p:cNvPr id="192" name="Google Shape;192;p15"/>
          <p:cNvSpPr txBox="1"/>
          <p:nvPr/>
        </p:nvSpPr>
        <p:spPr>
          <a:xfrm>
            <a:off x="6477000" y="3151187"/>
            <a:ext cx="2432050"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Reading for Pleasure text</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8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6"/>
          <p:cNvSpPr txBox="1"/>
          <p:nvPr>
            <p:ph type="title"/>
          </p:nvPr>
        </p:nvSpPr>
        <p:spPr>
          <a:xfrm>
            <a:off x="403225" y="1412875"/>
            <a:ext cx="8353425" cy="64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2"/>
              </a:buClr>
              <a:buSzPts val="4000"/>
              <a:buFont typeface="Arial"/>
              <a:buNone/>
            </a:pPr>
            <a:r>
              <a:rPr b="0" i="0" lang="en-US" sz="4000" u="none">
                <a:solidFill>
                  <a:schemeClr val="dk2"/>
                </a:solidFill>
                <a:latin typeface="Arial"/>
                <a:ea typeface="Arial"/>
                <a:cs typeface="Arial"/>
                <a:sym typeface="Arial"/>
              </a:rPr>
              <a:t>‘Special Friends’, ‘Fred Talk’, read the word</a:t>
            </a:r>
            <a:endParaRPr/>
          </a:p>
        </p:txBody>
      </p:sp>
      <p:sp>
        <p:nvSpPr>
          <p:cNvPr id="198" name="Google Shape;198;p16"/>
          <p:cNvSpPr txBox="1"/>
          <p:nvPr/>
        </p:nvSpPr>
        <p:spPr>
          <a:xfrm>
            <a:off x="387350" y="415925"/>
            <a:ext cx="8523287" cy="17541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Early Reading – listening to your child read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Arial"/>
              <a:ea typeface="Arial"/>
              <a:cs typeface="Arial"/>
              <a:sym typeface="Arial"/>
            </a:endParaRPr>
          </a:p>
        </p:txBody>
      </p:sp>
      <p:pic>
        <p:nvPicPr>
          <p:cNvPr id="199" name="Google Shape;199;p16"/>
          <p:cNvPicPr preferRelativeResize="0"/>
          <p:nvPr/>
        </p:nvPicPr>
        <p:blipFill rotWithShape="1">
          <a:blip r:embed="rId3">
            <a:alphaModFix/>
          </a:blip>
          <a:srcRect b="0" l="0" r="0" t="0"/>
          <a:stretch/>
        </p:blipFill>
        <p:spPr>
          <a:xfrm>
            <a:off x="79375" y="2924175"/>
            <a:ext cx="2403475" cy="1138237"/>
          </a:xfrm>
          <a:prstGeom prst="rect">
            <a:avLst/>
          </a:prstGeom>
          <a:noFill/>
          <a:ln cap="flat" cmpd="sng" w="9525">
            <a:solidFill>
              <a:schemeClr val="dk1"/>
            </a:solidFill>
            <a:prstDash val="solid"/>
            <a:miter lim="0"/>
            <a:headEnd len="sm" w="sm" type="none"/>
            <a:tailEnd len="sm" w="sm" type="none"/>
          </a:ln>
        </p:spPr>
      </p:pic>
      <p:pic>
        <p:nvPicPr>
          <p:cNvPr id="200" name="Google Shape;200;p16"/>
          <p:cNvPicPr preferRelativeResize="0"/>
          <p:nvPr/>
        </p:nvPicPr>
        <p:blipFill rotWithShape="1">
          <a:blip r:embed="rId4">
            <a:alphaModFix/>
          </a:blip>
          <a:srcRect b="0" l="0" r="0" t="0"/>
          <a:stretch/>
        </p:blipFill>
        <p:spPr>
          <a:xfrm>
            <a:off x="6300787" y="2420937"/>
            <a:ext cx="2609850" cy="1852612"/>
          </a:xfrm>
          <a:prstGeom prst="rect">
            <a:avLst/>
          </a:prstGeom>
          <a:noFill/>
          <a:ln>
            <a:noFill/>
          </a:ln>
        </p:spPr>
      </p:pic>
      <p:sp>
        <p:nvSpPr>
          <p:cNvPr id="201" name="Google Shape;201;p16"/>
          <p:cNvSpPr txBox="1"/>
          <p:nvPr/>
        </p:nvSpPr>
        <p:spPr>
          <a:xfrm>
            <a:off x="0" y="4411662"/>
            <a:ext cx="8756650" cy="20304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Children will be able to read all of the words in the Storybook.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If they hesitate, remind them to read the word using ‘Special Friends, Fred Talk, read the word’.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For example, this means they spot the ‘sh’, then Fred Talk and blend to read the word e.g. sh, sh-i-p, ship.</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2017-09-07T16:24:59Z</dcterms:created>
  <dc:creator>Administrator</dc:creator>
</cp:coreProperties>
</file>