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9"/>
  </p:notes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 id="272" r:id="rId17"/>
    <p:sldId id="273" r:id="rId18"/>
  </p:sldIdLst>
  <p:sldSz cx="9144000" cy="6858000" type="screen4x3"/>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705BBBF-4B7E-46E0-8907-723418FBA502}">
  <a:tblStyle styleId="{5705BBBF-4B7E-46E0-8907-723418FBA502}"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0" d="100"/>
          <a:sy n="80" d="100"/>
        </p:scale>
        <p:origin x="1522"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2: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8" name="Google Shape;88;p2: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4: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3" name="Google Shape;93;p4: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3fa5a064300_1_4:notes"/>
          <p:cNvSpPr txBox="1">
            <a:spLocks noGrp="1"/>
          </p:cNvSpPr>
          <p:nvPr>
            <p:ph type="body" idx="1"/>
          </p:nvPr>
        </p:nvSpPr>
        <p:spPr>
          <a:xfrm>
            <a:off x="679750" y="4715125"/>
            <a:ext cx="5438100" cy="4467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0" name="Google Shape;100;g3fa5a064300_1_4:notes"/>
          <p:cNvSpPr>
            <a:spLocks noGrp="1" noRot="1" noChangeAspect="1"/>
          </p:cNvSpPr>
          <p:nvPr>
            <p:ph type="sldImg" idx="2"/>
          </p:nvPr>
        </p:nvSpPr>
        <p:spPr>
          <a:xfrm>
            <a:off x="1133150" y="744475"/>
            <a:ext cx="4532100" cy="37224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6: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5" name="Google Shape;105;p6: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3fa5a064300_0_10:notes"/>
          <p:cNvSpPr txBox="1">
            <a:spLocks noGrp="1"/>
          </p:cNvSpPr>
          <p:nvPr>
            <p:ph type="body" idx="1"/>
          </p:nvPr>
        </p:nvSpPr>
        <p:spPr>
          <a:xfrm>
            <a:off x="679750" y="4715125"/>
            <a:ext cx="5438100" cy="4467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0" name="Google Shape;110;g3fa5a064300_0_10:notes"/>
          <p:cNvSpPr>
            <a:spLocks noGrp="1" noRot="1" noChangeAspect="1"/>
          </p:cNvSpPr>
          <p:nvPr>
            <p:ph type="sldImg" idx="2"/>
          </p:nvPr>
        </p:nvSpPr>
        <p:spPr>
          <a:xfrm>
            <a:off x="1133150" y="744475"/>
            <a:ext cx="4532100" cy="37224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3fa5a064300_0_5:notes"/>
          <p:cNvSpPr txBox="1">
            <a:spLocks noGrp="1"/>
          </p:cNvSpPr>
          <p:nvPr>
            <p:ph type="body" idx="1"/>
          </p:nvPr>
        </p:nvSpPr>
        <p:spPr>
          <a:xfrm>
            <a:off x="679750" y="4715125"/>
            <a:ext cx="5438100" cy="4467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5" name="Google Shape;115;g3fa5a064300_0_5:notes"/>
          <p:cNvSpPr>
            <a:spLocks noGrp="1" noRot="1" noChangeAspect="1"/>
          </p:cNvSpPr>
          <p:nvPr>
            <p:ph type="sldImg" idx="2"/>
          </p:nvPr>
        </p:nvSpPr>
        <p:spPr>
          <a:xfrm>
            <a:off x="1133150" y="744475"/>
            <a:ext cx="4532100" cy="37224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5: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0" name="Google Shape;120;p5: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8: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1" name="Google Shape;131;p8: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9: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6" name="Google Shape;136;p9: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10: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1" name="Google Shape;141;p10: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1: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7" name="Google Shape;147;p11: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2" name="Google Shape;152;p12: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3: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7" name="Google Shape;157;p13: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14: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8" name="Google Shape;168;p14: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15: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6" name="Google Shape;176;p15: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6: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5" name="Google Shape;195;p16: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7" name="Google Shape;17;p3"/>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3"/>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3"/>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0"/>
        <p:cNvGrpSpPr/>
        <p:nvPr/>
      </p:nvGrpSpPr>
      <p:grpSpPr>
        <a:xfrm>
          <a:off x="0" y="0"/>
          <a:ext cx="0" cy="0"/>
          <a:chOff x="0" y="0"/>
          <a:chExt cx="0" cy="0"/>
        </a:xfrm>
      </p:grpSpPr>
      <p:sp>
        <p:nvSpPr>
          <p:cNvPr id="21" name="Google Shape;21;p4"/>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2" name="Google Shape;22;p4"/>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 name="Google Shape;23;p4"/>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4"/>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4"/>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6"/>
        <p:cNvGrpSpPr/>
        <p:nvPr/>
      </p:nvGrpSpPr>
      <p:grpSpPr>
        <a:xfrm>
          <a:off x="0" y="0"/>
          <a:ext cx="0" cy="0"/>
          <a:chOff x="0" y="0"/>
          <a:chExt cx="0" cy="0"/>
        </a:xfrm>
      </p:grpSpPr>
      <p:sp>
        <p:nvSpPr>
          <p:cNvPr id="27" name="Google Shape;27;p5"/>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8" name="Google Shape;28;p5"/>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5"/>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5"/>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5"/>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2"/>
        <p:cNvGrpSpPr/>
        <p:nvPr/>
      </p:nvGrpSpPr>
      <p:grpSpPr>
        <a:xfrm>
          <a:off x="0" y="0"/>
          <a:ext cx="0" cy="0"/>
          <a:chOff x="0" y="0"/>
          <a:chExt cx="0" cy="0"/>
        </a:xfrm>
      </p:grpSpPr>
      <p:sp>
        <p:nvSpPr>
          <p:cNvPr id="33" name="Google Shape;33;p6"/>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4" name="Google Shape;34;p6"/>
          <p:cNvSpPr txBox="1">
            <a:spLocks noGrp="1"/>
          </p:cNvSpPr>
          <p:nvPr>
            <p:ph type="body" idx="1"/>
          </p:nvPr>
        </p:nvSpPr>
        <p:spPr>
          <a:xfrm rot="5400000">
            <a:off x="2309019" y="-251619"/>
            <a:ext cx="4525962" cy="82296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 name="Google Shape;35;p6"/>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6"/>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6"/>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8"/>
        <p:cNvGrpSpPr/>
        <p:nvPr/>
      </p:nvGrpSpPr>
      <p:grpSpPr>
        <a:xfrm>
          <a:off x="0" y="0"/>
          <a:ext cx="0" cy="0"/>
          <a:chOff x="0" y="0"/>
          <a:chExt cx="0" cy="0"/>
        </a:xfrm>
      </p:grpSpPr>
      <p:sp>
        <p:nvSpPr>
          <p:cNvPr id="39" name="Google Shape;39;p7"/>
          <p:cNvSpPr txBox="1">
            <a:spLocks noGrp="1"/>
          </p:cNvSpPr>
          <p:nvPr>
            <p:ph type="title"/>
          </p:nvPr>
        </p:nvSpPr>
        <p:spPr>
          <a:xfrm>
            <a:off x="630238" y="457200"/>
            <a:ext cx="2949575" cy="1600200"/>
          </a:xfrm>
          <a:prstGeom prst="rect">
            <a:avLst/>
          </a:prstGeom>
          <a:noFill/>
          <a:ln>
            <a:noFill/>
          </a:ln>
        </p:spPr>
        <p:txBody>
          <a:bodyPr spcFirstLastPara="1" wrap="square" lIns="91425" tIns="45700" rIns="91425" bIns="45700" anchor="b" anchorCtr="0">
            <a:noAutofit/>
          </a:bodyPr>
          <a:lstStyle>
            <a:lvl1pPr lvl="0" algn="ctr">
              <a:lnSpc>
                <a:spcPct val="100000"/>
              </a:lnSpc>
              <a:spcBef>
                <a:spcPts val="0"/>
              </a:spcBef>
              <a:spcAft>
                <a:spcPts val="0"/>
              </a:spcAft>
              <a:buSzPts val="1400"/>
              <a:buNone/>
              <a:defRPr sz="3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0" name="Google Shape;40;p7"/>
          <p:cNvSpPr>
            <a:spLocks noGrp="1"/>
          </p:cNvSpPr>
          <p:nvPr>
            <p:ph type="pic" idx="2"/>
          </p:nvPr>
        </p:nvSpPr>
        <p:spPr>
          <a:xfrm>
            <a:off x="3887788" y="987425"/>
            <a:ext cx="4629150" cy="4873625"/>
          </a:xfrm>
          <a:prstGeom prst="rect">
            <a:avLst/>
          </a:prstGeom>
          <a:noFill/>
          <a:ln>
            <a:noFill/>
          </a:ln>
        </p:spPr>
      </p:sp>
      <p:sp>
        <p:nvSpPr>
          <p:cNvPr id="41" name="Google Shape;41;p7"/>
          <p:cNvSpPr txBox="1">
            <a:spLocks noGrp="1"/>
          </p:cNvSpPr>
          <p:nvPr>
            <p:ph type="body" idx="1"/>
          </p:nvPr>
        </p:nvSpPr>
        <p:spPr>
          <a:xfrm>
            <a:off x="630238" y="2057400"/>
            <a:ext cx="2949575" cy="3811588"/>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320"/>
              </a:spcBef>
              <a:spcAft>
                <a:spcPts val="0"/>
              </a:spcAft>
              <a:buClr>
                <a:schemeClr val="dk1"/>
              </a:buClr>
              <a:buSzPts val="1600"/>
              <a:buFont typeface="Arial"/>
              <a:buNone/>
              <a:defRPr sz="1600"/>
            </a:lvl1pPr>
            <a:lvl2pPr marL="914400" lvl="1" indent="-228600" algn="l">
              <a:lnSpc>
                <a:spcPct val="100000"/>
              </a:lnSpc>
              <a:spcBef>
                <a:spcPts val="280"/>
              </a:spcBef>
              <a:spcAft>
                <a:spcPts val="0"/>
              </a:spcAft>
              <a:buClr>
                <a:schemeClr val="dk1"/>
              </a:buClr>
              <a:buSzPts val="1400"/>
              <a:buFont typeface="Arial"/>
              <a:buNone/>
              <a:defRPr sz="1400"/>
            </a:lvl2pPr>
            <a:lvl3pPr marL="1371600" lvl="2" indent="-228600" algn="l">
              <a:lnSpc>
                <a:spcPct val="100000"/>
              </a:lnSpc>
              <a:spcBef>
                <a:spcPts val="240"/>
              </a:spcBef>
              <a:spcAft>
                <a:spcPts val="0"/>
              </a:spcAft>
              <a:buClr>
                <a:schemeClr val="dk1"/>
              </a:buClr>
              <a:buSzPts val="1200"/>
              <a:buFont typeface="Arial"/>
              <a:buNone/>
              <a:defRPr sz="1200"/>
            </a:lvl3pPr>
            <a:lvl4pPr marL="1828800" lvl="3" indent="-228600" algn="l">
              <a:lnSpc>
                <a:spcPct val="100000"/>
              </a:lnSpc>
              <a:spcBef>
                <a:spcPts val="200"/>
              </a:spcBef>
              <a:spcAft>
                <a:spcPts val="0"/>
              </a:spcAft>
              <a:buClr>
                <a:schemeClr val="dk1"/>
              </a:buClr>
              <a:buSzPts val="1000"/>
              <a:buFont typeface="Arial"/>
              <a:buNone/>
              <a:defRPr sz="1000"/>
            </a:lvl4pPr>
            <a:lvl5pPr marL="2286000" lvl="4" indent="-228600" algn="l">
              <a:lnSpc>
                <a:spcPct val="100000"/>
              </a:lnSpc>
              <a:spcBef>
                <a:spcPts val="200"/>
              </a:spcBef>
              <a:spcAft>
                <a:spcPts val="0"/>
              </a:spcAft>
              <a:buClr>
                <a:schemeClr val="dk1"/>
              </a:buClr>
              <a:buSzPts val="1000"/>
              <a:buFont typeface="Arial"/>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42" name="Google Shape;42;p7"/>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7"/>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7"/>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5"/>
        <p:cNvGrpSpPr/>
        <p:nvPr/>
      </p:nvGrpSpPr>
      <p:grpSpPr>
        <a:xfrm>
          <a:off x="0" y="0"/>
          <a:ext cx="0" cy="0"/>
          <a:chOff x="0" y="0"/>
          <a:chExt cx="0" cy="0"/>
        </a:xfrm>
      </p:grpSpPr>
      <p:sp>
        <p:nvSpPr>
          <p:cNvPr id="46" name="Google Shape;46;p8"/>
          <p:cNvSpPr txBox="1">
            <a:spLocks noGrp="1"/>
          </p:cNvSpPr>
          <p:nvPr>
            <p:ph type="title"/>
          </p:nvPr>
        </p:nvSpPr>
        <p:spPr>
          <a:xfrm>
            <a:off x="630238" y="457200"/>
            <a:ext cx="2949575" cy="1600200"/>
          </a:xfrm>
          <a:prstGeom prst="rect">
            <a:avLst/>
          </a:prstGeom>
          <a:noFill/>
          <a:ln>
            <a:noFill/>
          </a:ln>
        </p:spPr>
        <p:txBody>
          <a:bodyPr spcFirstLastPara="1" wrap="square" lIns="91425" tIns="45700" rIns="91425" bIns="45700" anchor="b" anchorCtr="0">
            <a:noAutofit/>
          </a:bodyPr>
          <a:lstStyle>
            <a:lvl1pPr lvl="0" algn="ctr">
              <a:lnSpc>
                <a:spcPct val="100000"/>
              </a:lnSpc>
              <a:spcBef>
                <a:spcPts val="0"/>
              </a:spcBef>
              <a:spcAft>
                <a:spcPts val="0"/>
              </a:spcAft>
              <a:buSzPts val="1400"/>
              <a:buNone/>
              <a:defRPr sz="3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7" name="Google Shape;47;p8"/>
          <p:cNvSpPr txBox="1">
            <a:spLocks noGrp="1"/>
          </p:cNvSpPr>
          <p:nvPr>
            <p:ph type="body" idx="1"/>
          </p:nvPr>
        </p:nvSpPr>
        <p:spPr>
          <a:xfrm>
            <a:off x="3887788" y="987425"/>
            <a:ext cx="4629150" cy="4873625"/>
          </a:xfrm>
          <a:prstGeom prst="rect">
            <a:avLst/>
          </a:prstGeom>
          <a:noFill/>
          <a:ln>
            <a:noFill/>
          </a:ln>
        </p:spPr>
        <p:txBody>
          <a:bodyPr spcFirstLastPara="1" wrap="square" lIns="91425" tIns="45700" rIns="91425" bIns="45700" anchor="t" anchorCtr="0">
            <a:noAutofit/>
          </a:bodyPr>
          <a:lstStyle>
            <a:lvl1pPr marL="457200" lvl="0" indent="-431800" algn="l">
              <a:lnSpc>
                <a:spcPct val="100000"/>
              </a:lnSpc>
              <a:spcBef>
                <a:spcPts val="640"/>
              </a:spcBef>
              <a:spcAft>
                <a:spcPts val="0"/>
              </a:spcAft>
              <a:buClr>
                <a:schemeClr val="dk1"/>
              </a:buClr>
              <a:buSzPts val="3200"/>
              <a:buFont typeface="Arial"/>
              <a:buChar char="•"/>
              <a:defRPr sz="3200"/>
            </a:lvl1pPr>
            <a:lvl2pPr marL="914400" lvl="1" indent="-406400" algn="l">
              <a:lnSpc>
                <a:spcPct val="100000"/>
              </a:lnSpc>
              <a:spcBef>
                <a:spcPts val="560"/>
              </a:spcBef>
              <a:spcAft>
                <a:spcPts val="0"/>
              </a:spcAft>
              <a:buClr>
                <a:schemeClr val="dk1"/>
              </a:buClr>
              <a:buSzPts val="2800"/>
              <a:buFont typeface="Arial"/>
              <a:buChar char="–"/>
              <a:defRPr sz="2800"/>
            </a:lvl2pPr>
            <a:lvl3pPr marL="1371600" lvl="2" indent="-381000" algn="l">
              <a:lnSpc>
                <a:spcPct val="100000"/>
              </a:lnSpc>
              <a:spcBef>
                <a:spcPts val="480"/>
              </a:spcBef>
              <a:spcAft>
                <a:spcPts val="0"/>
              </a:spcAft>
              <a:buClr>
                <a:schemeClr val="dk1"/>
              </a:buClr>
              <a:buSzPts val="2400"/>
              <a:buFont typeface="Arial"/>
              <a:buChar char="•"/>
              <a:defRPr sz="2400"/>
            </a:lvl3pPr>
            <a:lvl4pPr marL="1828800" lvl="3" indent="-355600" algn="l">
              <a:lnSpc>
                <a:spcPct val="100000"/>
              </a:lnSpc>
              <a:spcBef>
                <a:spcPts val="400"/>
              </a:spcBef>
              <a:spcAft>
                <a:spcPts val="0"/>
              </a:spcAft>
              <a:buClr>
                <a:schemeClr val="dk1"/>
              </a:buClr>
              <a:buSzPts val="2000"/>
              <a:buFont typeface="Arial"/>
              <a:buChar char="–"/>
              <a:defRPr sz="2000"/>
            </a:lvl4pPr>
            <a:lvl5pPr marL="2286000" lvl="4" indent="-355600" algn="l">
              <a:lnSpc>
                <a:spcPct val="100000"/>
              </a:lnSpc>
              <a:spcBef>
                <a:spcPts val="400"/>
              </a:spcBef>
              <a:spcAft>
                <a:spcPts val="0"/>
              </a:spcAft>
              <a:buClr>
                <a:schemeClr val="dk1"/>
              </a:buClr>
              <a:buSzPts val="2000"/>
              <a:buFont typeface="Arial"/>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48" name="Google Shape;48;p8"/>
          <p:cNvSpPr txBox="1">
            <a:spLocks noGrp="1"/>
          </p:cNvSpPr>
          <p:nvPr>
            <p:ph type="body" idx="2"/>
          </p:nvPr>
        </p:nvSpPr>
        <p:spPr>
          <a:xfrm>
            <a:off x="630238" y="2057400"/>
            <a:ext cx="2949575" cy="3811588"/>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320"/>
              </a:spcBef>
              <a:spcAft>
                <a:spcPts val="0"/>
              </a:spcAft>
              <a:buClr>
                <a:schemeClr val="dk1"/>
              </a:buClr>
              <a:buSzPts val="1600"/>
              <a:buFont typeface="Arial"/>
              <a:buNone/>
              <a:defRPr sz="1600"/>
            </a:lvl1pPr>
            <a:lvl2pPr marL="914400" lvl="1" indent="-228600" algn="l">
              <a:lnSpc>
                <a:spcPct val="100000"/>
              </a:lnSpc>
              <a:spcBef>
                <a:spcPts val="280"/>
              </a:spcBef>
              <a:spcAft>
                <a:spcPts val="0"/>
              </a:spcAft>
              <a:buClr>
                <a:schemeClr val="dk1"/>
              </a:buClr>
              <a:buSzPts val="1400"/>
              <a:buFont typeface="Arial"/>
              <a:buNone/>
              <a:defRPr sz="1400"/>
            </a:lvl2pPr>
            <a:lvl3pPr marL="1371600" lvl="2" indent="-228600" algn="l">
              <a:lnSpc>
                <a:spcPct val="100000"/>
              </a:lnSpc>
              <a:spcBef>
                <a:spcPts val="240"/>
              </a:spcBef>
              <a:spcAft>
                <a:spcPts val="0"/>
              </a:spcAft>
              <a:buClr>
                <a:schemeClr val="dk1"/>
              </a:buClr>
              <a:buSzPts val="1200"/>
              <a:buFont typeface="Arial"/>
              <a:buNone/>
              <a:defRPr sz="1200"/>
            </a:lvl3pPr>
            <a:lvl4pPr marL="1828800" lvl="3" indent="-228600" algn="l">
              <a:lnSpc>
                <a:spcPct val="100000"/>
              </a:lnSpc>
              <a:spcBef>
                <a:spcPts val="200"/>
              </a:spcBef>
              <a:spcAft>
                <a:spcPts val="0"/>
              </a:spcAft>
              <a:buClr>
                <a:schemeClr val="dk1"/>
              </a:buClr>
              <a:buSzPts val="1000"/>
              <a:buFont typeface="Arial"/>
              <a:buNone/>
              <a:defRPr sz="1000"/>
            </a:lvl4pPr>
            <a:lvl5pPr marL="2286000" lvl="4" indent="-228600" algn="l">
              <a:lnSpc>
                <a:spcPct val="100000"/>
              </a:lnSpc>
              <a:spcBef>
                <a:spcPts val="200"/>
              </a:spcBef>
              <a:spcAft>
                <a:spcPts val="0"/>
              </a:spcAft>
              <a:buClr>
                <a:schemeClr val="dk1"/>
              </a:buClr>
              <a:buSzPts val="1000"/>
              <a:buFont typeface="Arial"/>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49" name="Google Shape;49;p8"/>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8"/>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8"/>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2"/>
        <p:cNvGrpSpPr/>
        <p:nvPr/>
      </p:nvGrpSpPr>
      <p:grpSpPr>
        <a:xfrm>
          <a:off x="0" y="0"/>
          <a:ext cx="0" cy="0"/>
          <a:chOff x="0" y="0"/>
          <a:chExt cx="0" cy="0"/>
        </a:xfrm>
      </p:grpSpPr>
      <p:sp>
        <p:nvSpPr>
          <p:cNvPr id="53" name="Google Shape;53;p9"/>
          <p:cNvSpPr txBox="1">
            <a:spLocks noGrp="1"/>
          </p:cNvSpPr>
          <p:nvPr>
            <p:ph type="title"/>
          </p:nvPr>
        </p:nvSpPr>
        <p:spPr>
          <a:xfrm>
            <a:off x="630238" y="365125"/>
            <a:ext cx="7886700" cy="132556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4" name="Google Shape;54;p9"/>
          <p:cNvSpPr txBox="1">
            <a:spLocks noGrp="1"/>
          </p:cNvSpPr>
          <p:nvPr>
            <p:ph type="body" idx="1"/>
          </p:nvPr>
        </p:nvSpPr>
        <p:spPr>
          <a:xfrm>
            <a:off x="630238" y="1681163"/>
            <a:ext cx="3868737" cy="82391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80"/>
              </a:spcBef>
              <a:spcAft>
                <a:spcPts val="0"/>
              </a:spcAft>
              <a:buClr>
                <a:schemeClr val="dk1"/>
              </a:buClr>
              <a:buSzPts val="2400"/>
              <a:buFont typeface="Arial"/>
              <a:buNone/>
              <a:defRPr sz="2400" b="1"/>
            </a:lvl1pPr>
            <a:lvl2pPr marL="914400" lvl="1" indent="-228600" algn="l">
              <a:lnSpc>
                <a:spcPct val="100000"/>
              </a:lnSpc>
              <a:spcBef>
                <a:spcPts val="400"/>
              </a:spcBef>
              <a:spcAft>
                <a:spcPts val="0"/>
              </a:spcAft>
              <a:buClr>
                <a:schemeClr val="dk1"/>
              </a:buClr>
              <a:buSzPts val="2000"/>
              <a:buFont typeface="Arial"/>
              <a:buNone/>
              <a:defRPr sz="2000" b="1"/>
            </a:lvl2pPr>
            <a:lvl3pPr marL="1371600" lvl="2" indent="-228600" algn="l">
              <a:lnSpc>
                <a:spcPct val="100000"/>
              </a:lnSpc>
              <a:spcBef>
                <a:spcPts val="360"/>
              </a:spcBef>
              <a:spcAft>
                <a:spcPts val="0"/>
              </a:spcAft>
              <a:buClr>
                <a:schemeClr val="dk1"/>
              </a:buClr>
              <a:buSzPts val="1800"/>
              <a:buFont typeface="Arial"/>
              <a:buNone/>
              <a:defRPr sz="1800" b="1"/>
            </a:lvl3pPr>
            <a:lvl4pPr marL="1828800" lvl="3" indent="-228600" algn="l">
              <a:lnSpc>
                <a:spcPct val="100000"/>
              </a:lnSpc>
              <a:spcBef>
                <a:spcPts val="320"/>
              </a:spcBef>
              <a:spcAft>
                <a:spcPts val="0"/>
              </a:spcAft>
              <a:buClr>
                <a:schemeClr val="dk1"/>
              </a:buClr>
              <a:buSzPts val="1600"/>
              <a:buFont typeface="Arial"/>
              <a:buNone/>
              <a:defRPr sz="1600" b="1"/>
            </a:lvl4pPr>
            <a:lvl5pPr marL="2286000" lvl="4" indent="-228600" algn="l">
              <a:lnSpc>
                <a:spcPct val="100000"/>
              </a:lnSpc>
              <a:spcBef>
                <a:spcPts val="320"/>
              </a:spcBef>
              <a:spcAft>
                <a:spcPts val="0"/>
              </a:spcAft>
              <a:buClr>
                <a:schemeClr val="dk1"/>
              </a:buClr>
              <a:buSzPts val="1600"/>
              <a:buFont typeface="Arial"/>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5" name="Google Shape;55;p9"/>
          <p:cNvSpPr txBox="1">
            <a:spLocks noGrp="1"/>
          </p:cNvSpPr>
          <p:nvPr>
            <p:ph type="body" idx="2"/>
          </p:nvPr>
        </p:nvSpPr>
        <p:spPr>
          <a:xfrm>
            <a:off x="630238" y="2505075"/>
            <a:ext cx="3868737" cy="3684588"/>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 name="Google Shape;56;p9"/>
          <p:cNvSpPr txBox="1">
            <a:spLocks noGrp="1"/>
          </p:cNvSpPr>
          <p:nvPr>
            <p:ph type="body" idx="3"/>
          </p:nvPr>
        </p:nvSpPr>
        <p:spPr>
          <a:xfrm>
            <a:off x="4629150" y="1681163"/>
            <a:ext cx="3887788" cy="82391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80"/>
              </a:spcBef>
              <a:spcAft>
                <a:spcPts val="0"/>
              </a:spcAft>
              <a:buClr>
                <a:schemeClr val="dk1"/>
              </a:buClr>
              <a:buSzPts val="2400"/>
              <a:buFont typeface="Arial"/>
              <a:buNone/>
              <a:defRPr sz="2400" b="1"/>
            </a:lvl1pPr>
            <a:lvl2pPr marL="914400" lvl="1" indent="-228600" algn="l">
              <a:lnSpc>
                <a:spcPct val="100000"/>
              </a:lnSpc>
              <a:spcBef>
                <a:spcPts val="400"/>
              </a:spcBef>
              <a:spcAft>
                <a:spcPts val="0"/>
              </a:spcAft>
              <a:buClr>
                <a:schemeClr val="dk1"/>
              </a:buClr>
              <a:buSzPts val="2000"/>
              <a:buFont typeface="Arial"/>
              <a:buNone/>
              <a:defRPr sz="2000" b="1"/>
            </a:lvl2pPr>
            <a:lvl3pPr marL="1371600" lvl="2" indent="-228600" algn="l">
              <a:lnSpc>
                <a:spcPct val="100000"/>
              </a:lnSpc>
              <a:spcBef>
                <a:spcPts val="360"/>
              </a:spcBef>
              <a:spcAft>
                <a:spcPts val="0"/>
              </a:spcAft>
              <a:buClr>
                <a:schemeClr val="dk1"/>
              </a:buClr>
              <a:buSzPts val="1800"/>
              <a:buFont typeface="Arial"/>
              <a:buNone/>
              <a:defRPr sz="1800" b="1"/>
            </a:lvl3pPr>
            <a:lvl4pPr marL="1828800" lvl="3" indent="-228600" algn="l">
              <a:lnSpc>
                <a:spcPct val="100000"/>
              </a:lnSpc>
              <a:spcBef>
                <a:spcPts val="320"/>
              </a:spcBef>
              <a:spcAft>
                <a:spcPts val="0"/>
              </a:spcAft>
              <a:buClr>
                <a:schemeClr val="dk1"/>
              </a:buClr>
              <a:buSzPts val="1600"/>
              <a:buFont typeface="Arial"/>
              <a:buNone/>
              <a:defRPr sz="1600" b="1"/>
            </a:lvl4pPr>
            <a:lvl5pPr marL="2286000" lvl="4" indent="-228600" algn="l">
              <a:lnSpc>
                <a:spcPct val="100000"/>
              </a:lnSpc>
              <a:spcBef>
                <a:spcPts val="320"/>
              </a:spcBef>
              <a:spcAft>
                <a:spcPts val="0"/>
              </a:spcAft>
              <a:buClr>
                <a:schemeClr val="dk1"/>
              </a:buClr>
              <a:buSzPts val="1600"/>
              <a:buFont typeface="Arial"/>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9"/>
          <p:cNvSpPr txBox="1">
            <a:spLocks noGrp="1"/>
          </p:cNvSpPr>
          <p:nvPr>
            <p:ph type="body" idx="4"/>
          </p:nvPr>
        </p:nvSpPr>
        <p:spPr>
          <a:xfrm>
            <a:off x="4629150" y="2505075"/>
            <a:ext cx="3887788" cy="3684588"/>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9"/>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63" name="Google Shape;63;p10"/>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 name="Google Shape;64;p10"/>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 name="Google Shape;65;p10"/>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623888" y="1709738"/>
            <a:ext cx="7886700" cy="2852737"/>
          </a:xfrm>
          <a:prstGeom prst="rect">
            <a:avLst/>
          </a:prstGeom>
          <a:noFill/>
          <a:ln>
            <a:noFill/>
          </a:ln>
        </p:spPr>
        <p:txBody>
          <a:bodyPr spcFirstLastPara="1" wrap="square" lIns="91425" tIns="45700" rIns="91425" bIns="45700" anchor="b" anchorCtr="0">
            <a:noAutofit/>
          </a:bodyPr>
          <a:lstStyle>
            <a:lvl1pPr lvl="0" algn="ctr">
              <a:lnSpc>
                <a:spcPct val="100000"/>
              </a:lnSpc>
              <a:spcBef>
                <a:spcPts val="0"/>
              </a:spcBef>
              <a:spcAft>
                <a:spcPts val="0"/>
              </a:spcAft>
              <a:buSzPts val="1400"/>
              <a:buNone/>
              <a:defRPr sz="6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70" name="Google Shape;70;p11"/>
          <p:cNvSpPr txBox="1">
            <a:spLocks noGrp="1"/>
          </p:cNvSpPr>
          <p:nvPr>
            <p:ph type="body" idx="1"/>
          </p:nvPr>
        </p:nvSpPr>
        <p:spPr>
          <a:xfrm>
            <a:off x="623888" y="4589463"/>
            <a:ext cx="7886700" cy="1500187"/>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480"/>
              </a:spcBef>
              <a:spcAft>
                <a:spcPts val="0"/>
              </a:spcAft>
              <a:buClr>
                <a:schemeClr val="dk1"/>
              </a:buClr>
              <a:buSzPts val="2400"/>
              <a:buFont typeface="Arial"/>
              <a:buNone/>
              <a:defRPr sz="2400"/>
            </a:lvl1pPr>
            <a:lvl2pPr marL="914400" lvl="1" indent="-228600" algn="l">
              <a:lnSpc>
                <a:spcPct val="100000"/>
              </a:lnSpc>
              <a:spcBef>
                <a:spcPts val="400"/>
              </a:spcBef>
              <a:spcAft>
                <a:spcPts val="0"/>
              </a:spcAft>
              <a:buClr>
                <a:schemeClr val="dk1"/>
              </a:buClr>
              <a:buSzPts val="2000"/>
              <a:buFont typeface="Arial"/>
              <a:buNone/>
              <a:defRPr sz="2000"/>
            </a:lvl2pPr>
            <a:lvl3pPr marL="1371600" lvl="2" indent="-228600" algn="l">
              <a:lnSpc>
                <a:spcPct val="100000"/>
              </a:lnSpc>
              <a:spcBef>
                <a:spcPts val="360"/>
              </a:spcBef>
              <a:spcAft>
                <a:spcPts val="0"/>
              </a:spcAft>
              <a:buClr>
                <a:schemeClr val="dk1"/>
              </a:buClr>
              <a:buSzPts val="1800"/>
              <a:buFont typeface="Arial"/>
              <a:buNone/>
              <a:defRPr sz="1800"/>
            </a:lvl3pPr>
            <a:lvl4pPr marL="1828800" lvl="3" indent="-228600" algn="l">
              <a:lnSpc>
                <a:spcPct val="100000"/>
              </a:lnSpc>
              <a:spcBef>
                <a:spcPts val="320"/>
              </a:spcBef>
              <a:spcAft>
                <a:spcPts val="0"/>
              </a:spcAft>
              <a:buClr>
                <a:schemeClr val="dk1"/>
              </a:buClr>
              <a:buSzPts val="1600"/>
              <a:buFont typeface="Arial"/>
              <a:buNone/>
              <a:defRPr sz="1600"/>
            </a:lvl4pPr>
            <a:lvl5pPr marL="2286000" lvl="4" indent="-228600" algn="l">
              <a:lnSpc>
                <a:spcPct val="100000"/>
              </a:lnSpc>
              <a:spcBef>
                <a:spcPts val="320"/>
              </a:spcBef>
              <a:spcAft>
                <a:spcPts val="0"/>
              </a:spcAft>
              <a:buClr>
                <a:schemeClr val="dk1"/>
              </a:buClr>
              <a:buSzPts val="1600"/>
              <a:buFont typeface="Arial"/>
              <a:buNone/>
              <a:defRPr sz="1600"/>
            </a:lvl5pPr>
            <a:lvl6pPr marL="2743200" lvl="5" indent="-228600" algn="l">
              <a:lnSpc>
                <a:spcPct val="90000"/>
              </a:lnSpc>
              <a:spcBef>
                <a:spcPts val="500"/>
              </a:spcBef>
              <a:spcAft>
                <a:spcPts val="0"/>
              </a:spcAft>
              <a:buClr>
                <a:schemeClr val="dk1"/>
              </a:buClr>
              <a:buSzPts val="1600"/>
              <a:buNone/>
              <a:defRPr sz="1600"/>
            </a:lvl6pPr>
            <a:lvl7pPr marL="3200400" lvl="6" indent="-228600" algn="l">
              <a:lnSpc>
                <a:spcPct val="90000"/>
              </a:lnSpc>
              <a:spcBef>
                <a:spcPts val="500"/>
              </a:spcBef>
              <a:spcAft>
                <a:spcPts val="0"/>
              </a:spcAft>
              <a:buClr>
                <a:schemeClr val="dk1"/>
              </a:buClr>
              <a:buSzPts val="1600"/>
              <a:buNone/>
              <a:defRPr sz="1600"/>
            </a:lvl7pPr>
            <a:lvl8pPr marL="3657600" lvl="7" indent="-228600" algn="l">
              <a:lnSpc>
                <a:spcPct val="90000"/>
              </a:lnSpc>
              <a:spcBef>
                <a:spcPts val="500"/>
              </a:spcBef>
              <a:spcAft>
                <a:spcPts val="0"/>
              </a:spcAft>
              <a:buClr>
                <a:schemeClr val="dk1"/>
              </a:buClr>
              <a:buSzPts val="1600"/>
              <a:buNone/>
              <a:defRPr sz="1600"/>
            </a:lvl8pPr>
            <a:lvl9pPr marL="4114800" lvl="8" indent="-228600" algn="l">
              <a:lnSpc>
                <a:spcPct val="90000"/>
              </a:lnSpc>
              <a:spcBef>
                <a:spcPts val="500"/>
              </a:spcBef>
              <a:spcAft>
                <a:spcPts val="0"/>
              </a:spcAft>
              <a:buClr>
                <a:schemeClr val="dk1"/>
              </a:buClr>
              <a:buSzPts val="1600"/>
              <a:buNone/>
              <a:defRPr sz="1600"/>
            </a:lvl9pPr>
          </a:lstStyle>
          <a:p>
            <a:endParaRPr/>
          </a:p>
        </p:txBody>
      </p:sp>
      <p:sp>
        <p:nvSpPr>
          <p:cNvPr id="71" name="Google Shape;71;p1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74"/>
        <p:cNvGrpSpPr/>
        <p:nvPr/>
      </p:nvGrpSpPr>
      <p:grpSpPr>
        <a:xfrm>
          <a:off x="0" y="0"/>
          <a:ext cx="0" cy="0"/>
          <a:chOff x="0" y="0"/>
          <a:chExt cx="0" cy="0"/>
        </a:xfrm>
      </p:grpSpPr>
      <p:sp>
        <p:nvSpPr>
          <p:cNvPr id="75" name="Google Shape;75;p12"/>
          <p:cNvSpPr txBox="1">
            <a:spLocks noGrp="1"/>
          </p:cNvSpPr>
          <p:nvPr>
            <p:ph type="ctrTitle"/>
          </p:nvPr>
        </p:nvSpPr>
        <p:spPr>
          <a:xfrm>
            <a:off x="1143000" y="1122363"/>
            <a:ext cx="6858000" cy="2387600"/>
          </a:xfrm>
          <a:prstGeom prst="rect">
            <a:avLst/>
          </a:prstGeom>
          <a:noFill/>
          <a:ln>
            <a:noFill/>
          </a:ln>
        </p:spPr>
        <p:txBody>
          <a:bodyPr spcFirstLastPara="1" wrap="square" lIns="91425" tIns="45700" rIns="91425" bIns="45700" anchor="b" anchorCtr="0">
            <a:noAutofit/>
          </a:bodyPr>
          <a:lstStyle>
            <a:lvl1pPr lvl="0" algn="ctr">
              <a:lnSpc>
                <a:spcPct val="100000"/>
              </a:lnSpc>
              <a:spcBef>
                <a:spcPts val="0"/>
              </a:spcBef>
              <a:spcAft>
                <a:spcPts val="0"/>
              </a:spcAft>
              <a:buSzPts val="1400"/>
              <a:buNone/>
              <a:defRPr sz="6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76" name="Google Shape;76;p12"/>
          <p:cNvSpPr txBox="1">
            <a:spLocks noGrp="1"/>
          </p:cNvSpPr>
          <p:nvPr>
            <p:ph type="subTitle" idx="1"/>
          </p:nvPr>
        </p:nvSpPr>
        <p:spPr>
          <a:xfrm>
            <a:off x="1143000" y="3602038"/>
            <a:ext cx="6858000" cy="1655762"/>
          </a:xfrm>
          <a:prstGeom prst="rect">
            <a:avLst/>
          </a:prstGeom>
          <a:noFill/>
          <a:ln>
            <a:noFill/>
          </a:ln>
        </p:spPr>
        <p:txBody>
          <a:bodyPr spcFirstLastPara="1" wrap="square" lIns="91425" tIns="45700" rIns="91425" bIns="45700" anchor="t" anchorCtr="0">
            <a:noAutofit/>
          </a:bodyPr>
          <a:lstStyle>
            <a:lvl1pPr lvl="0" algn="ctr">
              <a:lnSpc>
                <a:spcPct val="100000"/>
              </a:lnSpc>
              <a:spcBef>
                <a:spcPts val="480"/>
              </a:spcBef>
              <a:spcAft>
                <a:spcPts val="0"/>
              </a:spcAft>
              <a:buClr>
                <a:schemeClr val="dk1"/>
              </a:buClr>
              <a:buSzPts val="2400"/>
              <a:buFont typeface="Arial"/>
              <a:buNone/>
              <a:defRPr sz="2400"/>
            </a:lvl1pPr>
            <a:lvl2pPr lvl="1" algn="ctr">
              <a:lnSpc>
                <a:spcPct val="100000"/>
              </a:lnSpc>
              <a:spcBef>
                <a:spcPts val="400"/>
              </a:spcBef>
              <a:spcAft>
                <a:spcPts val="0"/>
              </a:spcAft>
              <a:buClr>
                <a:schemeClr val="dk1"/>
              </a:buClr>
              <a:buSzPts val="2000"/>
              <a:buFont typeface="Arial"/>
              <a:buNone/>
              <a:defRPr sz="2000"/>
            </a:lvl2pPr>
            <a:lvl3pPr lvl="2" algn="ctr">
              <a:lnSpc>
                <a:spcPct val="100000"/>
              </a:lnSpc>
              <a:spcBef>
                <a:spcPts val="360"/>
              </a:spcBef>
              <a:spcAft>
                <a:spcPts val="0"/>
              </a:spcAft>
              <a:buClr>
                <a:schemeClr val="dk1"/>
              </a:buClr>
              <a:buSzPts val="1800"/>
              <a:buFont typeface="Arial"/>
              <a:buNone/>
              <a:defRPr sz="1800"/>
            </a:lvl3pPr>
            <a:lvl4pPr lvl="3" algn="ctr">
              <a:lnSpc>
                <a:spcPct val="100000"/>
              </a:lnSpc>
              <a:spcBef>
                <a:spcPts val="320"/>
              </a:spcBef>
              <a:spcAft>
                <a:spcPts val="0"/>
              </a:spcAft>
              <a:buClr>
                <a:schemeClr val="dk1"/>
              </a:buClr>
              <a:buSzPts val="1600"/>
              <a:buFont typeface="Arial"/>
              <a:buNone/>
              <a:defRPr sz="1600"/>
            </a:lvl4pPr>
            <a:lvl5pPr lvl="4" algn="ctr">
              <a:lnSpc>
                <a:spcPct val="100000"/>
              </a:lnSpc>
              <a:spcBef>
                <a:spcPts val="320"/>
              </a:spcBef>
              <a:spcAft>
                <a:spcPts val="0"/>
              </a:spcAft>
              <a:buClr>
                <a:schemeClr val="dk1"/>
              </a:buClr>
              <a:buSzPts val="1600"/>
              <a:buFont typeface="Arial"/>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77" name="Google Shape;77;p1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accent2"/>
            </a:gs>
            <a:gs pos="50000">
              <a:srgbClr val="990099"/>
            </a:gs>
            <a:gs pos="100000">
              <a:schemeClr val="accent2"/>
            </a:gs>
          </a:gsLst>
          <a:lin ang="2700000"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8" name="Google Shape;8;p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9" name="Google Shape;9;p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0" name="Google Shape;10;p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solidFill>
                <a:srgbClr val="000000"/>
              </a:solidFill>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jpg"/><Relationship Id="rId7" Type="http://schemas.openxmlformats.org/officeDocument/2006/relationships/image" Target="../media/image7.jp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6.png"/><Relationship Id="rId11" Type="http://schemas.openxmlformats.org/officeDocument/2006/relationships/image" Target="../media/image11.jpg"/><Relationship Id="rId5" Type="http://schemas.openxmlformats.org/officeDocument/2006/relationships/image" Target="../media/image5.png"/><Relationship Id="rId10" Type="http://schemas.openxmlformats.org/officeDocument/2006/relationships/image" Target="../media/image10.jpg"/><Relationship Id="rId4" Type="http://schemas.openxmlformats.org/officeDocument/2006/relationships/image" Target="../media/image4.jpg"/><Relationship Id="rId9" Type="http://schemas.openxmlformats.org/officeDocument/2006/relationships/image" Target="../media/image9.jp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3"/>
          <p:cNvSpPr txBox="1"/>
          <p:nvPr/>
        </p:nvSpPr>
        <p:spPr>
          <a:xfrm>
            <a:off x="250825" y="404812"/>
            <a:ext cx="8424862" cy="92392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5400"/>
              <a:buFont typeface="Arial"/>
              <a:buNone/>
            </a:pPr>
            <a:r>
              <a:rPr lang="en-US" sz="5400" b="0" i="0" u="none" strike="noStrike" cap="none" dirty="0">
                <a:solidFill>
                  <a:schemeClr val="lt1"/>
                </a:solidFill>
                <a:latin typeface="Arial"/>
                <a:ea typeface="Arial"/>
                <a:cs typeface="Arial"/>
                <a:sym typeface="Arial"/>
              </a:rPr>
              <a:t>Welcome to Class </a:t>
            </a:r>
            <a:r>
              <a:rPr lang="en-US" sz="5400" dirty="0">
                <a:solidFill>
                  <a:srgbClr val="FF0000"/>
                </a:solidFill>
              </a:rPr>
              <a:t>	1PM</a:t>
            </a:r>
            <a:endParaRPr sz="1400" b="0" i="0" u="none" strike="noStrike" cap="none" dirty="0">
              <a:solidFill>
                <a:srgbClr val="000000"/>
              </a:solidFill>
              <a:latin typeface="Arial"/>
              <a:ea typeface="Arial"/>
              <a:cs typeface="Arial"/>
              <a:sym typeface="Arial"/>
            </a:endParaRPr>
          </a:p>
        </p:txBody>
      </p:sp>
      <p:pic>
        <p:nvPicPr>
          <p:cNvPr id="85" name="Google Shape;85;p13" descr="logo for jumper 2016"/>
          <p:cNvPicPr preferRelativeResize="0"/>
          <p:nvPr/>
        </p:nvPicPr>
        <p:blipFill rotWithShape="1">
          <a:blip r:embed="rId3">
            <a:alphaModFix/>
          </a:blip>
          <a:srcRect/>
          <a:stretch/>
        </p:blipFill>
        <p:spPr>
          <a:xfrm>
            <a:off x="1547812" y="1557337"/>
            <a:ext cx="5905500" cy="49974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4"/>
          <p:cNvSpPr txBox="1"/>
          <p:nvPr/>
        </p:nvSpPr>
        <p:spPr>
          <a:xfrm>
            <a:off x="539750" y="188912"/>
            <a:ext cx="8229600" cy="488315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lt1"/>
              </a:buClr>
              <a:buSzPts val="2800"/>
              <a:buFont typeface="Arial"/>
              <a:buNone/>
            </a:pPr>
            <a:r>
              <a:rPr lang="en-US" sz="2800" b="0" i="0" u="sng" strike="noStrike" cap="none">
                <a:solidFill>
                  <a:schemeClr val="lt1"/>
                </a:solidFill>
                <a:latin typeface="Arial"/>
                <a:ea typeface="Arial"/>
                <a:cs typeface="Arial"/>
                <a:sym typeface="Arial"/>
              </a:rPr>
              <a:t>Teaching Team:</a:t>
            </a:r>
            <a:br>
              <a:rPr lang="en-US" sz="2800" b="0" i="0" u="sng" strike="noStrike" cap="none">
                <a:solidFill>
                  <a:schemeClr val="lt1"/>
                </a:solidFill>
                <a:latin typeface="Arial"/>
                <a:ea typeface="Arial"/>
                <a:cs typeface="Arial"/>
                <a:sym typeface="Arial"/>
              </a:rPr>
            </a:br>
            <a:br>
              <a:rPr lang="en-US" sz="2800" b="0" i="0" u="sng" strike="noStrike" cap="none">
                <a:solidFill>
                  <a:schemeClr val="lt1"/>
                </a:solidFill>
                <a:latin typeface="Arial"/>
                <a:ea typeface="Arial"/>
                <a:cs typeface="Arial"/>
                <a:sym typeface="Arial"/>
              </a:rPr>
            </a:br>
            <a:r>
              <a:rPr lang="en-US" sz="2800" b="0" i="0" u="none" strike="noStrike" cap="none">
                <a:solidFill>
                  <a:schemeClr val="lt1"/>
                </a:solidFill>
                <a:latin typeface="Arial"/>
                <a:ea typeface="Arial"/>
                <a:cs typeface="Arial"/>
                <a:sym typeface="Arial"/>
              </a:rPr>
              <a:t>Class Teacher – </a:t>
            </a:r>
            <a:r>
              <a:rPr lang="en-US" sz="2800" b="0" i="0" u="none" strike="noStrike" cap="none">
                <a:solidFill>
                  <a:srgbClr val="FF0000"/>
                </a:solidFill>
                <a:latin typeface="Arial"/>
                <a:ea typeface="Arial"/>
                <a:cs typeface="Arial"/>
                <a:sym typeface="Arial"/>
              </a:rPr>
              <a:t>Miss Patterson (Mon &amp; Tue am) &amp; Mrs Molyneux (Tue PM &amp; Wed - Fri). </a:t>
            </a:r>
            <a:br>
              <a:rPr lang="en-US" sz="2800" b="0" i="0" u="none" strike="noStrike" cap="none">
                <a:solidFill>
                  <a:schemeClr val="lt1"/>
                </a:solidFill>
                <a:latin typeface="Arial"/>
                <a:ea typeface="Arial"/>
                <a:cs typeface="Arial"/>
                <a:sym typeface="Arial"/>
              </a:rPr>
            </a:br>
            <a:br>
              <a:rPr lang="en-US" sz="2800" b="0" i="0" u="none" strike="noStrike" cap="none">
                <a:solidFill>
                  <a:schemeClr val="lt1"/>
                </a:solidFill>
                <a:latin typeface="Arial"/>
                <a:ea typeface="Arial"/>
                <a:cs typeface="Arial"/>
                <a:sym typeface="Arial"/>
              </a:rPr>
            </a:br>
            <a:r>
              <a:rPr lang="en-US" sz="2800" b="0" i="0" u="none" strike="noStrike" cap="none">
                <a:solidFill>
                  <a:schemeClr val="lt1"/>
                </a:solidFill>
                <a:latin typeface="Arial"/>
                <a:ea typeface="Arial"/>
                <a:cs typeface="Arial"/>
                <a:sym typeface="Arial"/>
              </a:rPr>
              <a:t>Teaching Assistant –  </a:t>
            </a:r>
            <a:r>
              <a:rPr lang="en-US" sz="2800" b="0" i="0" u="none" strike="noStrike" cap="none">
                <a:solidFill>
                  <a:srgbClr val="FF0000"/>
                </a:solidFill>
                <a:latin typeface="Arial"/>
                <a:ea typeface="Arial"/>
                <a:cs typeface="Arial"/>
                <a:sym typeface="Arial"/>
              </a:rPr>
              <a:t>Miss Edge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800"/>
              <a:buFont typeface="Arial"/>
              <a:buNone/>
            </a:pPr>
            <a:endParaRPr sz="2800" b="0" i="0" u="none" strike="noStrike" cap="none">
              <a:solidFill>
                <a:srgbClr val="FF0000"/>
              </a:solidFill>
              <a:latin typeface="Arial"/>
              <a:ea typeface="Arial"/>
              <a:cs typeface="Arial"/>
              <a:sym typeface="Arial"/>
            </a:endParaRPr>
          </a:p>
          <a:p>
            <a:pPr marL="0" marR="0" lvl="0" indent="0" algn="l" rtl="0">
              <a:lnSpc>
                <a:spcPct val="100000"/>
              </a:lnSpc>
              <a:spcBef>
                <a:spcPts val="0"/>
              </a:spcBef>
              <a:spcAft>
                <a:spcPts val="0"/>
              </a:spcAft>
              <a:buClr>
                <a:srgbClr val="FF0000"/>
              </a:buClr>
              <a:buSzPts val="2800"/>
              <a:buFont typeface="Arial"/>
              <a:buNone/>
            </a:pPr>
            <a:r>
              <a:rPr lang="en-US" sz="2800" b="0" i="0" u="none" strike="noStrike" cap="none">
                <a:solidFill>
                  <a:srgbClr val="FF0000"/>
                </a:solidFill>
                <a:latin typeface="Arial"/>
                <a:ea typeface="Arial"/>
                <a:cs typeface="Arial"/>
                <a:sym typeface="Arial"/>
              </a:rPr>
              <a:t> </a:t>
            </a:r>
            <a:br>
              <a:rPr lang="en-US" sz="2800" b="0" i="0" u="none" strike="noStrike" cap="none">
                <a:solidFill>
                  <a:schemeClr val="lt1"/>
                </a:solidFill>
                <a:latin typeface="Arial"/>
                <a:ea typeface="Arial"/>
                <a:cs typeface="Arial"/>
                <a:sym typeface="Arial"/>
              </a:rPr>
            </a:br>
            <a:br>
              <a:rPr lang="en-US" sz="2800" b="0" i="0" u="none" strike="noStrike" cap="none">
                <a:solidFill>
                  <a:schemeClr val="lt1"/>
                </a:solidFill>
                <a:latin typeface="Arial"/>
                <a:ea typeface="Arial"/>
                <a:cs typeface="Arial"/>
                <a:sym typeface="Arial"/>
              </a:rPr>
            </a:br>
            <a:br>
              <a:rPr lang="en-US" sz="2800" b="0" i="0" u="none" strike="noStrike" cap="none">
                <a:solidFill>
                  <a:schemeClr val="lt1"/>
                </a:solidFill>
                <a:latin typeface="Arial"/>
                <a:ea typeface="Arial"/>
                <a:cs typeface="Arial"/>
                <a:sym typeface="Arial"/>
              </a:rPr>
            </a:br>
            <a:br>
              <a:rPr lang="en-US" sz="2800" b="0" i="0" u="none" strike="noStrike" cap="none">
                <a:solidFill>
                  <a:schemeClr val="lt1"/>
                </a:solidFill>
                <a:latin typeface="Arial"/>
                <a:ea typeface="Arial"/>
                <a:cs typeface="Arial"/>
                <a:sym typeface="Arial"/>
              </a:rPr>
            </a:b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5"/>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2"/>
              </a:buClr>
              <a:buSzPts val="4400"/>
              <a:buFont typeface="Arial"/>
              <a:buNone/>
            </a:pPr>
            <a:r>
              <a:rPr lang="en-US" sz="4400" b="0" i="0" u="none">
                <a:solidFill>
                  <a:schemeClr val="dk2"/>
                </a:solidFill>
                <a:latin typeface="Arial"/>
                <a:ea typeface="Arial"/>
                <a:cs typeface="Arial"/>
                <a:sym typeface="Arial"/>
              </a:rPr>
              <a:t>               My Happy Mind </a:t>
            </a:r>
            <a:endParaRPr/>
          </a:p>
        </p:txBody>
      </p:sp>
      <p:sp>
        <p:nvSpPr>
          <p:cNvPr id="96" name="Google Shape;96;p15"/>
          <p:cNvSpPr txBox="1"/>
          <p:nvPr/>
        </p:nvSpPr>
        <p:spPr>
          <a:xfrm>
            <a:off x="323850" y="2184400"/>
            <a:ext cx="8496300" cy="45243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We are really proud to be a My Happy Mind School.</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My Happy Mind is an NHS-backed curriculum in primary schools, secondary schools, and nurseries and is focused on building resilience, self-esteem, and happiness in children.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Every year group from Early Years to Year 6 has a separate version of the curriculum, with Year 6 focussing on transition. Each lesson contains quizzes, songs, animations and more and feature our lovely characters below.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The content is structured against the five modules shown in the myHappymind system image. Each Year group works through the 5 modules allowing for a whole school culture to build. There are also lessons on neurodiversity to enable the whole school community to better understand and embrace diversity.</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There is also a My Happy Mind Parent app to enable you to support  your child at home.  A letter will be sent out shortly with details of how to register on the app.</a:t>
            </a:r>
            <a:endParaRPr sz="1400" b="0" i="0" u="none" strike="noStrike" cap="none">
              <a:solidFill>
                <a:srgbClr val="000000"/>
              </a:solidFill>
              <a:latin typeface="Arial"/>
              <a:ea typeface="Arial"/>
              <a:cs typeface="Arial"/>
              <a:sym typeface="Arial"/>
            </a:endParaRPr>
          </a:p>
        </p:txBody>
      </p:sp>
      <p:pic>
        <p:nvPicPr>
          <p:cNvPr id="97" name="Google Shape;97;p15"/>
          <p:cNvPicPr preferRelativeResize="0"/>
          <p:nvPr/>
        </p:nvPicPr>
        <p:blipFill rotWithShape="1">
          <a:blip r:embed="rId3">
            <a:alphaModFix/>
          </a:blip>
          <a:srcRect/>
          <a:stretch/>
        </p:blipFill>
        <p:spPr>
          <a:xfrm>
            <a:off x="457200" y="333375"/>
            <a:ext cx="1871662" cy="187166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6"/>
          <p:cNvSpPr txBox="1"/>
          <p:nvPr/>
        </p:nvSpPr>
        <p:spPr>
          <a:xfrm>
            <a:off x="253625" y="244200"/>
            <a:ext cx="8424900" cy="8051700"/>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chemeClr val="lt1"/>
              </a:buClr>
              <a:buSzPts val="1800"/>
              <a:buFont typeface="Arial"/>
              <a:buNone/>
            </a:pPr>
            <a:r>
              <a:rPr lang="en-US" sz="2700" b="1" i="0" u="sng" strike="noStrike" cap="none">
                <a:solidFill>
                  <a:schemeClr val="lt1"/>
                </a:solidFill>
                <a:latin typeface="Arial"/>
                <a:ea typeface="Arial"/>
                <a:cs typeface="Arial"/>
                <a:sym typeface="Arial"/>
              </a:rPr>
              <a:t>Behaviour</a:t>
            </a:r>
            <a:endParaRPr sz="2700" b="1" i="0" u="sng" strike="noStrike" cap="none">
              <a:solidFill>
                <a:schemeClr val="lt1"/>
              </a:solidFill>
              <a:latin typeface="Arial"/>
              <a:ea typeface="Arial"/>
              <a:cs typeface="Arial"/>
              <a:sym typeface="Arial"/>
            </a:endParaRPr>
          </a:p>
          <a:p>
            <a:pPr marL="0" marR="0" lvl="0" indent="0" algn="l" rtl="0">
              <a:lnSpc>
                <a:spcPct val="107000"/>
              </a:lnSpc>
              <a:spcBef>
                <a:spcPts val="0"/>
              </a:spcBef>
              <a:spcAft>
                <a:spcPts val="0"/>
              </a:spcAft>
              <a:buClr>
                <a:schemeClr val="lt1"/>
              </a:buClr>
              <a:buSzPts val="1800"/>
              <a:buFont typeface="Arial"/>
              <a:buNone/>
            </a:pPr>
            <a:r>
              <a:rPr lang="en-US" sz="2300" b="0" i="0" u="none" strike="noStrike" cap="none">
                <a:solidFill>
                  <a:schemeClr val="lt1"/>
                </a:solidFill>
                <a:latin typeface="Arial"/>
                <a:ea typeface="Arial"/>
                <a:cs typeface="Arial"/>
                <a:sym typeface="Arial"/>
              </a:rPr>
              <a:t>The Springwell Stars Board</a:t>
            </a:r>
            <a:endParaRPr sz="2300" b="0" i="0" u="none" strike="noStrike" cap="none">
              <a:solidFill>
                <a:schemeClr val="lt1"/>
              </a:solidFill>
              <a:latin typeface="Arial"/>
              <a:ea typeface="Arial"/>
              <a:cs typeface="Arial"/>
              <a:sym typeface="Arial"/>
            </a:endParaRPr>
          </a:p>
          <a:p>
            <a:pPr marL="0" marR="0" lvl="0" indent="0" algn="l" rtl="0">
              <a:lnSpc>
                <a:spcPct val="115000"/>
              </a:lnSpc>
              <a:spcBef>
                <a:spcPts val="0"/>
              </a:spcBef>
              <a:spcAft>
                <a:spcPts val="0"/>
              </a:spcAft>
              <a:buClr>
                <a:schemeClr val="dk1"/>
              </a:buClr>
              <a:buSzPts val="1100"/>
              <a:buFont typeface="Arial"/>
              <a:buNone/>
            </a:pPr>
            <a:r>
              <a:rPr lang="en-US" sz="2000" b="0" i="0" u="none" strike="noStrike" cap="none">
                <a:solidFill>
                  <a:schemeClr val="lt1"/>
                </a:solidFill>
                <a:latin typeface="Arial"/>
                <a:ea typeface="Arial"/>
                <a:cs typeface="Arial"/>
                <a:sym typeface="Arial"/>
              </a:rPr>
              <a:t>All classes use the Springwell Stars Board to promote positive behaviour.</a:t>
            </a:r>
            <a:endParaRPr sz="2000" b="0" i="0" u="none" strike="noStrike" cap="none">
              <a:solidFill>
                <a:schemeClr val="lt1"/>
              </a:solidFill>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r>
              <a:rPr lang="en-US" sz="1800" b="0" i="0" u="none" strike="noStrike" cap="none">
                <a:solidFill>
                  <a:schemeClr val="lt1"/>
                </a:solidFill>
                <a:latin typeface="Arial"/>
                <a:ea typeface="Arial"/>
                <a:cs typeface="Arial"/>
                <a:sym typeface="Arial"/>
              </a:rPr>
              <a:t>The Three Stages of the Springwell Star Board will be:</a:t>
            </a:r>
            <a:endParaRPr sz="1800" b="0" i="0" u="none" strike="noStrike" cap="none">
              <a:solidFill>
                <a:schemeClr val="lt1"/>
              </a:solidFill>
              <a:latin typeface="Arial"/>
              <a:ea typeface="Arial"/>
              <a:cs typeface="Arial"/>
              <a:sym typeface="Arial"/>
            </a:endParaRPr>
          </a:p>
          <a:p>
            <a:pPr marL="457200" marR="0" lvl="0" indent="-342900" algn="just" rtl="0">
              <a:lnSpc>
                <a:spcPct val="115000"/>
              </a:lnSpc>
              <a:spcBef>
                <a:spcPts val="1000"/>
              </a:spcBef>
              <a:spcAft>
                <a:spcPts val="0"/>
              </a:spcAft>
              <a:buClr>
                <a:schemeClr val="lt1"/>
              </a:buClr>
              <a:buSzPts val="1800"/>
              <a:buFont typeface="Arial"/>
              <a:buChar char="●"/>
            </a:pPr>
            <a:r>
              <a:rPr lang="en-US" sz="1800" b="0" i="0" u="none" strike="noStrike" cap="none">
                <a:solidFill>
                  <a:schemeClr val="lt1"/>
                </a:solidFill>
                <a:latin typeface="Arial"/>
                <a:ea typeface="Arial"/>
                <a:cs typeface="Arial"/>
                <a:sym typeface="Arial"/>
              </a:rPr>
              <a:t>Ready to Shine</a:t>
            </a:r>
            <a:endParaRPr sz="1800" b="0" i="0" u="none" strike="noStrike" cap="none">
              <a:solidFill>
                <a:schemeClr val="lt1"/>
              </a:solidFill>
              <a:latin typeface="Arial"/>
              <a:ea typeface="Arial"/>
              <a:cs typeface="Arial"/>
              <a:sym typeface="Arial"/>
            </a:endParaRPr>
          </a:p>
          <a:p>
            <a:pPr marL="457200" marR="0" lvl="0" indent="-342900" algn="just" rtl="0">
              <a:lnSpc>
                <a:spcPct val="115000"/>
              </a:lnSpc>
              <a:spcBef>
                <a:spcPts val="0"/>
              </a:spcBef>
              <a:spcAft>
                <a:spcPts val="0"/>
              </a:spcAft>
              <a:buClr>
                <a:schemeClr val="lt1"/>
              </a:buClr>
              <a:buSzPts val="1800"/>
              <a:buFont typeface="Arial"/>
              <a:buChar char="●"/>
            </a:pPr>
            <a:r>
              <a:rPr lang="en-US" sz="1800" b="0" i="0" u="none" strike="noStrike" cap="none">
                <a:solidFill>
                  <a:schemeClr val="lt1"/>
                </a:solidFill>
                <a:latin typeface="Arial"/>
                <a:ea typeface="Arial"/>
                <a:cs typeface="Arial"/>
                <a:sym typeface="Arial"/>
              </a:rPr>
              <a:t>Shining</a:t>
            </a:r>
            <a:endParaRPr sz="1800" b="0" i="0" u="none" strike="noStrike" cap="none">
              <a:solidFill>
                <a:schemeClr val="lt1"/>
              </a:solidFill>
              <a:latin typeface="Arial"/>
              <a:ea typeface="Arial"/>
              <a:cs typeface="Arial"/>
              <a:sym typeface="Arial"/>
            </a:endParaRPr>
          </a:p>
          <a:p>
            <a:pPr marL="457200" marR="0" lvl="0" indent="-342900" algn="just" rtl="0">
              <a:lnSpc>
                <a:spcPct val="115000"/>
              </a:lnSpc>
              <a:spcBef>
                <a:spcPts val="0"/>
              </a:spcBef>
              <a:spcAft>
                <a:spcPts val="0"/>
              </a:spcAft>
              <a:buClr>
                <a:schemeClr val="lt1"/>
              </a:buClr>
              <a:buSzPts val="1800"/>
              <a:buFont typeface="Arial"/>
              <a:buChar char="●"/>
            </a:pPr>
            <a:r>
              <a:rPr lang="en-US" sz="1800" b="0" i="0" u="none" strike="noStrike" cap="none">
                <a:solidFill>
                  <a:schemeClr val="lt1"/>
                </a:solidFill>
                <a:latin typeface="Arial"/>
                <a:ea typeface="Arial"/>
                <a:cs typeface="Arial"/>
                <a:sym typeface="Arial"/>
              </a:rPr>
              <a:t>Inspirational</a:t>
            </a:r>
            <a:endParaRPr sz="1800" b="0" i="0" u="none" strike="noStrike" cap="none">
              <a:solidFill>
                <a:schemeClr val="lt1"/>
              </a:solidFill>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r>
              <a:rPr lang="en-US" sz="1800" b="0" i="0" u="none" strike="noStrike" cap="none">
                <a:solidFill>
                  <a:schemeClr val="lt1"/>
                </a:solidFill>
                <a:latin typeface="Arial"/>
                <a:ea typeface="Arial"/>
                <a:cs typeface="Arial"/>
                <a:sym typeface="Arial"/>
              </a:rPr>
              <a:t>Every child will start the day on Ready to Shine. Children will move upwards when they consistently demonstrate positive behaviour choices.</a:t>
            </a:r>
            <a:endParaRPr sz="1800" b="0" i="0" u="none" strike="noStrike" cap="none">
              <a:solidFill>
                <a:schemeClr val="lt1"/>
              </a:solidFill>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r>
              <a:rPr lang="en-US" sz="1800" b="0" i="0" u="none" strike="noStrike" cap="none">
                <a:solidFill>
                  <a:schemeClr val="lt1"/>
                </a:solidFill>
                <a:latin typeface="Arial"/>
                <a:ea typeface="Arial"/>
                <a:cs typeface="Arial"/>
                <a:sym typeface="Arial"/>
              </a:rPr>
              <a:t>All children who are Inspirational at the end of the school day will receive a golden ticket. We will celebrate one child from each class every week who will be the Behaviour Star of the week. All the Behaviour Stars of the Week will get a special treat with Miss Webley.</a:t>
            </a:r>
            <a:endParaRPr sz="1800" b="0" i="0" u="none" strike="noStrike" cap="none">
              <a:solidFill>
                <a:schemeClr val="lt1"/>
              </a:solidFill>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r>
              <a:rPr lang="en-US" sz="1800" b="0" i="0" u="none" strike="noStrike" cap="none">
                <a:solidFill>
                  <a:schemeClr val="lt1"/>
                </a:solidFill>
                <a:latin typeface="Arial"/>
                <a:ea typeface="Arial"/>
                <a:cs typeface="Arial"/>
                <a:sym typeface="Arial"/>
              </a:rPr>
              <a:t>All the children with golden tickets will be part of the draw for the Fab 50 Celebration. There will also be a Fab 50 Celebration every half term to allow all children the opportunity to be celebrated.</a:t>
            </a:r>
            <a:endParaRPr sz="1800" b="0" i="0" u="none" strike="noStrike" cap="none">
              <a:solidFill>
                <a:schemeClr val="lt1"/>
              </a:solidFill>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endParaRPr sz="1800" b="0" i="0" u="none" strike="noStrike" cap="none">
              <a:solidFill>
                <a:schemeClr val="lt1"/>
              </a:solidFill>
              <a:latin typeface="Arial"/>
              <a:ea typeface="Arial"/>
              <a:cs typeface="Arial"/>
              <a:sym typeface="Arial"/>
            </a:endParaRPr>
          </a:p>
          <a:p>
            <a:pPr marL="0" marR="0" lvl="0" indent="0" algn="l" rtl="0">
              <a:lnSpc>
                <a:spcPct val="115000"/>
              </a:lnSpc>
              <a:spcBef>
                <a:spcPts val="0"/>
              </a:spcBef>
              <a:spcAft>
                <a:spcPts val="0"/>
              </a:spcAft>
              <a:buClr>
                <a:schemeClr val="dk1"/>
              </a:buClr>
              <a:buSzPts val="1100"/>
              <a:buFont typeface="Arial"/>
              <a:buNone/>
            </a:pPr>
            <a:endParaRPr sz="2300" b="0" i="0" u="none" strike="noStrike" cap="none">
              <a:solidFill>
                <a:schemeClr val="lt1"/>
              </a:solidFill>
              <a:latin typeface="Arial"/>
              <a:ea typeface="Arial"/>
              <a:cs typeface="Arial"/>
              <a:sym typeface="Arial"/>
            </a:endParaRPr>
          </a:p>
          <a:p>
            <a:pPr marL="0" marR="0" lvl="0" indent="0" algn="l" rtl="0">
              <a:lnSpc>
                <a:spcPct val="115000"/>
              </a:lnSpc>
              <a:spcBef>
                <a:spcPts val="0"/>
              </a:spcBef>
              <a:spcAft>
                <a:spcPts val="0"/>
              </a:spcAft>
              <a:buClr>
                <a:schemeClr val="dk1"/>
              </a:buClr>
              <a:buSzPts val="1100"/>
              <a:buFont typeface="Arial"/>
              <a:buNone/>
            </a:pPr>
            <a:endParaRPr sz="2300" b="0" i="0" u="none" strike="noStrike" cap="none">
              <a:solidFill>
                <a:schemeClr val="dk1"/>
              </a:solidFill>
              <a:latin typeface="Arial"/>
              <a:ea typeface="Arial"/>
              <a:cs typeface="Arial"/>
              <a:sym typeface="Arial"/>
            </a:endParaRPr>
          </a:p>
          <a:p>
            <a:pPr marL="457200" marR="0" lvl="0" indent="0" algn="l" rtl="0">
              <a:lnSpc>
                <a:spcPct val="115000"/>
              </a:lnSpc>
              <a:spcBef>
                <a:spcPts val="0"/>
              </a:spcBef>
              <a:spcAft>
                <a:spcPts val="0"/>
              </a:spcAft>
              <a:buClr>
                <a:srgbClr val="000000"/>
              </a:buClr>
              <a:buSzPts val="2600"/>
              <a:buFont typeface="Arial"/>
              <a:buNone/>
            </a:pPr>
            <a:endParaRPr sz="26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7"/>
          <p:cNvSpPr txBox="1"/>
          <p:nvPr/>
        </p:nvSpPr>
        <p:spPr>
          <a:xfrm>
            <a:off x="212750" y="53550"/>
            <a:ext cx="8424900" cy="6750900"/>
          </a:xfrm>
          <a:prstGeom prst="rect">
            <a:avLst/>
          </a:prstGeom>
          <a:solidFill>
            <a:srgbClr val="9900FF"/>
          </a:solidFill>
          <a:ln w="9525" cap="flat" cmpd="sng">
            <a:solidFill>
              <a:schemeClr val="l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chemeClr val="lt1"/>
              </a:buClr>
              <a:buSzPts val="1800"/>
              <a:buFont typeface="Arial"/>
              <a:buNone/>
            </a:pPr>
            <a:r>
              <a:rPr lang="en-US" sz="2700" b="1" i="0" u="sng" strike="noStrike" cap="none">
                <a:solidFill>
                  <a:schemeClr val="lt1"/>
                </a:solidFill>
                <a:latin typeface="Arial"/>
                <a:ea typeface="Arial"/>
                <a:cs typeface="Arial"/>
                <a:sym typeface="Arial"/>
              </a:rPr>
              <a:t>Attendance</a:t>
            </a:r>
            <a:endParaRPr sz="2700" b="1" i="0" u="sng" strike="noStrike" cap="none">
              <a:solidFill>
                <a:schemeClr val="lt1"/>
              </a:solidFill>
              <a:latin typeface="Arial"/>
              <a:ea typeface="Arial"/>
              <a:cs typeface="Arial"/>
              <a:sym typeface="Arial"/>
            </a:endParaRPr>
          </a:p>
          <a:p>
            <a:pPr marL="0" marR="0" lvl="0" indent="0" algn="l" rtl="0">
              <a:lnSpc>
                <a:spcPct val="107000"/>
              </a:lnSpc>
              <a:spcBef>
                <a:spcPts val="0"/>
              </a:spcBef>
              <a:spcAft>
                <a:spcPts val="0"/>
              </a:spcAft>
              <a:buClr>
                <a:schemeClr val="lt1"/>
              </a:buClr>
              <a:buSzPts val="1800"/>
              <a:buFont typeface="Arial"/>
              <a:buNone/>
            </a:pPr>
            <a:r>
              <a:rPr lang="en-US" sz="2700" b="1" i="0" u="sng" strike="noStrike" cap="none">
                <a:solidFill>
                  <a:schemeClr val="lt1"/>
                </a:solidFill>
                <a:latin typeface="Arial"/>
                <a:ea typeface="Arial"/>
                <a:cs typeface="Arial"/>
                <a:sym typeface="Arial"/>
              </a:rPr>
              <a:t> </a:t>
            </a:r>
            <a:endParaRPr sz="2300" b="0" i="0" u="none" strike="noStrike" cap="none">
              <a:solidFill>
                <a:srgbClr val="000000"/>
              </a:solidFill>
              <a:latin typeface="Arial"/>
              <a:ea typeface="Arial"/>
              <a:cs typeface="Arial"/>
              <a:sym typeface="Arial"/>
            </a:endParaRPr>
          </a:p>
          <a:p>
            <a:pPr marL="0" marR="0" lvl="0" indent="0" algn="l" rtl="0">
              <a:lnSpc>
                <a:spcPct val="115000"/>
              </a:lnSpc>
              <a:spcBef>
                <a:spcPts val="0"/>
              </a:spcBef>
              <a:spcAft>
                <a:spcPts val="0"/>
              </a:spcAft>
              <a:buClr>
                <a:schemeClr val="dk1"/>
              </a:buClr>
              <a:buSzPts val="1100"/>
              <a:buFont typeface="Arial"/>
              <a:buNone/>
            </a:pPr>
            <a:r>
              <a:rPr lang="en-US" sz="2200" b="0" i="0" u="none" strike="noStrike" cap="none">
                <a:solidFill>
                  <a:schemeClr val="lt1"/>
                </a:solidFill>
                <a:latin typeface="Arial"/>
                <a:ea typeface="Arial"/>
                <a:cs typeface="Arial"/>
                <a:sym typeface="Arial"/>
              </a:rPr>
              <a:t>In School ready to Shine </a:t>
            </a:r>
            <a:endParaRPr sz="2200" b="0" i="0" u="none" strike="noStrike" cap="none">
              <a:solidFill>
                <a:schemeClr val="lt1"/>
              </a:solidFill>
              <a:latin typeface="Arial"/>
              <a:ea typeface="Arial"/>
              <a:cs typeface="Arial"/>
              <a:sym typeface="Arial"/>
            </a:endParaRPr>
          </a:p>
          <a:p>
            <a:pPr marL="0" marR="0" lvl="0" indent="0" algn="l" rtl="0">
              <a:lnSpc>
                <a:spcPct val="115000"/>
              </a:lnSpc>
              <a:spcBef>
                <a:spcPts val="0"/>
              </a:spcBef>
              <a:spcAft>
                <a:spcPts val="0"/>
              </a:spcAft>
              <a:buClr>
                <a:schemeClr val="dk1"/>
              </a:buClr>
              <a:buSzPts val="1100"/>
              <a:buFont typeface="Arial"/>
              <a:buNone/>
            </a:pPr>
            <a:endParaRPr sz="2200" b="0" i="0" u="none" strike="noStrike" cap="none">
              <a:solidFill>
                <a:schemeClr val="lt1"/>
              </a:solidFill>
              <a:latin typeface="Arial"/>
              <a:ea typeface="Arial"/>
              <a:cs typeface="Arial"/>
              <a:sym typeface="Arial"/>
            </a:endParaRPr>
          </a:p>
          <a:p>
            <a:pPr marL="0" marR="0" lvl="0" indent="0" algn="l" rtl="0">
              <a:lnSpc>
                <a:spcPct val="115000"/>
              </a:lnSpc>
              <a:spcBef>
                <a:spcPts val="300"/>
              </a:spcBef>
              <a:spcAft>
                <a:spcPts val="0"/>
              </a:spcAft>
              <a:buClr>
                <a:schemeClr val="dk1"/>
              </a:buClr>
              <a:buSzPts val="1100"/>
              <a:buFont typeface="Arial"/>
              <a:buNone/>
            </a:pPr>
            <a:r>
              <a:rPr lang="en-US" sz="2100" b="0" i="0" u="none" strike="noStrike" cap="none">
                <a:solidFill>
                  <a:schemeClr val="lt1"/>
                </a:solidFill>
                <a:latin typeface="Arial"/>
                <a:ea typeface="Arial"/>
                <a:cs typeface="Arial"/>
                <a:sym typeface="Arial"/>
              </a:rPr>
              <a:t>Regular attendance helps children to:</a:t>
            </a:r>
            <a:endParaRPr sz="2100" b="0" i="0" u="none" strike="noStrike" cap="none">
              <a:solidFill>
                <a:schemeClr val="lt1"/>
              </a:solidFill>
              <a:latin typeface="Arial"/>
              <a:ea typeface="Arial"/>
              <a:cs typeface="Arial"/>
              <a:sym typeface="Arial"/>
            </a:endParaRPr>
          </a:p>
          <a:p>
            <a:pPr marL="457200" marR="0" lvl="0" indent="-361950" algn="l" rtl="0">
              <a:lnSpc>
                <a:spcPct val="115000"/>
              </a:lnSpc>
              <a:spcBef>
                <a:spcPts val="300"/>
              </a:spcBef>
              <a:spcAft>
                <a:spcPts val="0"/>
              </a:spcAft>
              <a:buClr>
                <a:schemeClr val="lt1"/>
              </a:buClr>
              <a:buSzPts val="2100"/>
              <a:buFont typeface="Arial"/>
              <a:buChar char="●"/>
            </a:pPr>
            <a:r>
              <a:rPr lang="en-US" sz="2100" b="0" i="0" u="none" strike="noStrike" cap="none">
                <a:solidFill>
                  <a:schemeClr val="lt1"/>
                </a:solidFill>
                <a:latin typeface="Arial"/>
                <a:ea typeface="Arial"/>
                <a:cs typeface="Arial"/>
                <a:sym typeface="Arial"/>
              </a:rPr>
              <a:t>📚 Keep up with learning – missing lessons can make it harder to understand new work and can lead to gaps in learning.</a:t>
            </a:r>
            <a:endParaRPr sz="2100" b="0" i="0" u="none" strike="noStrike" cap="none">
              <a:solidFill>
                <a:schemeClr val="lt1"/>
              </a:solidFill>
              <a:latin typeface="Arial"/>
              <a:ea typeface="Arial"/>
              <a:cs typeface="Arial"/>
              <a:sym typeface="Arial"/>
            </a:endParaRPr>
          </a:p>
          <a:p>
            <a:pPr marL="457200" marR="0" lvl="0" indent="-361950" algn="l" rtl="0">
              <a:lnSpc>
                <a:spcPct val="115000"/>
              </a:lnSpc>
              <a:spcBef>
                <a:spcPts val="0"/>
              </a:spcBef>
              <a:spcAft>
                <a:spcPts val="0"/>
              </a:spcAft>
              <a:buClr>
                <a:schemeClr val="lt1"/>
              </a:buClr>
              <a:buSzPts val="2100"/>
              <a:buFont typeface="Arial"/>
              <a:buChar char="●"/>
            </a:pPr>
            <a:r>
              <a:rPr lang="en-US" sz="2100" b="0" i="0" u="none" strike="noStrike" cap="none">
                <a:solidFill>
                  <a:schemeClr val="lt1"/>
                </a:solidFill>
                <a:latin typeface="Arial"/>
                <a:ea typeface="Arial"/>
                <a:cs typeface="Arial"/>
                <a:sym typeface="Arial"/>
              </a:rPr>
              <a:t>👫 Build friendships and confidence – being in school regularly helps children feel connected, settled and part of their school community.</a:t>
            </a:r>
            <a:endParaRPr sz="2100" b="0" i="0" u="none" strike="noStrike" cap="none">
              <a:solidFill>
                <a:schemeClr val="lt1"/>
              </a:solidFill>
              <a:latin typeface="Arial"/>
              <a:ea typeface="Arial"/>
              <a:cs typeface="Arial"/>
              <a:sym typeface="Arial"/>
            </a:endParaRPr>
          </a:p>
          <a:p>
            <a:pPr marL="457200" marR="0" lvl="0" indent="-361950" algn="l" rtl="0">
              <a:lnSpc>
                <a:spcPct val="115000"/>
              </a:lnSpc>
              <a:spcBef>
                <a:spcPts val="0"/>
              </a:spcBef>
              <a:spcAft>
                <a:spcPts val="0"/>
              </a:spcAft>
              <a:buClr>
                <a:schemeClr val="lt1"/>
              </a:buClr>
              <a:buSzPts val="2100"/>
              <a:buFont typeface="Arial"/>
              <a:buChar char="●"/>
            </a:pPr>
            <a:r>
              <a:rPr lang="en-US" sz="2100" b="0" i="0" u="none" strike="noStrike" cap="none">
                <a:solidFill>
                  <a:schemeClr val="lt1"/>
                </a:solidFill>
                <a:latin typeface="Arial"/>
                <a:ea typeface="Arial"/>
                <a:cs typeface="Arial"/>
                <a:sym typeface="Arial"/>
              </a:rPr>
              <a:t>🌱 Develop routines and independence – consistent attendance supports good habits that benefit children throughout their education.</a:t>
            </a:r>
            <a:endParaRPr sz="2100" b="0" i="0" u="none" strike="noStrike" cap="none">
              <a:solidFill>
                <a:schemeClr val="lt1"/>
              </a:solidFill>
              <a:latin typeface="Arial"/>
              <a:ea typeface="Arial"/>
              <a:cs typeface="Arial"/>
              <a:sym typeface="Arial"/>
            </a:endParaRPr>
          </a:p>
          <a:p>
            <a:pPr marL="457200" marR="0" lvl="0" indent="-361950" algn="l" rtl="0">
              <a:lnSpc>
                <a:spcPct val="115000"/>
              </a:lnSpc>
              <a:spcBef>
                <a:spcPts val="0"/>
              </a:spcBef>
              <a:spcAft>
                <a:spcPts val="0"/>
              </a:spcAft>
              <a:buClr>
                <a:schemeClr val="lt1"/>
              </a:buClr>
              <a:buSzPts val="2100"/>
              <a:buFont typeface="Arial"/>
              <a:buChar char="●"/>
            </a:pPr>
            <a:r>
              <a:rPr lang="en-US" sz="2100" b="0" i="0" u="none" strike="noStrike" cap="none">
                <a:solidFill>
                  <a:schemeClr val="lt1"/>
                </a:solidFill>
                <a:latin typeface="Arial"/>
                <a:ea typeface="Arial"/>
                <a:cs typeface="Arial"/>
                <a:sym typeface="Arial"/>
              </a:rPr>
              <a:t>❤️ Feel safe and supported – regular attendance helps school staff notice when a child may need additional help.</a:t>
            </a:r>
            <a:endParaRPr sz="2100" b="0" i="0" u="none" strike="noStrike" cap="none">
              <a:solidFill>
                <a:schemeClr val="lt1"/>
              </a:solidFill>
              <a:latin typeface="Arial"/>
              <a:ea typeface="Arial"/>
              <a:cs typeface="Arial"/>
              <a:sym typeface="Arial"/>
            </a:endParaRPr>
          </a:p>
          <a:p>
            <a:pPr marL="0" marR="0" lvl="0" indent="0" algn="l" rtl="0">
              <a:lnSpc>
                <a:spcPct val="107000"/>
              </a:lnSpc>
              <a:spcBef>
                <a:spcPts val="800"/>
              </a:spcBef>
              <a:spcAft>
                <a:spcPts val="0"/>
              </a:spcAft>
              <a:buClr>
                <a:schemeClr val="dk1"/>
              </a:buClr>
              <a:buSzPts val="1800"/>
              <a:buFont typeface="Arial"/>
              <a:buNone/>
            </a:pPr>
            <a:endParaRPr sz="2700" b="1" i="0" u="sng"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18"/>
          <p:cNvSpPr txBox="1"/>
          <p:nvPr/>
        </p:nvSpPr>
        <p:spPr>
          <a:xfrm>
            <a:off x="253625" y="429925"/>
            <a:ext cx="8424900" cy="6442800"/>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chemeClr val="lt1"/>
              </a:buClr>
              <a:buSzPts val="1800"/>
              <a:buFont typeface="Arial"/>
              <a:buNone/>
            </a:pPr>
            <a:r>
              <a:rPr lang="en-US" sz="2700" b="1" i="0" u="sng" strike="noStrike" cap="none">
                <a:solidFill>
                  <a:schemeClr val="lt1"/>
                </a:solidFill>
                <a:latin typeface="Arial"/>
                <a:ea typeface="Arial"/>
                <a:cs typeface="Arial"/>
                <a:sym typeface="Arial"/>
              </a:rPr>
              <a:t>Attendance</a:t>
            </a:r>
            <a:endParaRPr sz="2700" b="1" i="0" u="sng" strike="noStrike" cap="none">
              <a:solidFill>
                <a:schemeClr val="lt1"/>
              </a:solidFill>
              <a:latin typeface="Arial"/>
              <a:ea typeface="Arial"/>
              <a:cs typeface="Arial"/>
              <a:sym typeface="Arial"/>
            </a:endParaRPr>
          </a:p>
          <a:p>
            <a:pPr marL="0" marR="0" lvl="0" indent="0" algn="l" rtl="0">
              <a:lnSpc>
                <a:spcPct val="107000"/>
              </a:lnSpc>
              <a:spcBef>
                <a:spcPts val="0"/>
              </a:spcBef>
              <a:spcAft>
                <a:spcPts val="0"/>
              </a:spcAft>
              <a:buClr>
                <a:schemeClr val="lt1"/>
              </a:buClr>
              <a:buSzPts val="1800"/>
              <a:buFont typeface="Arial"/>
              <a:buNone/>
            </a:pPr>
            <a:r>
              <a:rPr lang="en-US" sz="2700" b="1" i="0" u="sng" strike="noStrike" cap="none">
                <a:solidFill>
                  <a:schemeClr val="lt1"/>
                </a:solidFill>
                <a:latin typeface="Arial"/>
                <a:ea typeface="Arial"/>
                <a:cs typeface="Arial"/>
                <a:sym typeface="Arial"/>
              </a:rPr>
              <a:t> </a:t>
            </a:r>
            <a:r>
              <a:rPr lang="en-US" sz="2300" b="0" i="0" u="none" strike="noStrike" cap="none">
                <a:solidFill>
                  <a:schemeClr val="lt1"/>
                </a:solidFill>
                <a:latin typeface="Arial"/>
                <a:ea typeface="Arial"/>
                <a:cs typeface="Arial"/>
                <a:sym typeface="Arial"/>
              </a:rPr>
              <a:t>Holidays in Term Time – What You Need to Know</a:t>
            </a:r>
            <a:endParaRPr sz="2300" b="0" i="0" u="none" strike="noStrike" cap="none">
              <a:solidFill>
                <a:schemeClr val="lt1"/>
              </a:solidFill>
              <a:latin typeface="Arial"/>
              <a:ea typeface="Arial"/>
              <a:cs typeface="Arial"/>
              <a:sym typeface="Arial"/>
            </a:endParaRPr>
          </a:p>
          <a:p>
            <a:pPr marL="457200" marR="0" lvl="0" indent="-304800" algn="l" rtl="0">
              <a:lnSpc>
                <a:spcPct val="115000"/>
              </a:lnSpc>
              <a:spcBef>
                <a:spcPts val="0"/>
              </a:spcBef>
              <a:spcAft>
                <a:spcPts val="0"/>
              </a:spcAft>
              <a:buClr>
                <a:schemeClr val="lt1"/>
              </a:buClr>
              <a:buSzPts val="1200"/>
              <a:buFont typeface="Arial"/>
              <a:buChar char="●"/>
            </a:pPr>
            <a:r>
              <a:rPr lang="en-US" sz="1300" b="0" i="0" u="none" strike="noStrike" cap="none">
                <a:solidFill>
                  <a:schemeClr val="lt1"/>
                </a:solidFill>
                <a:latin typeface="Arial"/>
                <a:ea typeface="Arial"/>
                <a:cs typeface="Arial"/>
                <a:sym typeface="Arial"/>
              </a:rPr>
              <a:t>🏫 </a:t>
            </a:r>
            <a:r>
              <a:rPr lang="en-US" sz="1600" b="0" i="0" u="none" strike="noStrike" cap="none">
                <a:solidFill>
                  <a:schemeClr val="lt1"/>
                </a:solidFill>
                <a:latin typeface="Arial"/>
                <a:ea typeface="Arial"/>
                <a:cs typeface="Arial"/>
                <a:sym typeface="Arial"/>
              </a:rPr>
              <a:t>Term-time holidays are not normally authorised. Parents should arrange family holidays during school holidays wherever possible.</a:t>
            </a:r>
            <a:endParaRPr sz="1600" b="0" i="0" u="none" strike="noStrike" cap="none">
              <a:solidFill>
                <a:schemeClr val="lt1"/>
              </a:solidFill>
              <a:latin typeface="Arial"/>
              <a:ea typeface="Arial"/>
              <a:cs typeface="Arial"/>
              <a:sym typeface="Arial"/>
            </a:endParaRPr>
          </a:p>
          <a:p>
            <a:pPr marL="457200" marR="0" lvl="0" indent="-330200" algn="l" rtl="0">
              <a:lnSpc>
                <a:spcPct val="115000"/>
              </a:lnSpc>
              <a:spcBef>
                <a:spcPts val="0"/>
              </a:spcBef>
              <a:spcAft>
                <a:spcPts val="0"/>
              </a:spcAft>
              <a:buClr>
                <a:schemeClr val="lt1"/>
              </a:buClr>
              <a:buSzPts val="1600"/>
              <a:buFont typeface="Arial"/>
              <a:buChar char="●"/>
            </a:pPr>
            <a:r>
              <a:rPr lang="en-US" sz="1600" b="0" i="0" u="none" strike="noStrike" cap="none">
                <a:solidFill>
                  <a:schemeClr val="lt1"/>
                </a:solidFill>
                <a:latin typeface="Arial"/>
                <a:ea typeface="Arial"/>
                <a:cs typeface="Arial"/>
                <a:sym typeface="Arial"/>
              </a:rPr>
              <a:t>💷 A penalty notice may be issued when a child has unauthorised absence, including a term-time holiday.</a:t>
            </a:r>
            <a:endParaRPr sz="1600" b="0" i="0" u="none" strike="noStrike" cap="none">
              <a:solidFill>
                <a:schemeClr val="lt1"/>
              </a:solidFill>
              <a:latin typeface="Arial"/>
              <a:ea typeface="Arial"/>
              <a:cs typeface="Arial"/>
              <a:sym typeface="Arial"/>
            </a:endParaRPr>
          </a:p>
          <a:p>
            <a:pPr marL="457200" marR="0" lvl="0" indent="-330200" algn="l" rtl="0">
              <a:lnSpc>
                <a:spcPct val="115000"/>
              </a:lnSpc>
              <a:spcBef>
                <a:spcPts val="0"/>
              </a:spcBef>
              <a:spcAft>
                <a:spcPts val="0"/>
              </a:spcAft>
              <a:buClr>
                <a:schemeClr val="lt1"/>
              </a:buClr>
              <a:buSzPts val="1600"/>
              <a:buFont typeface="Arial"/>
              <a:buChar char="●"/>
            </a:pPr>
            <a:r>
              <a:rPr lang="en-US" sz="1600" b="0" i="0" u="none" strike="noStrike" cap="none">
                <a:solidFill>
                  <a:schemeClr val="lt1"/>
                </a:solidFill>
                <a:latin typeface="Arial"/>
                <a:ea typeface="Arial"/>
                <a:cs typeface="Arial"/>
                <a:sym typeface="Arial"/>
              </a:rPr>
              <a:t>First penalty notice: £80 if paid within 21 days, increasing to £160 if paid within 28 days.</a:t>
            </a:r>
            <a:endParaRPr sz="1600" b="0" i="0" u="none" strike="noStrike" cap="none">
              <a:solidFill>
                <a:schemeClr val="lt1"/>
              </a:solidFill>
              <a:latin typeface="Arial"/>
              <a:ea typeface="Arial"/>
              <a:cs typeface="Arial"/>
              <a:sym typeface="Arial"/>
            </a:endParaRPr>
          </a:p>
          <a:p>
            <a:pPr marL="457200" marR="0" lvl="0" indent="-330200" algn="l" rtl="0">
              <a:lnSpc>
                <a:spcPct val="115000"/>
              </a:lnSpc>
              <a:spcBef>
                <a:spcPts val="0"/>
              </a:spcBef>
              <a:spcAft>
                <a:spcPts val="0"/>
              </a:spcAft>
              <a:buClr>
                <a:schemeClr val="lt1"/>
              </a:buClr>
              <a:buSzPts val="1600"/>
              <a:buFont typeface="Arial"/>
              <a:buChar char="●"/>
            </a:pPr>
            <a:r>
              <a:rPr lang="en-US" sz="1600" b="0" i="0" u="none" strike="noStrike" cap="none">
                <a:solidFill>
                  <a:schemeClr val="lt1"/>
                </a:solidFill>
                <a:latin typeface="Arial"/>
                <a:ea typeface="Arial"/>
                <a:cs typeface="Arial"/>
                <a:sym typeface="Arial"/>
              </a:rPr>
              <a:t>Second penalty notice within 3 years: £160, with no reduced rate.</a:t>
            </a:r>
            <a:endParaRPr sz="1600" b="0" i="0" u="none" strike="noStrike" cap="none">
              <a:solidFill>
                <a:schemeClr val="lt1"/>
              </a:solidFill>
              <a:latin typeface="Arial"/>
              <a:ea typeface="Arial"/>
              <a:cs typeface="Arial"/>
              <a:sym typeface="Arial"/>
            </a:endParaRPr>
          </a:p>
          <a:p>
            <a:pPr marL="457200" marR="0" lvl="0" indent="-330200" algn="l" rtl="0">
              <a:lnSpc>
                <a:spcPct val="115000"/>
              </a:lnSpc>
              <a:spcBef>
                <a:spcPts val="0"/>
              </a:spcBef>
              <a:spcAft>
                <a:spcPts val="0"/>
              </a:spcAft>
              <a:buClr>
                <a:schemeClr val="lt1"/>
              </a:buClr>
              <a:buSzPts val="1600"/>
              <a:buFont typeface="Arial"/>
              <a:buChar char="●"/>
            </a:pPr>
            <a:r>
              <a:rPr lang="en-US" sz="1600" b="0" i="0" u="none" strike="noStrike" cap="none">
                <a:solidFill>
                  <a:schemeClr val="lt1"/>
                </a:solidFill>
                <a:latin typeface="Arial"/>
                <a:ea typeface="Arial"/>
                <a:cs typeface="Arial"/>
                <a:sym typeface="Arial"/>
              </a:rPr>
              <a:t>⚠️ More than two penalty notices for the same child within 3 years may result in further legal action, including prosecution.</a:t>
            </a:r>
            <a:endParaRPr sz="1600" b="0" i="0" u="none" strike="noStrike" cap="none">
              <a:solidFill>
                <a:schemeClr val="lt1"/>
              </a:solidFill>
              <a:latin typeface="Arial"/>
              <a:ea typeface="Arial"/>
              <a:cs typeface="Arial"/>
              <a:sym typeface="Arial"/>
            </a:endParaRPr>
          </a:p>
          <a:p>
            <a:pPr marL="457200" marR="0" lvl="0" indent="-330200" algn="l" rtl="0">
              <a:lnSpc>
                <a:spcPct val="115000"/>
              </a:lnSpc>
              <a:spcBef>
                <a:spcPts val="0"/>
              </a:spcBef>
              <a:spcAft>
                <a:spcPts val="0"/>
              </a:spcAft>
              <a:buClr>
                <a:schemeClr val="lt1"/>
              </a:buClr>
              <a:buSzPts val="1600"/>
              <a:buFont typeface="Arial"/>
              <a:buChar char="●"/>
            </a:pPr>
            <a:r>
              <a:rPr lang="en-US" sz="1600" b="0" i="0" u="none" strike="noStrike" cap="none">
                <a:solidFill>
                  <a:schemeClr val="lt1"/>
                </a:solidFill>
                <a:latin typeface="Arial"/>
                <a:ea typeface="Arial"/>
                <a:cs typeface="Arial"/>
                <a:sym typeface="Arial"/>
              </a:rPr>
              <a:t>📅 Schools can consider a penalty notice when there are 10 sessions (usually 5 school days) of unauthorised absence within a rolling 10-school-week period.</a:t>
            </a:r>
            <a:endParaRPr sz="1600" b="0" i="0" u="none" strike="noStrike" cap="none">
              <a:solidFill>
                <a:schemeClr val="lt1"/>
              </a:solidFill>
              <a:latin typeface="Arial"/>
              <a:ea typeface="Arial"/>
              <a:cs typeface="Arial"/>
              <a:sym typeface="Arial"/>
            </a:endParaRPr>
          </a:p>
          <a:p>
            <a:pPr marL="457200" marR="0" lvl="0" indent="-330200" algn="l" rtl="0">
              <a:lnSpc>
                <a:spcPct val="115000"/>
              </a:lnSpc>
              <a:spcBef>
                <a:spcPts val="0"/>
              </a:spcBef>
              <a:spcAft>
                <a:spcPts val="0"/>
              </a:spcAft>
              <a:buClr>
                <a:schemeClr val="lt1"/>
              </a:buClr>
              <a:buSzPts val="1600"/>
              <a:buFont typeface="Arial"/>
              <a:buChar char="●"/>
            </a:pPr>
            <a:r>
              <a:rPr lang="en-US" sz="1600" b="0" i="0" u="none" strike="noStrike" cap="none">
                <a:solidFill>
                  <a:schemeClr val="lt1"/>
                </a:solidFill>
                <a:latin typeface="Arial"/>
                <a:ea typeface="Arial"/>
                <a:cs typeface="Arial"/>
                <a:sym typeface="Arial"/>
              </a:rPr>
              <a:t>⭐ Important: Schools consider requests for exceptional circumstances individually. Please speak to school before booking a term-time holiday.</a:t>
            </a:r>
            <a:endParaRPr sz="1600" b="0" i="0" u="none" strike="noStrike" cap="none">
              <a:solidFill>
                <a:schemeClr val="lt1"/>
              </a:solidFill>
              <a:latin typeface="Arial"/>
              <a:ea typeface="Arial"/>
              <a:cs typeface="Arial"/>
              <a:sym typeface="Arial"/>
            </a:endParaRPr>
          </a:p>
          <a:p>
            <a:pPr marL="0" marR="0" lvl="0" indent="0" algn="l" rtl="0">
              <a:lnSpc>
                <a:spcPct val="115000"/>
              </a:lnSpc>
              <a:spcBef>
                <a:spcPts val="600"/>
              </a:spcBef>
              <a:spcAft>
                <a:spcPts val="0"/>
              </a:spcAft>
              <a:buClr>
                <a:schemeClr val="dk1"/>
              </a:buClr>
              <a:buSzPts val="1100"/>
              <a:buFont typeface="Arial"/>
              <a:buNone/>
            </a:pPr>
            <a:r>
              <a:rPr lang="en-US" sz="1600" b="0" i="0" u="none" strike="noStrike" cap="none">
                <a:solidFill>
                  <a:schemeClr val="lt1"/>
                </a:solidFill>
                <a:latin typeface="Arial"/>
                <a:ea typeface="Arial"/>
                <a:cs typeface="Arial"/>
                <a:sym typeface="Arial"/>
              </a:rPr>
              <a:t>Our priority is supporting regular attendance so every child can learn, thrive and achieve.</a:t>
            </a:r>
            <a:endParaRPr sz="1600" b="0" i="0" u="none" strike="noStrike" cap="none">
              <a:solidFill>
                <a:schemeClr val="lt1"/>
              </a:solidFill>
              <a:latin typeface="Arial"/>
              <a:ea typeface="Arial"/>
              <a:cs typeface="Arial"/>
              <a:sym typeface="Arial"/>
            </a:endParaRPr>
          </a:p>
          <a:p>
            <a:pPr marL="0" marR="0" lvl="0" indent="0" algn="l" rtl="0">
              <a:lnSpc>
                <a:spcPct val="115000"/>
              </a:lnSpc>
              <a:spcBef>
                <a:spcPts val="600"/>
              </a:spcBef>
              <a:spcAft>
                <a:spcPts val="0"/>
              </a:spcAft>
              <a:buClr>
                <a:schemeClr val="dk1"/>
              </a:buClr>
              <a:buSzPts val="1100"/>
              <a:buFont typeface="Arial"/>
              <a:buNone/>
            </a:pPr>
            <a:r>
              <a:rPr lang="en-US" sz="1600" b="0" i="0" u="none" strike="noStrike" cap="none">
                <a:solidFill>
                  <a:schemeClr val="lt1"/>
                </a:solidFill>
                <a:latin typeface="Arial"/>
                <a:ea typeface="Arial"/>
                <a:cs typeface="Arial"/>
                <a:sym typeface="Arial"/>
              </a:rPr>
              <a:t>If you are struggling with your child’s attendance please speak to someone in the Pastoral Team.  We are always here to help. </a:t>
            </a:r>
            <a:endParaRPr sz="1600" b="0" i="0" u="none" strike="noStrike" cap="none">
              <a:solidFill>
                <a:schemeClr val="lt1"/>
              </a:solidFill>
              <a:latin typeface="Arial"/>
              <a:ea typeface="Arial"/>
              <a:cs typeface="Arial"/>
              <a:sym typeface="Arial"/>
            </a:endParaRPr>
          </a:p>
          <a:p>
            <a:pPr marL="0" marR="0" lvl="0" indent="0" algn="l" rtl="0">
              <a:lnSpc>
                <a:spcPct val="115000"/>
              </a:lnSpc>
              <a:spcBef>
                <a:spcPts val="300"/>
              </a:spcBef>
              <a:spcAft>
                <a:spcPts val="0"/>
              </a:spcAft>
              <a:buClr>
                <a:schemeClr val="dk1"/>
              </a:buClr>
              <a:buSzPts val="1100"/>
              <a:buFont typeface="Arial"/>
              <a:buNone/>
            </a:pPr>
            <a:endParaRPr sz="26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9"/>
          <p:cNvSpPr txBox="1"/>
          <p:nvPr/>
        </p:nvSpPr>
        <p:spPr>
          <a:xfrm>
            <a:off x="684212" y="333375"/>
            <a:ext cx="7128000" cy="108054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800"/>
              <a:buFont typeface="Arial"/>
              <a:buNone/>
            </a:pPr>
            <a:r>
              <a:rPr lang="en-US" sz="1800" b="1" i="0" u="sng" strike="noStrike" cap="none">
                <a:solidFill>
                  <a:schemeClr val="lt1"/>
                </a:solidFill>
                <a:latin typeface="Arial"/>
                <a:ea typeface="Arial"/>
                <a:cs typeface="Arial"/>
                <a:sym typeface="Arial"/>
              </a:rPr>
              <a:t>School dinners</a:t>
            </a:r>
            <a:endParaRPr sz="1800" b="1" i="0" u="sng"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endParaRPr sz="1800" b="1" i="0" u="sng"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r>
              <a:rPr lang="en-US" sz="1700" b="0" i="0" u="none" strike="noStrike" cap="none">
                <a:solidFill>
                  <a:schemeClr val="lt1"/>
                </a:solidFill>
                <a:latin typeface="Arial"/>
                <a:ea typeface="Arial"/>
                <a:cs typeface="Arial"/>
                <a:sym typeface="Arial"/>
              </a:rPr>
              <a:t>We offer a staggered lunchtime, so that Reception/KS1 and KS2 eat separately. </a:t>
            </a:r>
            <a:endParaRPr sz="17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endParaRPr sz="17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r>
              <a:rPr lang="en-US" sz="1700" b="0" i="0" u="none" strike="noStrike" cap="none">
                <a:solidFill>
                  <a:schemeClr val="lt1"/>
                </a:solidFill>
                <a:latin typeface="Arial"/>
                <a:ea typeface="Arial"/>
                <a:cs typeface="Arial"/>
                <a:sym typeface="Arial"/>
              </a:rPr>
              <a:t>Sefton catering are responsible for our school lunches and the menu can be found on our school website. </a:t>
            </a:r>
            <a:endParaRPr sz="17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700" b="1" i="0" u="none" strike="noStrike" cap="none">
              <a:solidFill>
                <a:schemeClr val="lt1"/>
              </a:solidFill>
              <a:latin typeface="Arial"/>
              <a:ea typeface="Arial"/>
              <a:cs typeface="Arial"/>
              <a:sym typeface="Arial"/>
            </a:endParaRPr>
          </a:p>
          <a:p>
            <a:pPr marL="0" marR="0" lvl="0" indent="0" algn="just" rtl="0">
              <a:lnSpc>
                <a:spcPct val="100000"/>
              </a:lnSpc>
              <a:spcBef>
                <a:spcPts val="0"/>
              </a:spcBef>
              <a:spcAft>
                <a:spcPts val="0"/>
              </a:spcAft>
              <a:buClr>
                <a:srgbClr val="FFFFFF"/>
              </a:buClr>
              <a:buSzPts val="1800"/>
              <a:buFont typeface="Arial"/>
              <a:buNone/>
            </a:pPr>
            <a:r>
              <a:rPr lang="en-US" sz="1700" b="0" i="0" u="none" strike="noStrike" cap="none">
                <a:solidFill>
                  <a:schemeClr val="lt1"/>
                </a:solidFill>
                <a:latin typeface="Arial"/>
                <a:ea typeface="Arial"/>
                <a:cs typeface="Arial"/>
                <a:sym typeface="Arial"/>
              </a:rPr>
              <a:t> All children in Reception, Year 1 and Year 2 are entitled to a free school lunch </a:t>
            </a:r>
            <a:endParaRPr sz="17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7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r>
              <a:rPr lang="en-US" sz="1700" b="0" i="0" u="none" strike="noStrike" cap="none">
                <a:solidFill>
                  <a:schemeClr val="lt1"/>
                </a:solidFill>
                <a:latin typeface="Arial"/>
                <a:ea typeface="Arial"/>
                <a:cs typeface="Arial"/>
                <a:sym typeface="Arial"/>
              </a:rPr>
              <a:t>Children can also come into school with a packed lunch if they prefer. </a:t>
            </a:r>
            <a:endParaRPr sz="17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endParaRPr sz="17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r>
              <a:rPr lang="en-US" sz="1700" b="0" i="0" u="none" strike="noStrike" cap="none">
                <a:solidFill>
                  <a:schemeClr val="lt1"/>
                </a:solidFill>
                <a:latin typeface="Arial"/>
                <a:ea typeface="Arial"/>
                <a:cs typeface="Arial"/>
                <a:sym typeface="Arial"/>
              </a:rPr>
              <a:t>The cost for a school dinner for KS2 is £2.61. Payments are made via Arbor.</a:t>
            </a:r>
            <a:endParaRPr sz="17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r>
              <a:rPr lang="en-US" sz="1700" b="0" i="0" u="none" strike="noStrike" cap="none">
                <a:solidFill>
                  <a:schemeClr val="lt1"/>
                </a:solidFill>
                <a:latin typeface="Arial"/>
                <a:ea typeface="Arial"/>
                <a:cs typeface="Arial"/>
                <a:sym typeface="Arial"/>
              </a:rPr>
              <a:t>Children from Year 3 onwards pay for their school dinner unless they are entitled to a free school meal.</a:t>
            </a:r>
            <a:endParaRPr sz="17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endParaRPr sz="17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r>
              <a:rPr lang="en-US" sz="1700" b="0" i="0" u="none" strike="noStrike" cap="none">
                <a:solidFill>
                  <a:schemeClr val="lt1"/>
                </a:solidFill>
                <a:latin typeface="Arial"/>
                <a:ea typeface="Arial"/>
                <a:cs typeface="Arial"/>
                <a:sym typeface="Arial"/>
              </a:rPr>
              <a:t>Please check if you are eligible for this as this can also brings additional funding into school. You can check by doing an online search for Sefton council - free school meals. </a:t>
            </a:r>
            <a:endParaRPr sz="17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endParaRPr sz="13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lt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0"/>
          <p:cNvSpPr txBox="1"/>
          <p:nvPr/>
        </p:nvSpPr>
        <p:spPr>
          <a:xfrm>
            <a:off x="323850" y="333375"/>
            <a:ext cx="8496300" cy="1758900"/>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chemeClr val="lt1"/>
              </a:buClr>
              <a:buSzPts val="1600"/>
              <a:buFont typeface="Arial"/>
              <a:buNone/>
            </a:pPr>
            <a:r>
              <a:rPr lang="en-US" sz="1600" b="1" i="0" u="sng" strike="noStrike" cap="none">
                <a:solidFill>
                  <a:schemeClr val="lt1"/>
                </a:solidFill>
                <a:latin typeface="Arial"/>
                <a:ea typeface="Arial"/>
                <a:cs typeface="Arial"/>
                <a:sym typeface="Arial"/>
              </a:rPr>
              <a:t>Start of the day</a:t>
            </a:r>
            <a:r>
              <a:rPr lang="en-US" sz="1600" b="0" i="0" u="sng" strike="noStrike" cap="none">
                <a:solidFill>
                  <a:schemeClr val="lt1"/>
                </a:solidFill>
                <a:latin typeface="Arial"/>
                <a:ea typeface="Arial"/>
                <a:cs typeface="Arial"/>
                <a:sym typeface="Arial"/>
              </a:rPr>
              <a:t> </a:t>
            </a:r>
            <a:r>
              <a:rPr lang="en-US" sz="1600" b="0" i="0" u="none" strike="noStrike" cap="none">
                <a:solidFill>
                  <a:schemeClr val="lt1"/>
                </a:solidFill>
                <a:latin typeface="Arial"/>
                <a:ea typeface="Arial"/>
                <a:cs typeface="Arial"/>
                <a:sym typeface="Arial"/>
              </a:rPr>
              <a:t>- In order to reduce congestion on arrival at school, we will be opening the school doors from 8.40am. The pastoral/leadership  team will be on duty at the side door- to ensure the children enter calmly and assist with any questions. EYFS and KS1 will enter from their classroom doors. The playground gates will be locked at 8.55. Children arriving after 8.55am must report to the front desk.</a:t>
            </a:r>
            <a:endParaRPr sz="1400" b="0" i="0" u="none" strike="noStrike" cap="none">
              <a:solidFill>
                <a:srgbClr val="000000"/>
              </a:solidFill>
              <a:latin typeface="Arial"/>
              <a:ea typeface="Arial"/>
              <a:cs typeface="Arial"/>
              <a:sym typeface="Arial"/>
            </a:endParaRPr>
          </a:p>
          <a:p>
            <a:pPr marL="0" marR="0" lvl="0" indent="0" algn="l" rtl="0">
              <a:lnSpc>
                <a:spcPct val="107000"/>
              </a:lnSpc>
              <a:spcBef>
                <a:spcPts val="800"/>
              </a:spcBef>
              <a:spcAft>
                <a:spcPts val="0"/>
              </a:spcAft>
              <a:buClr>
                <a:schemeClr val="lt1"/>
              </a:buClr>
              <a:buSzPts val="1600"/>
              <a:buFont typeface="Calibri"/>
              <a:buNone/>
            </a:pPr>
            <a:r>
              <a:rPr lang="en-US" sz="1600" b="0" i="0" u="none" strike="noStrike" cap="none">
                <a:solidFill>
                  <a:schemeClr val="lt1"/>
                </a:solidFill>
                <a:latin typeface="Calibri"/>
                <a:ea typeface="Calibri"/>
                <a:cs typeface="Calibri"/>
                <a:sym typeface="Calibri"/>
              </a:rPr>
              <a:t> </a:t>
            </a:r>
            <a:r>
              <a:rPr lang="en-US" sz="1600" b="1" i="0" u="sng" strike="noStrike" cap="none">
                <a:solidFill>
                  <a:schemeClr val="lt1"/>
                </a:solidFill>
                <a:latin typeface="Arial"/>
                <a:ea typeface="Arial"/>
                <a:cs typeface="Arial"/>
                <a:sym typeface="Arial"/>
              </a:rPr>
              <a:t>End of the day</a:t>
            </a:r>
            <a:r>
              <a:rPr lang="en-US" sz="1600" b="0" i="0" u="sng" strike="noStrike" cap="none">
                <a:solidFill>
                  <a:schemeClr val="lt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graphicFrame>
        <p:nvGraphicFramePr>
          <p:cNvPr id="123" name="Google Shape;123;p20"/>
          <p:cNvGraphicFramePr/>
          <p:nvPr/>
        </p:nvGraphicFramePr>
        <p:xfrm>
          <a:off x="504049" y="2092287"/>
          <a:ext cx="8135925" cy="3432455"/>
        </p:xfrm>
        <a:graphic>
          <a:graphicData uri="http://schemas.openxmlformats.org/drawingml/2006/table">
            <a:tbl>
              <a:tblPr>
                <a:noFill/>
                <a:tableStyleId>{5705BBBF-4B7E-46E0-8907-723418FBA502}</a:tableStyleId>
              </a:tblPr>
              <a:tblGrid>
                <a:gridCol w="2073275">
                  <a:extLst>
                    <a:ext uri="{9D8B030D-6E8A-4147-A177-3AD203B41FA5}">
                      <a16:colId xmlns:a16="http://schemas.microsoft.com/office/drawing/2014/main" val="20000"/>
                    </a:ext>
                  </a:extLst>
                </a:gridCol>
                <a:gridCol w="4330700">
                  <a:extLst>
                    <a:ext uri="{9D8B030D-6E8A-4147-A177-3AD203B41FA5}">
                      <a16:colId xmlns:a16="http://schemas.microsoft.com/office/drawing/2014/main" val="20001"/>
                    </a:ext>
                  </a:extLst>
                </a:gridCol>
                <a:gridCol w="1731950">
                  <a:extLst>
                    <a:ext uri="{9D8B030D-6E8A-4147-A177-3AD203B41FA5}">
                      <a16:colId xmlns:a16="http://schemas.microsoft.com/office/drawing/2014/main" val="20002"/>
                    </a:ext>
                  </a:extLst>
                </a:gridCol>
              </a:tblGrid>
              <a:tr h="244475">
                <a:tc>
                  <a:txBody>
                    <a:bodyPr/>
                    <a:lstStyle/>
                    <a:p>
                      <a:pPr marL="0" marR="0" lvl="0" indent="0" algn="l" rtl="0">
                        <a:lnSpc>
                          <a:spcPct val="100000"/>
                        </a:lnSpc>
                        <a:spcBef>
                          <a:spcPts val="0"/>
                        </a:spcBef>
                        <a:spcAft>
                          <a:spcPts val="0"/>
                        </a:spcAft>
                        <a:buClr>
                          <a:schemeClr val="lt1"/>
                        </a:buClr>
                        <a:buSzPts val="1600"/>
                        <a:buFont typeface="Arial"/>
                        <a:buNone/>
                      </a:pPr>
                      <a:r>
                        <a:rPr lang="en-US" sz="1600" b="1" i="0" u="none" strike="noStrike" cap="none">
                          <a:solidFill>
                            <a:schemeClr val="lt1"/>
                          </a:solidFill>
                          <a:latin typeface="Arial"/>
                          <a:ea typeface="Arial"/>
                          <a:cs typeface="Arial"/>
                          <a:sym typeface="Arial"/>
                        </a:rPr>
                        <a:t>Year </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1" i="0" u="none" strike="noStrike" cap="none">
                          <a:solidFill>
                            <a:schemeClr val="lt1"/>
                          </a:solidFill>
                          <a:latin typeface="Arial"/>
                          <a:ea typeface="Arial"/>
                          <a:cs typeface="Arial"/>
                          <a:sym typeface="Arial"/>
                        </a:rPr>
                        <a:t>Exit </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1" i="0" u="none" strike="noStrike" cap="none">
                          <a:solidFill>
                            <a:schemeClr val="lt1"/>
                          </a:solidFill>
                          <a:latin typeface="Arial"/>
                          <a:ea typeface="Arial"/>
                          <a:cs typeface="Arial"/>
                          <a:sym typeface="Arial"/>
                        </a:rPr>
                        <a:t>Time </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extLst>
                  <a:ext uri="{0D108BD9-81ED-4DB2-BD59-A6C34878D82A}">
                    <a16:rowId xmlns:a16="http://schemas.microsoft.com/office/drawing/2014/main" val="10000"/>
                  </a:ext>
                </a:extLst>
              </a:tr>
              <a:tr h="2444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Nursery </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Class  door </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3.30pm</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extLst>
                  <a:ext uri="{0D108BD9-81ED-4DB2-BD59-A6C34878D82A}">
                    <a16:rowId xmlns:a16="http://schemas.microsoft.com/office/drawing/2014/main" val="10001"/>
                  </a:ext>
                </a:extLst>
              </a:tr>
              <a:tr h="4206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Reception </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Class  door</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3.15pm</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extLst>
                  <a:ext uri="{0D108BD9-81ED-4DB2-BD59-A6C34878D82A}">
                    <a16:rowId xmlns:a16="http://schemas.microsoft.com/office/drawing/2014/main" val="10002"/>
                  </a:ext>
                </a:extLst>
              </a:tr>
              <a:tr h="242875">
                <a:tc>
                  <a:txBody>
                    <a:bodyPr/>
                    <a:lstStyle/>
                    <a:p>
                      <a:pPr marL="0" marR="0" lvl="0" indent="0" algn="l" rtl="0">
                        <a:lnSpc>
                          <a:spcPct val="100000"/>
                        </a:lnSpc>
                        <a:spcBef>
                          <a:spcPts val="0"/>
                        </a:spcBef>
                        <a:spcAft>
                          <a:spcPts val="0"/>
                        </a:spcAft>
                        <a:buClr>
                          <a:schemeClr val="dk1"/>
                        </a:buClr>
                        <a:buSzPts val="1600"/>
                        <a:buFont typeface="Arial"/>
                        <a:buNone/>
                      </a:pPr>
                      <a:r>
                        <a:rPr lang="en-US" sz="1600" b="0" i="0" u="none" strike="noStrike" cap="none">
                          <a:solidFill>
                            <a:schemeClr val="lt1"/>
                          </a:solidFill>
                          <a:latin typeface="Arial"/>
                          <a:ea typeface="Arial"/>
                          <a:cs typeface="Arial"/>
                          <a:sym typeface="Arial"/>
                        </a:rPr>
                        <a:t>Year 1</a:t>
                      </a:r>
                      <a:endParaRPr sz="1400" u="none" strike="noStrike" cap="none">
                        <a:solidFill>
                          <a:schemeClr val="lt1"/>
                        </a:solidFill>
                        <a:highlight>
                          <a:schemeClr val="lt1"/>
                        </a:highlight>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tc>
                  <a:txBody>
                    <a:bodyPr/>
                    <a:lstStyle/>
                    <a:p>
                      <a:pPr marL="0" marR="0" lvl="0" indent="0" algn="l" rtl="0">
                        <a:lnSpc>
                          <a:spcPct val="100000"/>
                        </a:lnSpc>
                        <a:spcBef>
                          <a:spcPts val="0"/>
                        </a:spcBef>
                        <a:spcAft>
                          <a:spcPts val="0"/>
                        </a:spcAft>
                        <a:buClr>
                          <a:schemeClr val="dk1"/>
                        </a:buClr>
                        <a:buSzPts val="1600"/>
                        <a:buFont typeface="Arial"/>
                        <a:buNone/>
                      </a:pPr>
                      <a:r>
                        <a:rPr lang="en-US" sz="1600" b="0" i="0" u="none" strike="noStrike" cap="none">
                          <a:solidFill>
                            <a:schemeClr val="lt1"/>
                          </a:solidFill>
                          <a:latin typeface="Arial"/>
                          <a:ea typeface="Arial"/>
                          <a:cs typeface="Arial"/>
                          <a:sym typeface="Arial"/>
                        </a:rPr>
                        <a:t>Class door</a:t>
                      </a:r>
                      <a:endParaRPr sz="1400" u="none" strike="noStrike" cap="none">
                        <a:solidFill>
                          <a:schemeClr val="lt1"/>
                        </a:solidFill>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tc>
                  <a:txBody>
                    <a:bodyPr/>
                    <a:lstStyle/>
                    <a:p>
                      <a:pPr marL="0" marR="0" lvl="0" indent="0" algn="l" rtl="0">
                        <a:lnSpc>
                          <a:spcPct val="100000"/>
                        </a:lnSpc>
                        <a:spcBef>
                          <a:spcPts val="0"/>
                        </a:spcBef>
                        <a:spcAft>
                          <a:spcPts val="0"/>
                        </a:spcAft>
                        <a:buClr>
                          <a:schemeClr val="dk1"/>
                        </a:buClr>
                        <a:buSzPts val="1600"/>
                        <a:buFont typeface="Arial"/>
                        <a:buNone/>
                      </a:pPr>
                      <a:r>
                        <a:rPr lang="en-US" sz="1600" b="0" i="0" u="none" strike="noStrike" cap="none">
                          <a:solidFill>
                            <a:schemeClr val="lt1"/>
                          </a:solidFill>
                          <a:latin typeface="Arial"/>
                          <a:ea typeface="Arial"/>
                          <a:cs typeface="Arial"/>
                          <a:sym typeface="Arial"/>
                        </a:rPr>
                        <a:t>3.15pm</a:t>
                      </a:r>
                      <a:endParaRPr sz="1400" u="none" strike="noStrike" cap="none">
                        <a:solidFill>
                          <a:schemeClr val="lt1"/>
                        </a:solidFill>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extLst>
                  <a:ext uri="{0D108BD9-81ED-4DB2-BD59-A6C34878D82A}">
                    <a16:rowId xmlns:a16="http://schemas.microsoft.com/office/drawing/2014/main" val="10003"/>
                  </a:ext>
                </a:extLst>
              </a:tr>
              <a:tr h="2444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Year 2 </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Class  door</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3.15pm</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extLst>
                  <a:ext uri="{0D108BD9-81ED-4DB2-BD59-A6C34878D82A}">
                    <a16:rowId xmlns:a16="http://schemas.microsoft.com/office/drawing/2014/main" val="10004"/>
                  </a:ext>
                </a:extLst>
              </a:tr>
              <a:tr h="2444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Year 3 </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Main door onto the playground</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3.15pm</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extLst>
                  <a:ext uri="{0D108BD9-81ED-4DB2-BD59-A6C34878D82A}">
                    <a16:rowId xmlns:a16="http://schemas.microsoft.com/office/drawing/2014/main" val="10005"/>
                  </a:ext>
                </a:extLst>
              </a:tr>
              <a:tr h="814375">
                <a:tc>
                  <a:txBody>
                    <a:bodyPr/>
                    <a:lstStyle/>
                    <a:p>
                      <a:pPr marL="0" marR="0" lvl="0" indent="0" algn="l" rtl="0">
                        <a:lnSpc>
                          <a:spcPct val="100000"/>
                        </a:lnSpc>
                        <a:spcBef>
                          <a:spcPts val="0"/>
                        </a:spcBef>
                        <a:spcAft>
                          <a:spcPts val="0"/>
                        </a:spcAft>
                        <a:buClr>
                          <a:schemeClr val="lt1"/>
                        </a:buClr>
                        <a:buSzPts val="1600"/>
                        <a:buFont typeface="Arial"/>
                        <a:buNone/>
                      </a:pPr>
                      <a:r>
                        <a:rPr lang="en-US" sz="1600" u="none" strike="noStrike" cap="none">
                          <a:solidFill>
                            <a:schemeClr val="lt1"/>
                          </a:solidFill>
                        </a:rPr>
                        <a:t>Year 4</a:t>
                      </a:r>
                      <a:r>
                        <a:rPr lang="en-US" sz="1600" b="1" u="none" strike="noStrike" cap="none">
                          <a:solidFill>
                            <a:schemeClr val="lt1"/>
                          </a:solidFill>
                          <a:latin typeface="Arial"/>
                          <a:ea typeface="Arial"/>
                          <a:cs typeface="Arial"/>
                          <a:sym typeface="Arial"/>
                        </a:rPr>
                        <a:t> </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tc>
                  <a:txBody>
                    <a:bodyPr/>
                    <a:lstStyle/>
                    <a:p>
                      <a:pPr marL="0" marR="0" lvl="0" indent="0" algn="l" rtl="0">
                        <a:lnSpc>
                          <a:spcPct val="100000"/>
                        </a:lnSpc>
                        <a:spcBef>
                          <a:spcPts val="0"/>
                        </a:spcBef>
                        <a:spcAft>
                          <a:spcPts val="0"/>
                        </a:spcAft>
                        <a:buClr>
                          <a:srgbClr val="000000"/>
                        </a:buClr>
                        <a:buSzPts val="1600"/>
                        <a:buFont typeface="Arial"/>
                        <a:buNone/>
                      </a:pPr>
                      <a:r>
                        <a:rPr lang="en-US" sz="1600" u="none" strike="noStrike" cap="none">
                          <a:solidFill>
                            <a:schemeClr val="lt1"/>
                          </a:solidFill>
                        </a:rPr>
                        <a:t>Side door where the children enter in the morning</a:t>
                      </a:r>
                      <a:endParaRPr sz="1600" b="0" i="0" u="none" strike="noStrike" cap="none">
                        <a:solidFill>
                          <a:schemeClr val="lt1"/>
                        </a:solidFill>
                        <a:latin typeface="Arial"/>
                        <a:ea typeface="Arial"/>
                        <a:cs typeface="Arial"/>
                        <a:sym typeface="Arial"/>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3.15pm </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extLst>
                  <a:ext uri="{0D108BD9-81ED-4DB2-BD59-A6C34878D82A}">
                    <a16:rowId xmlns:a16="http://schemas.microsoft.com/office/drawing/2014/main" val="10006"/>
                  </a:ext>
                </a:extLst>
              </a:tr>
              <a:tr h="2428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Year 5</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Main door onto the playground</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3.</a:t>
                      </a:r>
                      <a:r>
                        <a:rPr lang="en-US" sz="1600" u="none" strike="noStrike" cap="none">
                          <a:solidFill>
                            <a:schemeClr val="lt1"/>
                          </a:solidFill>
                        </a:rPr>
                        <a:t>20</a:t>
                      </a:r>
                      <a:r>
                        <a:rPr lang="en-US" sz="1600" b="0" i="0" u="none" strike="noStrike" cap="none">
                          <a:solidFill>
                            <a:schemeClr val="lt1"/>
                          </a:solidFill>
                          <a:latin typeface="Arial"/>
                          <a:ea typeface="Arial"/>
                          <a:cs typeface="Arial"/>
                          <a:sym typeface="Arial"/>
                        </a:rPr>
                        <a:t>pm </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extLst>
                  <a:ext uri="{0D108BD9-81ED-4DB2-BD59-A6C34878D82A}">
                    <a16:rowId xmlns:a16="http://schemas.microsoft.com/office/drawing/2014/main" val="10007"/>
                  </a:ext>
                </a:extLst>
              </a:tr>
              <a:tr h="73182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Year 6 </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tc>
                  <a:txBody>
                    <a:bodyPr/>
                    <a:lstStyle/>
                    <a:p>
                      <a:pPr marL="0" marR="0" lvl="0" indent="0" algn="l" rtl="0">
                        <a:lnSpc>
                          <a:spcPct val="100000"/>
                        </a:lnSpc>
                        <a:spcBef>
                          <a:spcPts val="0"/>
                        </a:spcBef>
                        <a:spcAft>
                          <a:spcPts val="0"/>
                        </a:spcAft>
                        <a:buClr>
                          <a:schemeClr val="dk1"/>
                        </a:buClr>
                        <a:buSzPts val="1600"/>
                        <a:buFont typeface="Arial"/>
                        <a:buNone/>
                      </a:pPr>
                      <a:r>
                        <a:rPr lang="en-US" sz="1600" u="none" strike="noStrike" cap="none">
                          <a:solidFill>
                            <a:schemeClr val="lt1"/>
                          </a:solidFill>
                        </a:rPr>
                        <a:t>Side door where the children enter in the morning</a:t>
                      </a:r>
                      <a:endParaRPr sz="1600" u="none" strike="noStrike" cap="none">
                        <a:solidFill>
                          <a:schemeClr val="lt1"/>
                        </a:solidFill>
                      </a:endParaRPr>
                    </a:p>
                    <a:p>
                      <a:pPr marL="0" marR="0" lvl="0" indent="0" algn="l" rtl="0">
                        <a:lnSpc>
                          <a:spcPct val="100000"/>
                        </a:lnSpc>
                        <a:spcBef>
                          <a:spcPts val="0"/>
                        </a:spcBef>
                        <a:spcAft>
                          <a:spcPts val="0"/>
                        </a:spcAft>
                        <a:buClr>
                          <a:schemeClr val="lt1"/>
                        </a:buClr>
                        <a:buSzPts val="1600"/>
                        <a:buFont typeface="Arial"/>
                        <a:buNone/>
                      </a:pP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3.</a:t>
                      </a:r>
                      <a:r>
                        <a:rPr lang="en-US" sz="1600" u="none" strike="noStrike" cap="none">
                          <a:solidFill>
                            <a:schemeClr val="lt1"/>
                          </a:solidFill>
                        </a:rPr>
                        <a:t>20</a:t>
                      </a:r>
                      <a:r>
                        <a:rPr lang="en-US" sz="1600" b="0" i="0" u="none" strike="noStrike" cap="none">
                          <a:solidFill>
                            <a:schemeClr val="lt1"/>
                          </a:solidFill>
                          <a:latin typeface="Arial"/>
                          <a:ea typeface="Arial"/>
                          <a:cs typeface="Arial"/>
                          <a:sym typeface="Arial"/>
                        </a:rPr>
                        <a:t>pm</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900FF"/>
                    </a:solidFill>
                  </a:tcPr>
                </a:tc>
                <a:extLst>
                  <a:ext uri="{0D108BD9-81ED-4DB2-BD59-A6C34878D82A}">
                    <a16:rowId xmlns:a16="http://schemas.microsoft.com/office/drawing/2014/main" val="10008"/>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2"/>
          <p:cNvSpPr txBox="1"/>
          <p:nvPr/>
        </p:nvSpPr>
        <p:spPr>
          <a:xfrm>
            <a:off x="250825" y="260350"/>
            <a:ext cx="8569200" cy="7244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2000"/>
              <a:buFont typeface="Arial"/>
              <a:buNone/>
            </a:pPr>
            <a:r>
              <a:rPr lang="en-US" sz="2000" b="1" i="0" u="sng" strike="noStrike" cap="none">
                <a:solidFill>
                  <a:schemeClr val="lt1"/>
                </a:solidFill>
                <a:latin typeface="Arial"/>
                <a:ea typeface="Arial"/>
                <a:cs typeface="Arial"/>
                <a:sym typeface="Arial"/>
              </a:rPr>
              <a:t>Uniform</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000"/>
              <a:buFont typeface="Arial"/>
              <a:buNone/>
            </a:pPr>
            <a:endParaRPr sz="2000" b="1" i="0" u="sng"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2000"/>
              <a:buFont typeface="Arial"/>
              <a:buNone/>
            </a:pPr>
            <a:r>
              <a:rPr lang="en-US" sz="2000" b="0" i="0" u="none" strike="noStrike" cap="none">
                <a:solidFill>
                  <a:schemeClr val="lt1"/>
                </a:solidFill>
                <a:latin typeface="Arial"/>
                <a:ea typeface="Arial"/>
                <a:cs typeface="Arial"/>
                <a:sym typeface="Arial"/>
              </a:rPr>
              <a:t>Children are to wear full school uniform to school everyday.</a:t>
            </a:r>
            <a:endParaRPr sz="1400" b="0" i="0" u="none" strike="noStrike" cap="none">
              <a:solidFill>
                <a:srgbClr val="000000"/>
              </a:solidFill>
              <a:latin typeface="Arial"/>
              <a:ea typeface="Arial"/>
              <a:cs typeface="Arial"/>
              <a:sym typeface="Arial"/>
            </a:endParaRPr>
          </a:p>
          <a:p>
            <a:pPr marL="0" marR="0" lvl="0" indent="0" algn="l" rtl="0">
              <a:lnSpc>
                <a:spcPct val="115000"/>
              </a:lnSpc>
              <a:spcBef>
                <a:spcPts val="0"/>
              </a:spcBef>
              <a:spcAft>
                <a:spcPts val="0"/>
              </a:spcAft>
              <a:buClr>
                <a:schemeClr val="lt1"/>
              </a:buClr>
              <a:buSzPts val="2000"/>
              <a:buFont typeface="Arial"/>
              <a:buNone/>
            </a:pPr>
            <a:r>
              <a:rPr lang="en-US" sz="2000" b="0" i="0" u="none" strike="noStrike" cap="none">
                <a:solidFill>
                  <a:schemeClr val="lt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a:p>
            <a:pPr marL="0" marR="0" lvl="0" indent="0" algn="l" rtl="0">
              <a:lnSpc>
                <a:spcPct val="115000"/>
              </a:lnSpc>
              <a:spcBef>
                <a:spcPts val="1000"/>
              </a:spcBef>
              <a:spcAft>
                <a:spcPts val="0"/>
              </a:spcAft>
              <a:buClr>
                <a:schemeClr val="lt1"/>
              </a:buClr>
              <a:buSzPts val="2000"/>
              <a:buFont typeface="Arial"/>
              <a:buNone/>
            </a:pPr>
            <a:r>
              <a:rPr lang="en-US" sz="2000" b="1" i="0" u="sng" strike="noStrike" cap="none">
                <a:solidFill>
                  <a:schemeClr val="lt1"/>
                </a:solidFill>
                <a:latin typeface="Arial"/>
                <a:ea typeface="Arial"/>
                <a:cs typeface="Arial"/>
                <a:sym typeface="Arial"/>
              </a:rPr>
              <a:t>Uniform for pupils</a:t>
            </a:r>
            <a:endParaRPr sz="2000" b="0" i="0" u="none" strike="noStrike" cap="none">
              <a:solidFill>
                <a:schemeClr val="lt1"/>
              </a:solidFill>
              <a:latin typeface="Arial"/>
              <a:ea typeface="Arial"/>
              <a:cs typeface="Arial"/>
              <a:sym typeface="Arial"/>
            </a:endParaRPr>
          </a:p>
          <a:p>
            <a:pPr marL="0" marR="0" lvl="0" indent="-127000" algn="just" rtl="0">
              <a:lnSpc>
                <a:spcPct val="115000"/>
              </a:lnSpc>
              <a:spcBef>
                <a:spcPts val="1000"/>
              </a:spcBef>
              <a:spcAft>
                <a:spcPts val="0"/>
              </a:spcAft>
              <a:buClr>
                <a:schemeClr val="lt1"/>
              </a:buClr>
              <a:buSzPts val="2000"/>
              <a:buFont typeface="Noto Sans Symbols"/>
              <a:buChar char="∙"/>
            </a:pPr>
            <a:r>
              <a:rPr lang="en-US" sz="2000" b="0" i="0" u="none" strike="noStrike" cap="none">
                <a:solidFill>
                  <a:schemeClr val="lt1"/>
                </a:solidFill>
                <a:latin typeface="Arial"/>
                <a:ea typeface="Arial"/>
                <a:cs typeface="Arial"/>
                <a:sym typeface="Arial"/>
              </a:rPr>
              <a:t>White polo shirt (purple tshirt in the summer)</a:t>
            </a:r>
            <a:endParaRPr sz="2000" b="0" i="0" u="none" strike="noStrike" cap="none">
              <a:solidFill>
                <a:schemeClr val="lt1"/>
              </a:solidFill>
              <a:latin typeface="Arial"/>
              <a:ea typeface="Arial"/>
              <a:cs typeface="Arial"/>
              <a:sym typeface="Arial"/>
            </a:endParaRPr>
          </a:p>
          <a:p>
            <a:pPr marL="0" marR="0" lvl="0" indent="-127000" algn="just" rtl="0">
              <a:lnSpc>
                <a:spcPct val="115000"/>
              </a:lnSpc>
              <a:spcBef>
                <a:spcPts val="0"/>
              </a:spcBef>
              <a:spcAft>
                <a:spcPts val="0"/>
              </a:spcAft>
              <a:buClr>
                <a:schemeClr val="lt1"/>
              </a:buClr>
              <a:buSzPts val="2000"/>
              <a:buFont typeface="Noto Sans Symbols"/>
              <a:buChar char="∙"/>
            </a:pPr>
            <a:r>
              <a:rPr lang="en-US" sz="2000" b="0" i="0" u="none" strike="noStrike" cap="none">
                <a:solidFill>
                  <a:schemeClr val="lt1"/>
                </a:solidFill>
                <a:latin typeface="Arial"/>
                <a:ea typeface="Arial"/>
                <a:cs typeface="Arial"/>
                <a:sym typeface="Arial"/>
              </a:rPr>
              <a:t>Purple cardigan / sweatshirt with school logo</a:t>
            </a:r>
            <a:endParaRPr sz="2000" b="0" i="0" u="none" strike="noStrike" cap="none">
              <a:solidFill>
                <a:schemeClr val="lt1"/>
              </a:solidFill>
              <a:latin typeface="Arial"/>
              <a:ea typeface="Arial"/>
              <a:cs typeface="Arial"/>
              <a:sym typeface="Arial"/>
            </a:endParaRPr>
          </a:p>
          <a:p>
            <a:pPr marL="0" marR="0" lvl="0" indent="-127000" algn="just" rtl="0">
              <a:lnSpc>
                <a:spcPct val="115000"/>
              </a:lnSpc>
              <a:spcBef>
                <a:spcPts val="0"/>
              </a:spcBef>
              <a:spcAft>
                <a:spcPts val="0"/>
              </a:spcAft>
              <a:buClr>
                <a:schemeClr val="lt1"/>
              </a:buClr>
              <a:buSzPts val="2000"/>
              <a:buFont typeface="Noto Sans Symbols"/>
              <a:buChar char="∙"/>
            </a:pPr>
            <a:r>
              <a:rPr lang="en-US" sz="2000" b="0" i="0" u="none" strike="noStrike" cap="none">
                <a:solidFill>
                  <a:schemeClr val="lt1"/>
                </a:solidFill>
                <a:latin typeface="Arial"/>
                <a:ea typeface="Arial"/>
                <a:cs typeface="Arial"/>
                <a:sym typeface="Arial"/>
              </a:rPr>
              <a:t>Grey trousers / skirt / pinafore</a:t>
            </a:r>
            <a:endParaRPr sz="2000" b="0" i="0" u="none" strike="noStrike" cap="none">
              <a:solidFill>
                <a:schemeClr val="lt1"/>
              </a:solidFill>
              <a:latin typeface="Arial"/>
              <a:ea typeface="Arial"/>
              <a:cs typeface="Arial"/>
              <a:sym typeface="Arial"/>
            </a:endParaRPr>
          </a:p>
          <a:p>
            <a:pPr marL="0" marR="0" lvl="0" indent="-127000" algn="just" rtl="0">
              <a:lnSpc>
                <a:spcPct val="115000"/>
              </a:lnSpc>
              <a:spcBef>
                <a:spcPts val="0"/>
              </a:spcBef>
              <a:spcAft>
                <a:spcPts val="0"/>
              </a:spcAft>
              <a:buClr>
                <a:schemeClr val="lt1"/>
              </a:buClr>
              <a:buSzPts val="2000"/>
              <a:buFont typeface="Noto Sans Symbols"/>
              <a:buChar char="∙"/>
            </a:pPr>
            <a:r>
              <a:rPr lang="en-US" sz="2000" b="0" i="0" u="none" strike="noStrike" cap="none">
                <a:solidFill>
                  <a:schemeClr val="lt1"/>
                </a:solidFill>
                <a:latin typeface="Arial"/>
                <a:ea typeface="Arial"/>
                <a:cs typeface="Arial"/>
                <a:sym typeface="Arial"/>
              </a:rPr>
              <a:t>Purple gingham dress in summer</a:t>
            </a:r>
            <a:endParaRPr sz="2000" b="0" i="0" u="none" strike="noStrike" cap="none">
              <a:solidFill>
                <a:schemeClr val="lt1"/>
              </a:solidFill>
              <a:latin typeface="Arial"/>
              <a:ea typeface="Arial"/>
              <a:cs typeface="Arial"/>
              <a:sym typeface="Arial"/>
            </a:endParaRPr>
          </a:p>
          <a:p>
            <a:pPr marL="0" marR="0" lvl="0" indent="-127000" algn="just" rtl="0">
              <a:lnSpc>
                <a:spcPct val="115000"/>
              </a:lnSpc>
              <a:spcBef>
                <a:spcPts val="0"/>
              </a:spcBef>
              <a:spcAft>
                <a:spcPts val="0"/>
              </a:spcAft>
              <a:buClr>
                <a:schemeClr val="lt1"/>
              </a:buClr>
              <a:buSzPts val="2000"/>
              <a:buFont typeface="Noto Sans Symbols"/>
              <a:buChar char="∙"/>
            </a:pPr>
            <a:r>
              <a:rPr lang="en-US" sz="2000" b="0" i="0" u="none" strike="noStrike" cap="none">
                <a:solidFill>
                  <a:schemeClr val="lt1"/>
                </a:solidFill>
                <a:latin typeface="Arial"/>
                <a:ea typeface="Arial"/>
                <a:cs typeface="Arial"/>
                <a:sym typeface="Arial"/>
              </a:rPr>
              <a:t>Grey shorts may be worn in summer</a:t>
            </a:r>
            <a:endParaRPr sz="2000" b="0" i="0" u="none" strike="noStrike" cap="none">
              <a:solidFill>
                <a:schemeClr val="lt1"/>
              </a:solidFill>
              <a:latin typeface="Arial"/>
              <a:ea typeface="Arial"/>
              <a:cs typeface="Arial"/>
              <a:sym typeface="Arial"/>
            </a:endParaRPr>
          </a:p>
          <a:p>
            <a:pPr marL="0" marR="0" lvl="0" indent="-127000" algn="just" rtl="0">
              <a:lnSpc>
                <a:spcPct val="115000"/>
              </a:lnSpc>
              <a:spcBef>
                <a:spcPts val="0"/>
              </a:spcBef>
              <a:spcAft>
                <a:spcPts val="0"/>
              </a:spcAft>
              <a:buClr>
                <a:schemeClr val="lt1"/>
              </a:buClr>
              <a:buSzPts val="2000"/>
              <a:buFont typeface="Noto Sans Symbols"/>
              <a:buChar char="∙"/>
            </a:pPr>
            <a:r>
              <a:rPr lang="en-US" sz="2000" b="0" i="0" u="none" strike="noStrike" cap="none">
                <a:solidFill>
                  <a:schemeClr val="lt1"/>
                </a:solidFill>
                <a:latin typeface="Arial"/>
                <a:ea typeface="Arial"/>
                <a:cs typeface="Arial"/>
                <a:sym typeface="Arial"/>
              </a:rPr>
              <a:t>Black shoes (Trainers can only be worn if they are fully black - no white soles/logos)</a:t>
            </a:r>
            <a:endParaRPr sz="1400" b="0" i="0" u="none" strike="noStrike" cap="none">
              <a:solidFill>
                <a:srgbClr val="000000"/>
              </a:solidFill>
              <a:latin typeface="Arial"/>
              <a:ea typeface="Arial"/>
              <a:cs typeface="Arial"/>
              <a:sym typeface="Arial"/>
            </a:endParaRPr>
          </a:p>
          <a:p>
            <a:pPr marL="0" marR="0" lvl="0" indent="0" algn="just" rtl="0">
              <a:lnSpc>
                <a:spcPct val="115000"/>
              </a:lnSpc>
              <a:spcBef>
                <a:spcPts val="0"/>
              </a:spcBef>
              <a:spcAft>
                <a:spcPts val="0"/>
              </a:spcAft>
              <a:buClr>
                <a:schemeClr val="dk1"/>
              </a:buClr>
              <a:buSzPts val="2000"/>
              <a:buFont typeface="Noto Sans Symbols"/>
              <a:buNone/>
            </a:pPr>
            <a:endParaRPr sz="2000" b="0" i="0" u="none" strike="noStrike" cap="none">
              <a:solidFill>
                <a:schemeClr val="lt1"/>
              </a:solidFill>
              <a:latin typeface="Arial"/>
              <a:ea typeface="Arial"/>
              <a:cs typeface="Arial"/>
              <a:sym typeface="Arial"/>
            </a:endParaRPr>
          </a:p>
          <a:p>
            <a:pPr marL="0" marR="0" lvl="0" indent="0" algn="just" rtl="0">
              <a:lnSpc>
                <a:spcPct val="115000"/>
              </a:lnSpc>
              <a:spcBef>
                <a:spcPts val="0"/>
              </a:spcBef>
              <a:spcAft>
                <a:spcPts val="0"/>
              </a:spcAft>
              <a:buClr>
                <a:schemeClr val="lt1"/>
              </a:buClr>
              <a:buSzPts val="2000"/>
              <a:buFont typeface="Arial"/>
              <a:buNone/>
            </a:pPr>
            <a:r>
              <a:rPr lang="en-US" sz="2000" b="0" i="0" u="none" strike="noStrike" cap="none">
                <a:solidFill>
                  <a:schemeClr val="lt1"/>
                </a:solidFill>
                <a:latin typeface="Arial"/>
                <a:ea typeface="Arial"/>
                <a:cs typeface="Arial"/>
                <a:sym typeface="Arial"/>
              </a:rPr>
              <a:t>Can you please ensure that your child’s name is in their jumpers/cardigan. </a:t>
            </a:r>
            <a:endParaRPr sz="1400" b="0" i="0" u="none" strike="noStrike" cap="none">
              <a:solidFill>
                <a:srgbClr val="000000"/>
              </a:solidFill>
              <a:latin typeface="Arial"/>
              <a:ea typeface="Arial"/>
              <a:cs typeface="Arial"/>
              <a:sym typeface="Arial"/>
            </a:endParaRPr>
          </a:p>
          <a:p>
            <a:pPr marL="0" marR="0" lvl="0" indent="0" algn="just" rtl="0">
              <a:lnSpc>
                <a:spcPct val="115000"/>
              </a:lnSpc>
              <a:spcBef>
                <a:spcPts val="0"/>
              </a:spcBef>
              <a:spcAft>
                <a:spcPts val="0"/>
              </a:spcAft>
              <a:buClr>
                <a:schemeClr val="dk1"/>
              </a:buClr>
              <a:buSzPts val="2000"/>
              <a:buFont typeface="Noto Sans Symbols"/>
              <a:buNone/>
            </a:pPr>
            <a:endParaRPr sz="2000" b="0" i="0" u="none" strike="noStrike" cap="none">
              <a:solidFill>
                <a:schemeClr val="lt1"/>
              </a:solidFill>
              <a:latin typeface="Arial"/>
              <a:ea typeface="Arial"/>
              <a:cs typeface="Arial"/>
              <a:sym typeface="Arial"/>
            </a:endParaRPr>
          </a:p>
          <a:p>
            <a:pPr marL="0" marR="0" lvl="0" indent="0" algn="just" rtl="0">
              <a:lnSpc>
                <a:spcPct val="115000"/>
              </a:lnSpc>
              <a:spcBef>
                <a:spcPts val="0"/>
              </a:spcBef>
              <a:spcAft>
                <a:spcPts val="0"/>
              </a:spcAft>
              <a:buClr>
                <a:schemeClr val="lt1"/>
              </a:buClr>
              <a:buSzPts val="2000"/>
              <a:buFont typeface="Arial"/>
              <a:buNone/>
            </a:pPr>
            <a:r>
              <a:rPr lang="en-US" sz="2000" b="0" i="0" u="none" strike="noStrike" cap="none">
                <a:solidFill>
                  <a:schemeClr val="lt1"/>
                </a:solidFill>
                <a:latin typeface="Arial"/>
                <a:ea typeface="Arial"/>
                <a:cs typeface="Arial"/>
                <a:sym typeface="Arial"/>
              </a:rPr>
              <a:t>Children are asked not to bring any items in from home except a water bottle with their name on.</a:t>
            </a:r>
            <a:endParaRPr sz="1400" b="0" i="0" u="none" strike="noStrike" cap="none">
              <a:solidFill>
                <a:srgbClr val="000000"/>
              </a:solidFill>
              <a:latin typeface="Arial"/>
              <a:ea typeface="Arial"/>
              <a:cs typeface="Arial"/>
              <a:sym typeface="Arial"/>
            </a:endParaRPr>
          </a:p>
          <a:p>
            <a:pPr marL="0" marR="0" lvl="0" indent="0" algn="just" rtl="0">
              <a:lnSpc>
                <a:spcPct val="115000"/>
              </a:lnSpc>
              <a:spcBef>
                <a:spcPts val="0"/>
              </a:spcBef>
              <a:spcAft>
                <a:spcPts val="0"/>
              </a:spcAft>
              <a:buClr>
                <a:schemeClr val="dk1"/>
              </a:buClr>
              <a:buSzPts val="2000"/>
              <a:buFont typeface="Noto Sans Symbols"/>
              <a:buNone/>
            </a:pPr>
            <a:endParaRPr sz="2000" b="0" i="0" u="none" strike="noStrike" cap="none">
              <a:solidFill>
                <a:schemeClr val="lt1"/>
              </a:solidFill>
              <a:latin typeface="Calibri"/>
              <a:ea typeface="Calibri"/>
              <a:cs typeface="Calibri"/>
              <a:sym typeface="Calibri"/>
            </a:endParaRPr>
          </a:p>
          <a:p>
            <a:pPr marL="0" marR="0" lvl="0" indent="0" algn="just" rtl="0">
              <a:lnSpc>
                <a:spcPct val="115000"/>
              </a:lnSpc>
              <a:spcBef>
                <a:spcPts val="0"/>
              </a:spcBef>
              <a:spcAft>
                <a:spcPts val="0"/>
              </a:spcAft>
              <a:buClr>
                <a:schemeClr val="dk1"/>
              </a:buClr>
              <a:buSzPts val="2000"/>
              <a:buFont typeface="Noto Sans Symbols"/>
              <a:buNone/>
            </a:pPr>
            <a:endParaRPr sz="2000" b="0" i="0" u="none" strike="noStrike" cap="none">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a:solidFill>
                <a:schemeClr val="lt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23"/>
          <p:cNvSpPr txBox="1"/>
          <p:nvPr/>
        </p:nvSpPr>
        <p:spPr>
          <a:xfrm>
            <a:off x="179387" y="476250"/>
            <a:ext cx="8640900" cy="4647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800"/>
              <a:buFont typeface="Arial"/>
              <a:buNone/>
            </a:pPr>
            <a:r>
              <a:rPr lang="en-US" sz="1800" b="1" i="0" u="sng" strike="noStrike" cap="none" dirty="0">
                <a:solidFill>
                  <a:schemeClr val="lt1"/>
                </a:solidFill>
                <a:latin typeface="Arial"/>
                <a:ea typeface="Arial"/>
                <a:cs typeface="Arial"/>
                <a:sym typeface="Arial"/>
              </a:rPr>
              <a:t>PE</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r>
              <a:rPr lang="en-US" sz="1800" b="0" i="0" u="none" strike="noStrike" cap="none" dirty="0">
                <a:solidFill>
                  <a:schemeClr val="lt1"/>
                </a:solidFill>
                <a:latin typeface="Arial"/>
                <a:ea typeface="Arial"/>
                <a:cs typeface="Arial"/>
                <a:sym typeface="Arial"/>
              </a:rPr>
              <a:t>Our PE day will be on a </a:t>
            </a:r>
            <a:r>
              <a:rPr lang="en-US" sz="1800" b="0" i="0" u="none" strike="noStrike" cap="none" dirty="0">
                <a:solidFill>
                  <a:srgbClr val="FF0000"/>
                </a:solidFill>
                <a:latin typeface="Arial"/>
                <a:ea typeface="Arial"/>
                <a:cs typeface="Arial"/>
                <a:sym typeface="Arial"/>
              </a:rPr>
              <a:t>Thursday.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r>
              <a:rPr lang="en-US" sz="1800" b="1" i="0" u="none" strike="noStrike" cap="none" dirty="0">
                <a:solidFill>
                  <a:schemeClr val="lt1"/>
                </a:solidFill>
                <a:latin typeface="Arial"/>
                <a:ea typeface="Arial"/>
                <a:cs typeface="Arial"/>
                <a:sym typeface="Arial"/>
              </a:rPr>
              <a:t>Children are to come into school in their PE kit on a </a:t>
            </a:r>
            <a:r>
              <a:rPr lang="en-US" sz="1800" b="1" dirty="0">
                <a:solidFill>
                  <a:srgbClr val="FF0000"/>
                </a:solidFill>
              </a:rPr>
              <a:t>Thursday</a:t>
            </a:r>
            <a:r>
              <a:rPr lang="en-US" sz="1800" b="1" i="0" u="none" strike="noStrike" cap="none" dirty="0">
                <a:solidFill>
                  <a:srgbClr val="FF0000"/>
                </a:solidFill>
                <a:latin typeface="Arial"/>
                <a:ea typeface="Arial"/>
                <a:cs typeface="Arial"/>
                <a:sym typeface="Arial"/>
              </a:rPr>
              <a:t>.</a:t>
            </a:r>
            <a:r>
              <a:rPr lang="en-US" sz="1800" b="1" i="0" u="none" strike="noStrike" cap="none" dirty="0">
                <a:solidFill>
                  <a:schemeClr val="lt1"/>
                </a:solidFill>
                <a:latin typeface="Arial"/>
                <a:ea typeface="Arial"/>
                <a:cs typeface="Arial"/>
                <a:sym typeface="Arial"/>
              </a:rPr>
              <a:t> The children can wear a  plain black tracksuit if the weather is cold. </a:t>
            </a:r>
            <a:endParaRPr sz="1800" b="0" i="0" u="none" strike="noStrike" cap="none" dirty="0">
              <a:solidFill>
                <a:schemeClr val="lt1"/>
              </a:solidFill>
              <a:latin typeface="Arial"/>
              <a:ea typeface="Arial"/>
              <a:cs typeface="Arial"/>
              <a:sym typeface="Arial"/>
            </a:endParaRPr>
          </a:p>
          <a:p>
            <a:pPr marL="0" marR="0" lvl="0" indent="0" algn="just" rtl="0">
              <a:lnSpc>
                <a:spcPct val="115000"/>
              </a:lnSpc>
              <a:spcBef>
                <a:spcPts val="0"/>
              </a:spcBef>
              <a:spcAft>
                <a:spcPts val="0"/>
              </a:spcAft>
              <a:buClr>
                <a:schemeClr val="lt1"/>
              </a:buClr>
              <a:buSzPts val="1800"/>
              <a:buFont typeface="Arial"/>
              <a:buNone/>
            </a:pPr>
            <a:endParaRPr sz="1800" b="1" i="0" u="sng" strike="noStrike" cap="none" dirty="0">
              <a:solidFill>
                <a:schemeClr val="lt1"/>
              </a:solidFill>
              <a:latin typeface="Arial"/>
              <a:ea typeface="Arial"/>
              <a:cs typeface="Arial"/>
              <a:sym typeface="Arial"/>
            </a:endParaRPr>
          </a:p>
          <a:p>
            <a:pPr marL="0" marR="0" lvl="0" indent="0" algn="just" rtl="0">
              <a:lnSpc>
                <a:spcPct val="115000"/>
              </a:lnSpc>
              <a:spcBef>
                <a:spcPts val="0"/>
              </a:spcBef>
              <a:spcAft>
                <a:spcPts val="0"/>
              </a:spcAft>
              <a:buClr>
                <a:schemeClr val="lt1"/>
              </a:buClr>
              <a:buSzPts val="1800"/>
              <a:buFont typeface="Arial"/>
              <a:buNone/>
            </a:pPr>
            <a:r>
              <a:rPr lang="en-US" sz="1800" b="1" i="0" u="sng" strike="noStrike" cap="none" dirty="0">
                <a:solidFill>
                  <a:schemeClr val="lt1"/>
                </a:solidFill>
                <a:latin typeface="Arial"/>
                <a:ea typeface="Arial"/>
                <a:cs typeface="Arial"/>
                <a:sym typeface="Arial"/>
              </a:rPr>
              <a:t>PE</a:t>
            </a:r>
            <a:endParaRPr sz="1800" b="0" i="0" u="none" strike="noStrike" cap="none" dirty="0">
              <a:solidFill>
                <a:schemeClr val="lt1"/>
              </a:solidFill>
              <a:latin typeface="Arial"/>
              <a:ea typeface="Arial"/>
              <a:cs typeface="Arial"/>
              <a:sym typeface="Arial"/>
            </a:endParaRPr>
          </a:p>
          <a:p>
            <a:pPr marL="0" marR="0" lvl="0" indent="0" algn="just" rtl="0">
              <a:lnSpc>
                <a:spcPct val="115000"/>
              </a:lnSpc>
              <a:spcBef>
                <a:spcPts val="1000"/>
              </a:spcBef>
              <a:spcAft>
                <a:spcPts val="0"/>
              </a:spcAft>
              <a:buClr>
                <a:schemeClr val="lt1"/>
              </a:buClr>
              <a:buSzPts val="1800"/>
              <a:buFont typeface="Arial"/>
              <a:buNone/>
            </a:pPr>
            <a:r>
              <a:rPr lang="en-US" sz="1800" b="0" i="0" u="none" strike="noStrike" cap="none" dirty="0">
                <a:solidFill>
                  <a:schemeClr val="lt1"/>
                </a:solidFill>
                <a:latin typeface="Arial"/>
                <a:ea typeface="Arial"/>
                <a:cs typeface="Arial"/>
                <a:sym typeface="Arial"/>
              </a:rPr>
              <a:t>Your child will need:</a:t>
            </a:r>
            <a:endParaRPr sz="1800" b="0" i="0" u="none" strike="noStrike" cap="none" dirty="0">
              <a:solidFill>
                <a:schemeClr val="lt1"/>
              </a:solidFill>
              <a:latin typeface="Arial"/>
              <a:ea typeface="Arial"/>
              <a:cs typeface="Arial"/>
              <a:sym typeface="Arial"/>
            </a:endParaRPr>
          </a:p>
          <a:p>
            <a:pPr marL="0" marR="0" lvl="0" indent="-114300" algn="just" rtl="0">
              <a:lnSpc>
                <a:spcPct val="115000"/>
              </a:lnSpc>
              <a:spcBef>
                <a:spcPts val="1000"/>
              </a:spcBef>
              <a:spcAft>
                <a:spcPts val="0"/>
              </a:spcAft>
              <a:buClr>
                <a:schemeClr val="lt1"/>
              </a:buClr>
              <a:buSzPts val="1800"/>
              <a:buFont typeface="Noto Sans Symbols"/>
              <a:buChar char="∙"/>
            </a:pPr>
            <a:r>
              <a:rPr lang="en-US" sz="1800" b="0" i="0" u="none" strike="noStrike" cap="none" dirty="0">
                <a:solidFill>
                  <a:schemeClr val="lt1"/>
                </a:solidFill>
                <a:latin typeface="Arial"/>
                <a:ea typeface="Arial"/>
                <a:cs typeface="Arial"/>
                <a:sym typeface="Arial"/>
              </a:rPr>
              <a:t>A purple t-shirt with school logo</a:t>
            </a:r>
            <a:endParaRPr sz="1800" b="0" i="0" u="none" strike="noStrike" cap="none" dirty="0">
              <a:solidFill>
                <a:schemeClr val="lt1"/>
              </a:solidFill>
              <a:latin typeface="Arial"/>
              <a:ea typeface="Arial"/>
              <a:cs typeface="Arial"/>
              <a:sym typeface="Arial"/>
            </a:endParaRPr>
          </a:p>
          <a:p>
            <a:pPr marL="0" marR="0" lvl="0" indent="-114300" algn="just" rtl="0">
              <a:lnSpc>
                <a:spcPct val="115000"/>
              </a:lnSpc>
              <a:spcBef>
                <a:spcPts val="0"/>
              </a:spcBef>
              <a:spcAft>
                <a:spcPts val="0"/>
              </a:spcAft>
              <a:buClr>
                <a:schemeClr val="lt1"/>
              </a:buClr>
              <a:buSzPts val="1800"/>
              <a:buFont typeface="Noto Sans Symbols"/>
              <a:buChar char="∙"/>
            </a:pPr>
            <a:r>
              <a:rPr lang="en-US" sz="1800" b="0" i="0" u="none" strike="noStrike" cap="none" dirty="0">
                <a:solidFill>
                  <a:schemeClr val="lt1"/>
                </a:solidFill>
                <a:latin typeface="Arial"/>
                <a:ea typeface="Arial"/>
                <a:cs typeface="Arial"/>
                <a:sym typeface="Arial"/>
              </a:rPr>
              <a:t>Black shorts</a:t>
            </a:r>
            <a:endParaRPr sz="1800" b="0" i="0" u="none" strike="noStrike" cap="none" dirty="0">
              <a:solidFill>
                <a:schemeClr val="lt1"/>
              </a:solidFill>
              <a:latin typeface="Arial"/>
              <a:ea typeface="Arial"/>
              <a:cs typeface="Arial"/>
              <a:sym typeface="Arial"/>
            </a:endParaRPr>
          </a:p>
          <a:p>
            <a:pPr marL="0" marR="0" lvl="0" indent="-114300" algn="just" rtl="0">
              <a:lnSpc>
                <a:spcPct val="115000"/>
              </a:lnSpc>
              <a:spcBef>
                <a:spcPts val="0"/>
              </a:spcBef>
              <a:spcAft>
                <a:spcPts val="0"/>
              </a:spcAft>
              <a:buClr>
                <a:schemeClr val="lt1"/>
              </a:buClr>
              <a:buSzPts val="1800"/>
              <a:buFont typeface="Noto Sans Symbols"/>
              <a:buChar char="∙"/>
            </a:pPr>
            <a:r>
              <a:rPr lang="en-US" sz="1800" b="0" i="0" u="none" strike="noStrike" cap="none" dirty="0">
                <a:solidFill>
                  <a:schemeClr val="lt1"/>
                </a:solidFill>
                <a:latin typeface="Arial"/>
                <a:ea typeface="Arial"/>
                <a:cs typeface="Arial"/>
                <a:sym typeface="Arial"/>
              </a:rPr>
              <a:t>Black pumps / trainers</a:t>
            </a:r>
            <a:endParaRPr sz="1800" b="0" i="0" u="none" strike="noStrike" cap="none" dirty="0">
              <a:solidFill>
                <a:schemeClr val="lt1"/>
              </a:solidFill>
              <a:latin typeface="Arial"/>
              <a:ea typeface="Arial"/>
              <a:cs typeface="Arial"/>
              <a:sym typeface="Arial"/>
            </a:endParaRPr>
          </a:p>
          <a:p>
            <a:pPr marL="0" marR="0" lvl="0" indent="0" algn="just" rtl="0">
              <a:lnSpc>
                <a:spcPct val="115000"/>
              </a:lnSpc>
              <a:spcBef>
                <a:spcPts val="0"/>
              </a:spcBef>
              <a:spcAft>
                <a:spcPts val="0"/>
              </a:spcAft>
              <a:buClr>
                <a:srgbClr val="000000"/>
              </a:buClr>
              <a:buSzPts val="1800"/>
              <a:buFont typeface="Arial"/>
              <a:buNone/>
            </a:pPr>
            <a:endParaRPr sz="1800" b="0" i="0" u="none" strike="noStrike" cap="none" dirty="0">
              <a:solidFill>
                <a:schemeClr val="lt1"/>
              </a:solidFill>
              <a:latin typeface="Arial"/>
              <a:ea typeface="Arial"/>
              <a:cs typeface="Arial"/>
              <a:sym typeface="Arial"/>
            </a:endParaRPr>
          </a:p>
          <a:p>
            <a:pPr marL="0" marR="0" lvl="0" indent="0" algn="l" rtl="0">
              <a:lnSpc>
                <a:spcPct val="100000"/>
              </a:lnSpc>
              <a:spcBef>
                <a:spcPts val="1000"/>
              </a:spcBef>
              <a:spcAft>
                <a:spcPts val="0"/>
              </a:spcAft>
              <a:buClr>
                <a:srgbClr val="000000"/>
              </a:buClr>
              <a:buSzPts val="1800"/>
              <a:buFont typeface="Arial"/>
              <a:buNone/>
            </a:pPr>
            <a:endParaRPr sz="1800" b="0" i="0" u="none" strike="noStrike" cap="none" dirty="0">
              <a:solidFill>
                <a:schemeClr val="lt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24"/>
          <p:cNvSpPr txBox="1"/>
          <p:nvPr/>
        </p:nvSpPr>
        <p:spPr>
          <a:xfrm>
            <a:off x="468312" y="620712"/>
            <a:ext cx="8280300" cy="2862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800"/>
              <a:buFont typeface="Arial"/>
              <a:buNone/>
            </a:pPr>
            <a:r>
              <a:rPr lang="en-US" sz="1800" b="1" i="0" u="sng" strike="noStrike" cap="none">
                <a:solidFill>
                  <a:schemeClr val="lt1"/>
                </a:solidFill>
                <a:latin typeface="Arial"/>
                <a:ea typeface="Arial"/>
                <a:cs typeface="Arial"/>
                <a:sym typeface="Arial"/>
              </a:rPr>
              <a:t>Curriculum</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sng"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r>
              <a:rPr lang="en-US" sz="1800" b="0" i="0" u="none" strike="noStrike" cap="none">
                <a:solidFill>
                  <a:schemeClr val="lt1"/>
                </a:solidFill>
                <a:latin typeface="Arial"/>
                <a:ea typeface="Arial"/>
                <a:cs typeface="Arial"/>
                <a:sym typeface="Arial"/>
              </a:rPr>
              <a:t>Our topics for this year are: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graphicFrame>
        <p:nvGraphicFramePr>
          <p:cNvPr id="144" name="Google Shape;144;p24"/>
          <p:cNvGraphicFramePr/>
          <p:nvPr/>
        </p:nvGraphicFramePr>
        <p:xfrm>
          <a:off x="250825" y="1550987"/>
          <a:ext cx="8569300" cy="4879135"/>
        </p:xfrm>
        <a:graphic>
          <a:graphicData uri="http://schemas.openxmlformats.org/drawingml/2006/table">
            <a:tbl>
              <a:tblPr>
                <a:noFill/>
                <a:tableStyleId>{5705BBBF-4B7E-46E0-8907-723418FBA502}</a:tableStyleId>
              </a:tblPr>
              <a:tblGrid>
                <a:gridCol w="1357300">
                  <a:extLst>
                    <a:ext uri="{9D8B030D-6E8A-4147-A177-3AD203B41FA5}">
                      <a16:colId xmlns:a16="http://schemas.microsoft.com/office/drawing/2014/main" val="20000"/>
                    </a:ext>
                  </a:extLst>
                </a:gridCol>
                <a:gridCol w="2355850">
                  <a:extLst>
                    <a:ext uri="{9D8B030D-6E8A-4147-A177-3AD203B41FA5}">
                      <a16:colId xmlns:a16="http://schemas.microsoft.com/office/drawing/2014/main" val="20001"/>
                    </a:ext>
                  </a:extLst>
                </a:gridCol>
                <a:gridCol w="2357425">
                  <a:extLst>
                    <a:ext uri="{9D8B030D-6E8A-4147-A177-3AD203B41FA5}">
                      <a16:colId xmlns:a16="http://schemas.microsoft.com/office/drawing/2014/main" val="20002"/>
                    </a:ext>
                  </a:extLst>
                </a:gridCol>
                <a:gridCol w="2498725">
                  <a:extLst>
                    <a:ext uri="{9D8B030D-6E8A-4147-A177-3AD203B41FA5}">
                      <a16:colId xmlns:a16="http://schemas.microsoft.com/office/drawing/2014/main" val="20003"/>
                    </a:ext>
                  </a:extLst>
                </a:gridCol>
              </a:tblGrid>
              <a:tr h="458775">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solidFill>
                          <a:schemeClr val="dk1"/>
                        </a:solidFill>
                        <a:latin typeface="Arial"/>
                        <a:ea typeface="Arial"/>
                        <a:cs typeface="Arial"/>
                        <a:sym typeface="Arial"/>
                      </a:endParaRPr>
                    </a:p>
                  </a:txBody>
                  <a:tcPr marL="91450" marR="91450" marT="45675" marB="4567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rgbClr val="2D2D8A"/>
                    </a:solidFill>
                  </a:tcPr>
                </a:tc>
                <a:tc>
                  <a:txBody>
                    <a:bodyPr/>
                    <a:lstStyle/>
                    <a:p>
                      <a:pPr marL="0" marR="0" lvl="0" indent="0" algn="l" rtl="0">
                        <a:lnSpc>
                          <a:spcPct val="100000"/>
                        </a:lnSpc>
                        <a:spcBef>
                          <a:spcPts val="0"/>
                        </a:spcBef>
                        <a:spcAft>
                          <a:spcPts val="0"/>
                        </a:spcAft>
                        <a:buClr>
                          <a:srgbClr val="FFFFFF"/>
                        </a:buClr>
                        <a:buSzPts val="1800"/>
                        <a:buFont typeface="Arial"/>
                        <a:buNone/>
                      </a:pPr>
                      <a:r>
                        <a:rPr lang="en-US" sz="1800" b="1" i="0" u="none" strike="noStrike" cap="none">
                          <a:solidFill>
                            <a:srgbClr val="FFFFFF"/>
                          </a:solidFill>
                          <a:latin typeface="Arial"/>
                          <a:ea typeface="Arial"/>
                          <a:cs typeface="Arial"/>
                          <a:sym typeface="Arial"/>
                        </a:rPr>
                        <a:t>Autumn</a:t>
                      </a:r>
                      <a:endParaRPr sz="1400" u="none" strike="noStrike" cap="none"/>
                    </a:p>
                  </a:txBody>
                  <a:tcPr marL="91450" marR="91450" marT="45675" marB="4567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rgbClr val="2D2D8A"/>
                    </a:solidFill>
                  </a:tcPr>
                </a:tc>
                <a:tc>
                  <a:txBody>
                    <a:bodyPr/>
                    <a:lstStyle/>
                    <a:p>
                      <a:pPr marL="0" marR="0" lvl="0" indent="0" algn="l" rtl="0">
                        <a:lnSpc>
                          <a:spcPct val="100000"/>
                        </a:lnSpc>
                        <a:spcBef>
                          <a:spcPts val="0"/>
                        </a:spcBef>
                        <a:spcAft>
                          <a:spcPts val="0"/>
                        </a:spcAft>
                        <a:buClr>
                          <a:srgbClr val="FFFFFF"/>
                        </a:buClr>
                        <a:buSzPts val="1800"/>
                        <a:buFont typeface="Arial"/>
                        <a:buNone/>
                      </a:pPr>
                      <a:r>
                        <a:rPr lang="en-US" sz="1800" b="1" i="0" u="none" strike="noStrike" cap="none">
                          <a:solidFill>
                            <a:srgbClr val="FFFFFF"/>
                          </a:solidFill>
                          <a:latin typeface="Arial"/>
                          <a:ea typeface="Arial"/>
                          <a:cs typeface="Arial"/>
                          <a:sym typeface="Arial"/>
                        </a:rPr>
                        <a:t>Spring</a:t>
                      </a:r>
                      <a:endParaRPr sz="1400" u="none" strike="noStrike" cap="none"/>
                    </a:p>
                  </a:txBody>
                  <a:tcPr marL="91450" marR="91450" marT="45675" marB="4567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rgbClr val="2D2D8A"/>
                    </a:solidFill>
                  </a:tcPr>
                </a:tc>
                <a:tc>
                  <a:txBody>
                    <a:bodyPr/>
                    <a:lstStyle/>
                    <a:p>
                      <a:pPr marL="0" marR="0" lvl="0" indent="0" algn="l" rtl="0">
                        <a:lnSpc>
                          <a:spcPct val="100000"/>
                        </a:lnSpc>
                        <a:spcBef>
                          <a:spcPts val="0"/>
                        </a:spcBef>
                        <a:spcAft>
                          <a:spcPts val="0"/>
                        </a:spcAft>
                        <a:buClr>
                          <a:srgbClr val="FFFFFF"/>
                        </a:buClr>
                        <a:buSzPts val="1800"/>
                        <a:buFont typeface="Arial"/>
                        <a:buNone/>
                      </a:pPr>
                      <a:r>
                        <a:rPr lang="en-US" sz="1800" b="1" i="0" u="none" strike="noStrike" cap="none">
                          <a:solidFill>
                            <a:srgbClr val="FFFFFF"/>
                          </a:solidFill>
                          <a:latin typeface="Arial"/>
                          <a:ea typeface="Arial"/>
                          <a:cs typeface="Arial"/>
                          <a:sym typeface="Arial"/>
                        </a:rPr>
                        <a:t>Summer</a:t>
                      </a:r>
                      <a:endParaRPr sz="1400" u="none" strike="noStrike" cap="none"/>
                    </a:p>
                  </a:txBody>
                  <a:tcPr marL="91450" marR="91450" marT="45675" marB="4567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rgbClr val="2D2D8A"/>
                    </a:solidFill>
                  </a:tcPr>
                </a:tc>
                <a:extLst>
                  <a:ext uri="{0D108BD9-81ED-4DB2-BD59-A6C34878D82A}">
                    <a16:rowId xmlns:a16="http://schemas.microsoft.com/office/drawing/2014/main" val="10000"/>
                  </a:ext>
                </a:extLst>
              </a:tr>
              <a:tr h="823900">
                <a:tc>
                  <a:txBody>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rgbClr val="000000"/>
                          </a:solidFill>
                          <a:latin typeface="Arial"/>
                          <a:ea typeface="Arial"/>
                          <a:cs typeface="Arial"/>
                          <a:sym typeface="Arial"/>
                        </a:rPr>
                        <a:t>History</a:t>
                      </a:r>
                      <a:endParaRPr sz="1400" u="none" strike="noStrike" cap="none"/>
                    </a:p>
                  </a:txBody>
                  <a:tcPr marL="91450" marR="91450" marT="45675" marB="4567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solidFill>
                          <a:schemeClr val="dk1"/>
                        </a:solidFill>
                        <a:latin typeface="Arial"/>
                        <a:ea typeface="Arial"/>
                        <a:cs typeface="Arial"/>
                        <a:sym typeface="Arial"/>
                      </a:endParaRPr>
                    </a:p>
                  </a:txBody>
                  <a:tcPr marL="91450" marR="91450" marT="45675" marB="4567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tc>
                  <a:txBody>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Were toys different when my Grandad was young? </a:t>
                      </a:r>
                      <a:endParaRPr sz="1400" u="none" strike="noStrike" cap="none"/>
                    </a:p>
                  </a:txBody>
                  <a:tcPr marL="91450" marR="91450" marT="45675" marB="4567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tc>
                  <a:txBody>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Why were the Beatles famous? </a:t>
                      </a:r>
                      <a:endParaRPr sz="1400" u="none" strike="noStrike" cap="none"/>
                    </a:p>
                  </a:txBody>
                  <a:tcPr marL="91450" marR="91450" marT="45675" marB="4567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extLst>
                  <a:ext uri="{0D108BD9-81ED-4DB2-BD59-A6C34878D82A}">
                    <a16:rowId xmlns:a16="http://schemas.microsoft.com/office/drawing/2014/main" val="10001"/>
                  </a:ext>
                </a:extLst>
              </a:tr>
              <a:tr h="1554150">
                <a:tc>
                  <a:txBody>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rgbClr val="000000"/>
                          </a:solidFill>
                          <a:latin typeface="Arial"/>
                          <a:ea typeface="Arial"/>
                          <a:cs typeface="Arial"/>
                          <a:sym typeface="Arial"/>
                        </a:rPr>
                        <a:t>Geography</a:t>
                      </a:r>
                      <a:endParaRPr sz="1400" u="none" strike="noStrike" cap="none"/>
                    </a:p>
                  </a:txBody>
                  <a:tcPr marL="91450" marR="91450" marT="45675" marB="4567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E8E8ED"/>
                    </a:solidFill>
                  </a:tcPr>
                </a:tc>
                <a:tc>
                  <a:txBody>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Seasonal and Daily weather patterns – linked to Science </a:t>
                      </a:r>
                      <a:endParaRPr sz="1400" u="none" strike="noStrike" cap="none"/>
                    </a:p>
                    <a:p>
                      <a:pPr marL="0" marR="0" lvl="0" indent="0" algn="l" rtl="0">
                        <a:lnSpc>
                          <a:spcPct val="100000"/>
                        </a:lnSpc>
                        <a:spcBef>
                          <a:spcPts val="0"/>
                        </a:spcBef>
                        <a:spcAft>
                          <a:spcPts val="0"/>
                        </a:spcAft>
                        <a:buClr>
                          <a:schemeClr val="dk1"/>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The Great Outdoors</a:t>
                      </a:r>
                      <a:endParaRPr sz="1400" u="none" strike="noStrike" cap="none"/>
                    </a:p>
                  </a:txBody>
                  <a:tcPr marL="91450" marR="91450" marT="45675" marB="4567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E8E8ED"/>
                    </a:solidFill>
                  </a:tcPr>
                </a:tc>
                <a:tc>
                  <a:txBody>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Seasonal and Daily weather patterns – linked to Science </a:t>
                      </a:r>
                      <a:endParaRPr sz="1400" u="none" strike="noStrike" cap="none"/>
                    </a:p>
                    <a:p>
                      <a:pPr marL="0" marR="0" lvl="0" indent="0" algn="l" rtl="0">
                        <a:lnSpc>
                          <a:spcPct val="100000"/>
                        </a:lnSpc>
                        <a:spcBef>
                          <a:spcPts val="0"/>
                        </a:spcBef>
                        <a:spcAft>
                          <a:spcPts val="0"/>
                        </a:spcAft>
                        <a:buClr>
                          <a:schemeClr val="dk1"/>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UK Countries, Capital cities and Seas </a:t>
                      </a:r>
                      <a:endParaRPr sz="1400" u="none" strike="noStrike" cap="none"/>
                    </a:p>
                  </a:txBody>
                  <a:tcPr marL="91450" marR="91450" marT="45675" marB="4567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E8E8ED"/>
                    </a:solidFill>
                  </a:tcPr>
                </a:tc>
                <a:tc>
                  <a:txBody>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Seasonal and Daily weather patterns – linked to Science </a:t>
                      </a:r>
                      <a:endParaRPr sz="1400" u="none" strike="noStrike" cap="none"/>
                    </a:p>
                    <a:p>
                      <a:pPr marL="0" marR="0" lvl="0" indent="0" algn="l" rtl="0">
                        <a:lnSpc>
                          <a:spcPct val="100000"/>
                        </a:lnSpc>
                        <a:spcBef>
                          <a:spcPts val="0"/>
                        </a:spcBef>
                        <a:spcAft>
                          <a:spcPts val="0"/>
                        </a:spcAft>
                        <a:buClr>
                          <a:schemeClr val="dk1"/>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Beyond Bootle </a:t>
                      </a:r>
                      <a:endParaRPr sz="1400" u="none" strike="noStrike" cap="none"/>
                    </a:p>
                  </a:txBody>
                  <a:tcPr marL="91450" marR="91450" marT="45675" marB="4567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E8E8ED"/>
                    </a:solidFill>
                  </a:tcPr>
                </a:tc>
                <a:extLst>
                  <a:ext uri="{0D108BD9-81ED-4DB2-BD59-A6C34878D82A}">
                    <a16:rowId xmlns:a16="http://schemas.microsoft.com/office/drawing/2014/main" val="10002"/>
                  </a:ext>
                </a:extLst>
              </a:tr>
              <a:tr h="2041525">
                <a:tc>
                  <a:txBody>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rgbClr val="000000"/>
                          </a:solidFill>
                          <a:latin typeface="Arial"/>
                          <a:ea typeface="Arial"/>
                          <a:cs typeface="Arial"/>
                          <a:sym typeface="Arial"/>
                        </a:rPr>
                        <a:t>Science</a:t>
                      </a:r>
                      <a:endParaRPr sz="1400" u="none" strike="noStrike" cap="none"/>
                    </a:p>
                  </a:txBody>
                  <a:tcPr marL="91450" marR="91450" marT="45675" marB="4567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tc>
                  <a:txBody>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Seasonal changes – linked to Forest School </a:t>
                      </a:r>
                      <a:endParaRPr sz="1400" u="none" strike="noStrike" cap="none"/>
                    </a:p>
                    <a:p>
                      <a:pPr marL="0" marR="0" lvl="0" indent="0" algn="l" rtl="0">
                        <a:lnSpc>
                          <a:spcPct val="100000"/>
                        </a:lnSpc>
                        <a:spcBef>
                          <a:spcPts val="0"/>
                        </a:spcBef>
                        <a:spcAft>
                          <a:spcPts val="0"/>
                        </a:spcAft>
                        <a:buClr>
                          <a:schemeClr val="dk1"/>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Superpowers – animals including humans</a:t>
                      </a:r>
                      <a:endParaRPr sz="1400" u="none" strike="noStrike" cap="none"/>
                    </a:p>
                    <a:p>
                      <a:pPr marL="0" marR="0" lvl="0" indent="0" algn="l" rtl="0">
                        <a:lnSpc>
                          <a:spcPct val="100000"/>
                        </a:lnSpc>
                        <a:spcBef>
                          <a:spcPts val="0"/>
                        </a:spcBef>
                        <a:spcAft>
                          <a:spcPts val="0"/>
                        </a:spcAft>
                        <a:buClr>
                          <a:schemeClr val="dk1"/>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Everyday materials </a:t>
                      </a:r>
                      <a:endParaRPr sz="1400" u="none" strike="noStrike" cap="none"/>
                    </a:p>
                  </a:txBody>
                  <a:tcPr marL="91450" marR="91450" marT="45675" marB="4567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tc>
                  <a:txBody>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Seasonal changes – linked to Forest School </a:t>
                      </a:r>
                      <a:endParaRPr sz="1400" u="none" strike="noStrike" cap="none"/>
                    </a:p>
                    <a:p>
                      <a:pPr marL="0" marR="0" lvl="0" indent="0" algn="l" rtl="0">
                        <a:lnSpc>
                          <a:spcPct val="100000"/>
                        </a:lnSpc>
                        <a:spcBef>
                          <a:spcPts val="0"/>
                        </a:spcBef>
                        <a:spcAft>
                          <a:spcPts val="0"/>
                        </a:spcAft>
                        <a:buClr>
                          <a:schemeClr val="dk1"/>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Animals including human </a:t>
                      </a:r>
                      <a:endParaRPr sz="1400" u="none" strike="noStrike" cap="none"/>
                    </a:p>
                    <a:p>
                      <a:pPr marL="0" marR="0" lvl="0" indent="0" algn="l" rtl="0">
                        <a:lnSpc>
                          <a:spcPct val="100000"/>
                        </a:lnSpc>
                        <a:spcBef>
                          <a:spcPts val="0"/>
                        </a:spcBef>
                        <a:spcAft>
                          <a:spcPts val="0"/>
                        </a:spcAft>
                        <a:buClr>
                          <a:schemeClr val="dk1"/>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Properties of materials </a:t>
                      </a:r>
                      <a:endParaRPr sz="1400" u="none" strike="noStrike" cap="none"/>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000000"/>
                        </a:solidFill>
                        <a:latin typeface="Arial"/>
                        <a:ea typeface="Arial"/>
                        <a:cs typeface="Arial"/>
                        <a:sym typeface="Arial"/>
                      </a:endParaRPr>
                    </a:p>
                  </a:txBody>
                  <a:tcPr marL="91450" marR="91450" marT="45675" marB="4567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tc>
                  <a:txBody>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Seasonal changes – linked to Forest School </a:t>
                      </a:r>
                      <a:endParaRPr sz="1400" u="none" strike="noStrike" cap="none"/>
                    </a:p>
                    <a:p>
                      <a:pPr marL="0" marR="0" lvl="0" indent="0" algn="l" rtl="0">
                        <a:lnSpc>
                          <a:spcPct val="100000"/>
                        </a:lnSpc>
                        <a:spcBef>
                          <a:spcPts val="0"/>
                        </a:spcBef>
                        <a:spcAft>
                          <a:spcPts val="0"/>
                        </a:spcAft>
                        <a:buClr>
                          <a:schemeClr val="dk1"/>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000000"/>
                          </a:solidFill>
                          <a:latin typeface="Arial"/>
                          <a:ea typeface="Arial"/>
                          <a:cs typeface="Arial"/>
                          <a:sym typeface="Arial"/>
                        </a:rPr>
                        <a:t>Plants </a:t>
                      </a:r>
                      <a:endParaRPr sz="1400" u="none" strike="noStrike" cap="none"/>
                    </a:p>
                  </a:txBody>
                  <a:tcPr marL="91450" marR="91450" marT="45675" marB="4567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5"/>
          <p:cNvSpPr txBox="1"/>
          <p:nvPr/>
        </p:nvSpPr>
        <p:spPr>
          <a:xfrm>
            <a:off x="179374" y="458775"/>
            <a:ext cx="8424000" cy="28622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2000"/>
              <a:buFont typeface="Arial"/>
              <a:buNone/>
            </a:pPr>
            <a:r>
              <a:rPr lang="en-US" sz="2000" b="1" i="0" u="sng" strike="noStrike" cap="none" dirty="0">
                <a:solidFill>
                  <a:schemeClr val="lt1"/>
                </a:solidFill>
                <a:latin typeface="Arial"/>
                <a:ea typeface="Arial"/>
                <a:cs typeface="Arial"/>
                <a:sym typeface="Arial"/>
              </a:rPr>
              <a:t>Homework</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000"/>
              <a:buFont typeface="Arial"/>
              <a:buNone/>
            </a:pPr>
            <a:endParaRPr sz="2000" b="0" i="0" u="none" strike="noStrike" cap="none" dirty="0">
              <a:solidFill>
                <a:schemeClr val="lt1"/>
              </a:solidFill>
              <a:latin typeface="Arial"/>
              <a:ea typeface="Arial"/>
              <a:cs typeface="Arial"/>
              <a:sym typeface="Arial"/>
            </a:endParaRPr>
          </a:p>
          <a:p>
            <a:pPr marL="0" marR="0" lvl="0" indent="-127000" algn="l" rtl="0">
              <a:lnSpc>
                <a:spcPct val="100000"/>
              </a:lnSpc>
              <a:spcBef>
                <a:spcPts val="0"/>
              </a:spcBef>
              <a:spcAft>
                <a:spcPts val="0"/>
              </a:spcAft>
              <a:buClr>
                <a:schemeClr val="lt1"/>
              </a:buClr>
              <a:buSzPts val="2000"/>
              <a:buFont typeface="Arial"/>
              <a:buChar char="•"/>
            </a:pPr>
            <a:r>
              <a:rPr lang="en-US" sz="2000" b="0" i="0" u="none" strike="noStrike" cap="none" dirty="0">
                <a:solidFill>
                  <a:schemeClr val="lt1"/>
                </a:solidFill>
                <a:latin typeface="Arial"/>
                <a:ea typeface="Arial"/>
                <a:cs typeface="Arial"/>
                <a:sym typeface="Arial"/>
              </a:rPr>
              <a:t>Children are expected to read their reading book every day.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000"/>
              <a:buFont typeface="Arial"/>
              <a:buNone/>
            </a:pPr>
            <a:endParaRPr sz="2000" b="0" i="0" u="none" strike="noStrike" cap="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000"/>
              <a:buFont typeface="Arial"/>
              <a:buNone/>
            </a:pPr>
            <a:endParaRPr sz="2000" b="0" i="0" u="none" strike="noStrike" cap="none" dirty="0">
              <a:solidFill>
                <a:schemeClr val="lt1"/>
              </a:solidFill>
              <a:latin typeface="Arial"/>
              <a:ea typeface="Arial"/>
              <a:cs typeface="Arial"/>
              <a:sym typeface="Arial"/>
            </a:endParaRPr>
          </a:p>
          <a:p>
            <a:pPr marL="0" marR="0" lvl="0" indent="-127000" algn="l" rtl="0">
              <a:lnSpc>
                <a:spcPct val="100000"/>
              </a:lnSpc>
              <a:spcBef>
                <a:spcPts val="0"/>
              </a:spcBef>
              <a:spcAft>
                <a:spcPts val="0"/>
              </a:spcAft>
              <a:buClr>
                <a:schemeClr val="lt1"/>
              </a:buClr>
              <a:buSzPts val="2000"/>
              <a:buFont typeface="Arial"/>
              <a:buChar char="•"/>
            </a:pPr>
            <a:r>
              <a:rPr lang="en-US" sz="2000" dirty="0">
                <a:solidFill>
                  <a:schemeClr val="lt1"/>
                </a:solidFill>
              </a:rPr>
              <a:t>Later in the year, </a:t>
            </a:r>
            <a:r>
              <a:rPr lang="en-US" sz="2000" b="0" i="0" u="none" strike="noStrike" cap="none" dirty="0">
                <a:solidFill>
                  <a:schemeClr val="lt1"/>
                </a:solidFill>
                <a:latin typeface="Arial"/>
                <a:ea typeface="Arial"/>
                <a:cs typeface="Arial"/>
                <a:sym typeface="Arial"/>
              </a:rPr>
              <a:t>they will have number facts and spellings to practice at home weekly– it is crucial that you help your child with this at home.</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000"/>
              <a:buFont typeface="Arial"/>
              <a:buNone/>
            </a:pPr>
            <a:endParaRPr sz="2000" b="0" i="0" u="none" strike="noStrike" cap="none" dirty="0">
              <a:solidFill>
                <a:schemeClr val="lt1"/>
              </a:solidFill>
              <a:latin typeface="Arial"/>
              <a:ea typeface="Arial"/>
              <a:cs typeface="Arial"/>
              <a:sym typeface="Arial"/>
            </a:endParaRPr>
          </a:p>
          <a:p>
            <a:pPr marL="0" marR="0" lvl="0" indent="-127000" algn="l" rtl="0">
              <a:lnSpc>
                <a:spcPct val="100000"/>
              </a:lnSpc>
              <a:spcBef>
                <a:spcPts val="0"/>
              </a:spcBef>
              <a:spcAft>
                <a:spcPts val="0"/>
              </a:spcAft>
              <a:buClr>
                <a:schemeClr val="lt1"/>
              </a:buClr>
              <a:buSzPts val="2000"/>
              <a:buFont typeface="Arial"/>
              <a:buChar char="•"/>
            </a:pPr>
            <a:r>
              <a:rPr lang="en-US" sz="2000" b="0" i="0" u="none" strike="noStrike" cap="none" dirty="0">
                <a:solidFill>
                  <a:schemeClr val="lt1"/>
                </a:solidFill>
                <a:latin typeface="Arial"/>
                <a:ea typeface="Arial"/>
                <a:cs typeface="Arial"/>
                <a:sym typeface="Arial"/>
              </a:rPr>
              <a:t>We may also send some additional activities if necessary.</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26"/>
          <p:cNvSpPr txBox="1">
            <a:spLocks noGrp="1"/>
          </p:cNvSpPr>
          <p:nvPr>
            <p:ph type="title"/>
          </p:nvPr>
        </p:nvSpPr>
        <p:spPr>
          <a:xfrm>
            <a:off x="107950" y="765499"/>
            <a:ext cx="8229600" cy="4608300"/>
          </a:xfrm>
          <a:prstGeom prst="rect">
            <a:avLst/>
          </a:prstGeom>
          <a:noFill/>
          <a:ln>
            <a:noFill/>
          </a:ln>
        </p:spPr>
        <p:txBody>
          <a:bodyPr spcFirstLastPara="1" wrap="square" lIns="91425" tIns="45700" rIns="91425" bIns="45700" anchor="ctr" anchorCtr="0">
            <a:noAutofit/>
          </a:bodyPr>
          <a:lstStyle/>
          <a:p>
            <a:pPr marL="342900" lvl="0" indent="-342900" algn="l" rtl="0">
              <a:lnSpc>
                <a:spcPct val="100000"/>
              </a:lnSpc>
              <a:spcBef>
                <a:spcPts val="0"/>
              </a:spcBef>
              <a:spcAft>
                <a:spcPts val="0"/>
              </a:spcAft>
              <a:buClr>
                <a:schemeClr val="lt1"/>
              </a:buClr>
              <a:buSzPts val="2000"/>
              <a:buFont typeface="Arial"/>
              <a:buChar char="•"/>
            </a:pPr>
            <a:br>
              <a:rPr lang="en-US" sz="2000" b="1" i="0" u="sng" dirty="0">
                <a:solidFill>
                  <a:schemeClr val="lt1"/>
                </a:solidFill>
                <a:latin typeface="Arial"/>
                <a:ea typeface="Arial"/>
                <a:cs typeface="Arial"/>
                <a:sym typeface="Arial"/>
              </a:rPr>
            </a:br>
            <a:br>
              <a:rPr lang="en-US" sz="2000" b="1" i="0" u="sng" dirty="0">
                <a:solidFill>
                  <a:schemeClr val="lt1"/>
                </a:solidFill>
                <a:latin typeface="Arial"/>
                <a:ea typeface="Arial"/>
                <a:cs typeface="Arial"/>
                <a:sym typeface="Arial"/>
              </a:rPr>
            </a:br>
            <a:br>
              <a:rPr lang="en-US" sz="2000" b="1" i="0" u="sng" dirty="0">
                <a:solidFill>
                  <a:schemeClr val="lt1"/>
                </a:solidFill>
                <a:latin typeface="Arial"/>
                <a:ea typeface="Arial"/>
                <a:cs typeface="Arial"/>
                <a:sym typeface="Arial"/>
              </a:rPr>
            </a:br>
            <a:br>
              <a:rPr lang="en-US" sz="2000" b="1" i="0" u="sng" dirty="0">
                <a:solidFill>
                  <a:schemeClr val="lt1"/>
                </a:solidFill>
                <a:latin typeface="Arial"/>
                <a:ea typeface="Arial"/>
                <a:cs typeface="Arial"/>
                <a:sym typeface="Arial"/>
              </a:rPr>
            </a:br>
            <a:br>
              <a:rPr lang="en-US" sz="2000" b="1" i="0" u="sng" dirty="0">
                <a:solidFill>
                  <a:schemeClr val="lt1"/>
                </a:solidFill>
                <a:latin typeface="Arial"/>
                <a:ea typeface="Arial"/>
                <a:cs typeface="Arial"/>
                <a:sym typeface="Arial"/>
              </a:rPr>
            </a:br>
            <a:endParaRPr sz="2000" b="1" i="0" u="sng" dirty="0">
              <a:solidFill>
                <a:schemeClr val="lt1"/>
              </a:solidFill>
              <a:latin typeface="Arial"/>
              <a:ea typeface="Arial"/>
              <a:cs typeface="Arial"/>
              <a:sym typeface="Arial"/>
            </a:endParaRPr>
          </a:p>
          <a:p>
            <a:pPr marL="342900" lvl="0" indent="-342900" algn="l" rtl="0">
              <a:lnSpc>
                <a:spcPct val="100000"/>
              </a:lnSpc>
              <a:spcBef>
                <a:spcPts val="0"/>
              </a:spcBef>
              <a:spcAft>
                <a:spcPts val="0"/>
              </a:spcAft>
              <a:buClr>
                <a:schemeClr val="lt1"/>
              </a:buClr>
              <a:buSzPts val="2000"/>
              <a:buFont typeface="Arial"/>
              <a:buChar char="•"/>
            </a:pPr>
            <a:endParaRPr sz="2000" b="1" u="sng" dirty="0">
              <a:solidFill>
                <a:schemeClr val="lt1"/>
              </a:solidFill>
            </a:endParaRPr>
          </a:p>
          <a:p>
            <a:pPr marL="342900" lvl="0" indent="-342900" algn="l" rtl="0">
              <a:lnSpc>
                <a:spcPct val="100000"/>
              </a:lnSpc>
              <a:spcBef>
                <a:spcPts val="0"/>
              </a:spcBef>
              <a:spcAft>
                <a:spcPts val="0"/>
              </a:spcAft>
              <a:buClr>
                <a:schemeClr val="lt1"/>
              </a:buClr>
              <a:buSzPts val="2000"/>
              <a:buFont typeface="Arial"/>
              <a:buChar char="•"/>
            </a:pPr>
            <a:endParaRPr sz="2000" b="1" u="sng" dirty="0">
              <a:solidFill>
                <a:schemeClr val="lt1"/>
              </a:solidFill>
            </a:endParaRPr>
          </a:p>
          <a:p>
            <a:pPr marL="342900" lvl="0" indent="-342900" algn="l" rtl="0">
              <a:lnSpc>
                <a:spcPct val="100000"/>
              </a:lnSpc>
              <a:spcBef>
                <a:spcPts val="0"/>
              </a:spcBef>
              <a:spcAft>
                <a:spcPts val="0"/>
              </a:spcAft>
              <a:buClr>
                <a:schemeClr val="lt1"/>
              </a:buClr>
              <a:buSzPts val="2000"/>
              <a:buFont typeface="Arial"/>
              <a:buChar char="•"/>
            </a:pPr>
            <a:r>
              <a:rPr lang="en-US" sz="2000" b="1" i="0" u="sng" dirty="0">
                <a:solidFill>
                  <a:schemeClr val="lt1"/>
                </a:solidFill>
                <a:latin typeface="Arial"/>
                <a:ea typeface="Arial"/>
                <a:cs typeface="Arial"/>
                <a:sym typeface="Arial"/>
              </a:rPr>
              <a:t>Communication</a:t>
            </a:r>
            <a:br>
              <a:rPr lang="en-US" sz="2000" b="1" i="0" u="sng" dirty="0">
                <a:solidFill>
                  <a:schemeClr val="lt1"/>
                </a:solidFill>
                <a:latin typeface="Arial"/>
                <a:ea typeface="Arial"/>
                <a:cs typeface="Arial"/>
                <a:sym typeface="Arial"/>
              </a:rPr>
            </a:br>
            <a:endParaRPr sz="2000" dirty="0">
              <a:solidFill>
                <a:schemeClr val="lt1"/>
              </a:solidFill>
            </a:endParaRPr>
          </a:p>
          <a:p>
            <a:pPr marL="342900" lvl="0" indent="-342900" algn="l" rtl="0">
              <a:lnSpc>
                <a:spcPct val="100000"/>
              </a:lnSpc>
              <a:spcBef>
                <a:spcPts val="0"/>
              </a:spcBef>
              <a:spcAft>
                <a:spcPts val="0"/>
              </a:spcAft>
              <a:buClr>
                <a:schemeClr val="lt1"/>
              </a:buClr>
              <a:buSzPts val="2000"/>
              <a:buFont typeface="Arial"/>
              <a:buChar char="•"/>
            </a:pPr>
            <a:r>
              <a:rPr lang="en-US" sz="2000" dirty="0">
                <a:solidFill>
                  <a:schemeClr val="lt1"/>
                </a:solidFill>
              </a:rPr>
              <a:t>School staff</a:t>
            </a:r>
            <a:r>
              <a:rPr lang="en-US" sz="2000" b="0" i="0" u="none" dirty="0">
                <a:solidFill>
                  <a:schemeClr val="lt1"/>
                </a:solidFill>
                <a:latin typeface="Arial"/>
                <a:ea typeface="Arial"/>
                <a:cs typeface="Arial"/>
                <a:sym typeface="Arial"/>
              </a:rPr>
              <a:t> are on the playground at drop-off and pick-up time</a:t>
            </a:r>
            <a:r>
              <a:rPr lang="en-US" sz="2000" dirty="0">
                <a:solidFill>
                  <a:schemeClr val="lt1"/>
                </a:solidFill>
              </a:rPr>
              <a:t> to answer any queries. Registration is at 8.50am and the door will be closed. </a:t>
            </a:r>
            <a:br>
              <a:rPr lang="en-US" sz="2000" b="0" i="0" u="none" dirty="0">
                <a:solidFill>
                  <a:schemeClr val="lt1"/>
                </a:solidFill>
                <a:latin typeface="Arial"/>
                <a:ea typeface="Arial"/>
                <a:cs typeface="Arial"/>
                <a:sym typeface="Arial"/>
              </a:rPr>
            </a:br>
            <a:br>
              <a:rPr lang="en-US" sz="2000" b="0" i="0" u="none" dirty="0">
                <a:solidFill>
                  <a:schemeClr val="lt1"/>
                </a:solidFill>
                <a:latin typeface="Arial"/>
                <a:ea typeface="Arial"/>
                <a:cs typeface="Arial"/>
                <a:sym typeface="Arial"/>
              </a:rPr>
            </a:br>
            <a:r>
              <a:rPr lang="en-US" sz="2000" b="0" i="0" u="none" dirty="0">
                <a:solidFill>
                  <a:schemeClr val="lt1"/>
                </a:solidFill>
                <a:latin typeface="Arial"/>
                <a:ea typeface="Arial"/>
                <a:cs typeface="Arial"/>
                <a:sym typeface="Arial"/>
              </a:rPr>
              <a:t>You can also email or call the admin team and they will direct messages to the relevant </a:t>
            </a:r>
            <a:r>
              <a:rPr lang="en-US" sz="2000" dirty="0">
                <a:solidFill>
                  <a:schemeClr val="lt1"/>
                </a:solidFill>
              </a:rPr>
              <a:t>staff</a:t>
            </a:r>
            <a:r>
              <a:rPr lang="en-US" sz="2000" b="0" i="0" u="none" dirty="0">
                <a:solidFill>
                  <a:schemeClr val="lt1"/>
                </a:solidFill>
                <a:latin typeface="Arial"/>
                <a:ea typeface="Arial"/>
                <a:cs typeface="Arial"/>
                <a:sym typeface="Arial"/>
              </a:rPr>
              <a:t>. </a:t>
            </a:r>
            <a:br>
              <a:rPr lang="en-US" sz="2000" b="0" i="0" u="none" dirty="0">
                <a:solidFill>
                  <a:schemeClr val="lt1"/>
                </a:solidFill>
                <a:latin typeface="Arial"/>
                <a:ea typeface="Arial"/>
                <a:cs typeface="Arial"/>
                <a:sym typeface="Arial"/>
              </a:rPr>
            </a:br>
            <a:br>
              <a:rPr lang="en-US" sz="2000" b="0" i="0" u="none" dirty="0">
                <a:solidFill>
                  <a:schemeClr val="lt1"/>
                </a:solidFill>
                <a:latin typeface="Arial"/>
                <a:ea typeface="Arial"/>
                <a:cs typeface="Arial"/>
                <a:sym typeface="Arial"/>
              </a:rPr>
            </a:br>
            <a:r>
              <a:rPr lang="en-US" sz="2000" b="0" i="0" u="none" dirty="0">
                <a:solidFill>
                  <a:schemeClr val="lt1"/>
                </a:solidFill>
                <a:latin typeface="Arial"/>
                <a:ea typeface="Arial"/>
                <a:cs typeface="Arial"/>
                <a:sym typeface="Arial"/>
              </a:rPr>
              <a:t>Key information and updates will be put on the class website page as well as the class X page.</a:t>
            </a:r>
            <a:endParaRPr sz="2000" dirty="0">
              <a:solidFill>
                <a:schemeClr val="lt1"/>
              </a:solidFill>
            </a:endParaRPr>
          </a:p>
          <a:p>
            <a:pPr marL="0" lvl="0" indent="0" algn="l" rtl="0">
              <a:lnSpc>
                <a:spcPct val="100000"/>
              </a:lnSpc>
              <a:spcBef>
                <a:spcPts val="0"/>
              </a:spcBef>
              <a:spcAft>
                <a:spcPts val="0"/>
              </a:spcAft>
              <a:buSzPts val="1400"/>
              <a:buNone/>
            </a:pPr>
            <a:endParaRPr sz="2000" dirty="0">
              <a:solidFill>
                <a:schemeClr val="lt1"/>
              </a:solidFill>
            </a:endParaRPr>
          </a:p>
          <a:p>
            <a:pPr marL="0" lvl="0" indent="0" algn="l" rtl="0">
              <a:lnSpc>
                <a:spcPct val="100000"/>
              </a:lnSpc>
              <a:spcBef>
                <a:spcPts val="0"/>
              </a:spcBef>
              <a:spcAft>
                <a:spcPts val="0"/>
              </a:spcAft>
              <a:buSzPts val="1400"/>
              <a:buNone/>
            </a:pPr>
            <a:r>
              <a:rPr lang="en-US" sz="2000" dirty="0">
                <a:solidFill>
                  <a:schemeClr val="lt1"/>
                </a:solidFill>
              </a:rPr>
              <a:t>    We also send home a weekly newsletter with updates via text. </a:t>
            </a:r>
            <a:endParaRPr sz="2000" dirty="0">
              <a:solidFill>
                <a:schemeClr val="lt1"/>
              </a:solidFill>
            </a:endParaRPr>
          </a:p>
          <a:p>
            <a:pPr marL="0" lvl="0" indent="0" algn="l" rtl="0">
              <a:lnSpc>
                <a:spcPct val="100000"/>
              </a:lnSpc>
              <a:spcBef>
                <a:spcPts val="0"/>
              </a:spcBef>
              <a:spcAft>
                <a:spcPts val="0"/>
              </a:spcAft>
              <a:buSzPts val="1400"/>
              <a:buNone/>
            </a:pPr>
            <a:endParaRPr sz="2000" dirty="0">
              <a:solidFill>
                <a:schemeClr val="lt1"/>
              </a:solidFill>
            </a:endParaRPr>
          </a:p>
          <a:p>
            <a:pPr marL="0" lvl="0" indent="0" algn="l" rtl="0">
              <a:lnSpc>
                <a:spcPct val="100000"/>
              </a:lnSpc>
              <a:spcBef>
                <a:spcPts val="0"/>
              </a:spcBef>
              <a:spcAft>
                <a:spcPts val="0"/>
              </a:spcAft>
              <a:buSzPts val="1400"/>
              <a:buNone/>
            </a:pPr>
            <a:r>
              <a:rPr lang="en-US" sz="2000" dirty="0">
                <a:solidFill>
                  <a:schemeClr val="lt1"/>
                </a:solidFill>
              </a:rPr>
              <a:t>    If you have any concerns please speak to your child’s class teacher     in the first instance. </a:t>
            </a:r>
            <a:br>
              <a:rPr lang="en-US" sz="2000" b="0" i="0" u="none" dirty="0">
                <a:solidFill>
                  <a:schemeClr val="lt1"/>
                </a:solidFill>
                <a:latin typeface="Arial"/>
                <a:ea typeface="Arial"/>
                <a:cs typeface="Arial"/>
                <a:sym typeface="Arial"/>
              </a:rPr>
            </a:br>
            <a:br>
              <a:rPr lang="en-US" sz="2000" b="0" i="0" u="none" dirty="0">
                <a:solidFill>
                  <a:schemeClr val="lt1"/>
                </a:solidFill>
                <a:latin typeface="Arial"/>
                <a:ea typeface="Arial"/>
                <a:cs typeface="Arial"/>
                <a:sym typeface="Arial"/>
              </a:rPr>
            </a:br>
            <a:br>
              <a:rPr lang="en-US" sz="2000" b="0" i="0" u="none" dirty="0">
                <a:solidFill>
                  <a:schemeClr val="lt1"/>
                </a:solidFill>
                <a:latin typeface="Arial"/>
                <a:ea typeface="Arial"/>
                <a:cs typeface="Arial"/>
                <a:sym typeface="Arial"/>
              </a:rPr>
            </a:br>
            <a:r>
              <a:rPr lang="en-US" sz="2000" b="0" i="0" u="none" dirty="0">
                <a:solidFill>
                  <a:schemeClr val="lt1"/>
                </a:solidFill>
                <a:latin typeface="Arial"/>
                <a:ea typeface="Arial"/>
                <a:cs typeface="Arial"/>
                <a:sym typeface="Arial"/>
              </a:rPr>
              <a:t>Please follow our class page – </a:t>
            </a:r>
            <a:r>
              <a:rPr lang="en-US" sz="2000" dirty="0">
                <a:solidFill>
                  <a:srgbClr val="FF0000"/>
                </a:solidFill>
              </a:rPr>
              <a:t>@SpringwellYear1</a:t>
            </a:r>
            <a:br>
              <a:rPr lang="en-US" sz="2000" b="0" i="0" u="none" dirty="0">
                <a:solidFill>
                  <a:schemeClr val="lt1"/>
                </a:solidFill>
                <a:latin typeface="Arial"/>
                <a:ea typeface="Arial"/>
                <a:cs typeface="Arial"/>
                <a:sym typeface="Arial"/>
              </a:rPr>
            </a:br>
            <a:br>
              <a:rPr lang="en-US" sz="2000" b="0" i="0" u="none" dirty="0">
                <a:solidFill>
                  <a:schemeClr val="lt1"/>
                </a:solidFill>
                <a:latin typeface="Arial"/>
                <a:ea typeface="Arial"/>
                <a:cs typeface="Arial"/>
                <a:sym typeface="Arial"/>
              </a:rPr>
            </a:br>
            <a:br>
              <a:rPr lang="en-US" sz="2000" b="1" i="0" u="sng" dirty="0">
                <a:solidFill>
                  <a:schemeClr val="lt1"/>
                </a:solidFill>
                <a:latin typeface="Arial"/>
                <a:ea typeface="Arial"/>
                <a:cs typeface="Arial"/>
                <a:sym typeface="Arial"/>
              </a:rPr>
            </a:br>
            <a:br>
              <a:rPr lang="en-US" sz="2000" b="1" i="0" u="sng" dirty="0">
                <a:solidFill>
                  <a:schemeClr val="lt1"/>
                </a:solidFill>
                <a:latin typeface="Arial"/>
                <a:ea typeface="Arial"/>
                <a:cs typeface="Arial"/>
                <a:sym typeface="Arial"/>
              </a:rPr>
            </a:br>
            <a:br>
              <a:rPr lang="en-US" sz="4400" b="0" i="0" u="none" dirty="0">
                <a:solidFill>
                  <a:schemeClr val="dk2"/>
                </a:solidFill>
                <a:latin typeface="Arial"/>
                <a:ea typeface="Arial"/>
                <a:cs typeface="Arial"/>
                <a:sym typeface="Arial"/>
              </a:rPr>
            </a:br>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pic>
        <p:nvPicPr>
          <p:cNvPr id="159" name="Google Shape;159;p27"/>
          <p:cNvPicPr preferRelativeResize="0"/>
          <p:nvPr/>
        </p:nvPicPr>
        <p:blipFill rotWithShape="1">
          <a:blip r:embed="rId3">
            <a:alphaModFix/>
          </a:blip>
          <a:srcRect/>
          <a:stretch/>
        </p:blipFill>
        <p:spPr>
          <a:xfrm>
            <a:off x="7915275" y="857250"/>
            <a:ext cx="1228725" cy="1228725"/>
          </a:xfrm>
          <a:prstGeom prst="rect">
            <a:avLst/>
          </a:prstGeom>
          <a:noFill/>
          <a:ln>
            <a:noFill/>
          </a:ln>
        </p:spPr>
      </p:pic>
      <p:sp>
        <p:nvSpPr>
          <p:cNvPr id="160" name="Google Shape;160;p27"/>
          <p:cNvSpPr txBox="1"/>
          <p:nvPr/>
        </p:nvSpPr>
        <p:spPr>
          <a:xfrm>
            <a:off x="57150" y="985837"/>
            <a:ext cx="4743450" cy="369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1" i="0" u="none" strike="noStrike" cap="none">
                <a:solidFill>
                  <a:schemeClr val="dk1"/>
                </a:solidFill>
                <a:latin typeface="Arial"/>
                <a:ea typeface="Arial"/>
                <a:cs typeface="Arial"/>
                <a:sym typeface="Arial"/>
              </a:rPr>
              <a:t>Early Reading – Decodable books   </a:t>
            </a:r>
            <a:endParaRPr sz="1400" b="0" i="0" u="none" strike="noStrike" cap="none">
              <a:solidFill>
                <a:srgbClr val="000000"/>
              </a:solidFill>
              <a:latin typeface="Arial"/>
              <a:ea typeface="Arial"/>
              <a:cs typeface="Arial"/>
              <a:sym typeface="Arial"/>
            </a:endParaRPr>
          </a:p>
        </p:txBody>
      </p:sp>
      <p:sp>
        <p:nvSpPr>
          <p:cNvPr id="161" name="Google Shape;161;p27"/>
          <p:cNvSpPr txBox="1"/>
          <p:nvPr/>
        </p:nvSpPr>
        <p:spPr>
          <a:xfrm>
            <a:off x="0" y="1320800"/>
            <a:ext cx="6837362" cy="5540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0000"/>
              </a:buClr>
              <a:buSzPts val="1500"/>
              <a:buFont typeface="Arial"/>
              <a:buNone/>
            </a:pPr>
            <a:r>
              <a:rPr lang="en-US" sz="1500" b="1" i="0" u="none" strike="noStrike" cap="none">
                <a:solidFill>
                  <a:srgbClr val="FF0000"/>
                </a:solidFill>
                <a:latin typeface="Arial"/>
                <a:ea typeface="Arial"/>
                <a:cs typeface="Arial"/>
                <a:sym typeface="Arial"/>
              </a:rPr>
              <a:t>Children who are being taught phonics will </a:t>
            </a:r>
            <a:r>
              <a:rPr lang="en-US" sz="1500" b="1" i="1" u="sng" strike="noStrike" cap="none">
                <a:solidFill>
                  <a:srgbClr val="FF0000"/>
                </a:solidFill>
                <a:latin typeface="Arial"/>
                <a:ea typeface="Arial"/>
                <a:cs typeface="Arial"/>
                <a:sym typeface="Arial"/>
              </a:rPr>
              <a:t>have </a:t>
            </a:r>
            <a:r>
              <a:rPr lang="en-US" sz="1500" b="1" i="0" u="none" strike="noStrike" cap="none">
                <a:solidFill>
                  <a:srgbClr val="FF0000"/>
                </a:solidFill>
                <a:latin typeface="Arial"/>
                <a:ea typeface="Arial"/>
                <a:cs typeface="Arial"/>
                <a:sym typeface="Arial"/>
              </a:rPr>
              <a:t>a phonetically decodable book.  </a:t>
            </a:r>
            <a:endParaRPr sz="1400" b="0" i="0" u="none" strike="noStrike" cap="none">
              <a:solidFill>
                <a:srgbClr val="000000"/>
              </a:solidFill>
              <a:latin typeface="Arial"/>
              <a:ea typeface="Arial"/>
              <a:cs typeface="Arial"/>
              <a:sym typeface="Arial"/>
            </a:endParaRPr>
          </a:p>
        </p:txBody>
      </p:sp>
      <p:sp>
        <p:nvSpPr>
          <p:cNvPr id="162" name="Google Shape;162;p27"/>
          <p:cNvSpPr txBox="1"/>
          <p:nvPr/>
        </p:nvSpPr>
        <p:spPr>
          <a:xfrm>
            <a:off x="0" y="1766887"/>
            <a:ext cx="7816850" cy="64611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The children should not struggle with their book – it only contains sounds that the children have been taught. It should consolidate their learning. </a:t>
            </a:r>
            <a:endParaRPr sz="1400" b="0" i="0" u="none" strike="noStrike" cap="none">
              <a:solidFill>
                <a:srgbClr val="000000"/>
              </a:solidFill>
              <a:latin typeface="Arial"/>
              <a:ea typeface="Arial"/>
              <a:cs typeface="Arial"/>
              <a:sym typeface="Arial"/>
            </a:endParaRPr>
          </a:p>
        </p:txBody>
      </p:sp>
      <p:sp>
        <p:nvSpPr>
          <p:cNvPr id="163" name="Google Shape;163;p27"/>
          <p:cNvSpPr txBox="1"/>
          <p:nvPr/>
        </p:nvSpPr>
        <p:spPr>
          <a:xfrm>
            <a:off x="57150" y="2362200"/>
            <a:ext cx="6935787" cy="1385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The storybooks contain green and red words: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Arial"/>
              <a:buNone/>
            </a:pPr>
            <a:r>
              <a:rPr lang="en-US" sz="1200" b="1" i="0" u="none" strike="noStrike" cap="none">
                <a:solidFill>
                  <a:schemeClr val="dk1"/>
                </a:solidFill>
                <a:latin typeface="Arial"/>
                <a:ea typeface="Arial"/>
                <a:cs typeface="Arial"/>
                <a:sym typeface="Arial"/>
              </a:rPr>
              <a:t>Green words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Arial"/>
              <a:buNone/>
            </a:pPr>
            <a:endParaRPr sz="12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FF0000"/>
              </a:buClr>
              <a:buSzPts val="1200"/>
              <a:buFont typeface="Arial"/>
              <a:buNone/>
            </a:pPr>
            <a:r>
              <a:rPr lang="en-US" sz="1200" b="1" i="0" u="none" strike="noStrike" cap="none">
                <a:solidFill>
                  <a:srgbClr val="FF0000"/>
                </a:solidFill>
                <a:latin typeface="Arial"/>
                <a:ea typeface="Arial"/>
                <a:cs typeface="Arial"/>
                <a:sym typeface="Arial"/>
              </a:rPr>
              <a:t>Green words </a:t>
            </a:r>
            <a:r>
              <a:rPr lang="en-US" sz="1200" b="0" i="0" u="none" strike="noStrike" cap="none">
                <a:solidFill>
                  <a:schemeClr val="dk1"/>
                </a:solidFill>
                <a:latin typeface="Arial"/>
                <a:ea typeface="Arial"/>
                <a:cs typeface="Arial"/>
                <a:sym typeface="Arial"/>
              </a:rPr>
              <a:t>are words that the children </a:t>
            </a:r>
            <a:r>
              <a:rPr lang="en-US" sz="1200" b="0" i="0" u="none" strike="noStrike" cap="none">
                <a:solidFill>
                  <a:srgbClr val="FF0000"/>
                </a:solidFill>
                <a:latin typeface="Arial"/>
                <a:ea typeface="Arial"/>
                <a:cs typeface="Arial"/>
                <a:sym typeface="Arial"/>
              </a:rPr>
              <a:t>will be able to sound out</a:t>
            </a:r>
            <a:r>
              <a:rPr lang="en-US" sz="1200" b="0" i="0" u="none" strike="noStrike" cap="none">
                <a:solidFill>
                  <a:schemeClr val="dk1"/>
                </a:solidFill>
                <a:latin typeface="Arial"/>
                <a:ea typeface="Arial"/>
                <a:cs typeface="Arial"/>
                <a:sym typeface="Arial"/>
              </a:rPr>
              <a:t> and then sound blend together, using the speed sounds they have learnt. </a:t>
            </a:r>
            <a:endParaRPr sz="1400" b="0" i="0" u="none" strike="noStrike" cap="none">
              <a:solidFill>
                <a:srgbClr val="000000"/>
              </a:solidFill>
              <a:latin typeface="Arial"/>
              <a:ea typeface="Arial"/>
              <a:cs typeface="Arial"/>
              <a:sym typeface="Arial"/>
            </a:endParaRPr>
          </a:p>
        </p:txBody>
      </p:sp>
      <p:sp>
        <p:nvSpPr>
          <p:cNvPr id="164" name="Google Shape;164;p27"/>
          <p:cNvSpPr txBox="1"/>
          <p:nvPr/>
        </p:nvSpPr>
        <p:spPr>
          <a:xfrm>
            <a:off x="3624262" y="4999037"/>
            <a:ext cx="5462587" cy="900112"/>
          </a:xfrm>
          <a:prstGeom prst="rect">
            <a:avLst/>
          </a:prstGeom>
          <a:solidFill>
            <a:schemeClr val="lt1"/>
          </a:solidFill>
          <a:ln w="12700" cap="flat" cmpd="sng">
            <a:solidFill>
              <a:srgbClr val="89A4A7"/>
            </a:solidFill>
            <a:prstDash val="solid"/>
            <a:miter lim="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000"/>
              <a:buFont typeface="Arial"/>
              <a:buNone/>
            </a:pPr>
            <a:r>
              <a:rPr lang="en-US" sz="1000" b="0" i="0" u="none" strike="noStrike" cap="none">
                <a:solidFill>
                  <a:schemeClr val="dk1"/>
                </a:solidFill>
                <a:latin typeface="Arial"/>
                <a:ea typeface="Arial"/>
                <a:cs typeface="Arial"/>
                <a:sym typeface="Arial"/>
              </a:rPr>
              <a:t>Some ‘red words’ aren’t permeant red words and are ‘red for a while words’. This means that the word includes graphemes that have not been taught by the time they are encountered by the child.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000"/>
              <a:buFont typeface="Arial"/>
              <a:buNone/>
            </a:pPr>
            <a:endParaRPr sz="10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000"/>
              <a:buFont typeface="Arial"/>
              <a:buNone/>
            </a:pPr>
            <a:r>
              <a:rPr lang="en-US" sz="1000" b="0" i="0" u="none" strike="noStrike" cap="none">
                <a:solidFill>
                  <a:schemeClr val="dk1"/>
                </a:solidFill>
                <a:latin typeface="Arial"/>
                <a:ea typeface="Arial"/>
                <a:cs typeface="Arial"/>
                <a:sym typeface="Arial"/>
              </a:rPr>
              <a:t>Once the grapheme has been taught, some red words turn into green words.</a:t>
            </a:r>
            <a:endParaRPr sz="1400" b="0" i="0" u="none" strike="noStrike" cap="none">
              <a:solidFill>
                <a:srgbClr val="000000"/>
              </a:solidFill>
              <a:latin typeface="Arial"/>
              <a:ea typeface="Arial"/>
              <a:cs typeface="Arial"/>
              <a:sym typeface="Arial"/>
            </a:endParaRPr>
          </a:p>
        </p:txBody>
      </p:sp>
      <p:sp>
        <p:nvSpPr>
          <p:cNvPr id="165" name="Google Shape;165;p27"/>
          <p:cNvSpPr txBox="1"/>
          <p:nvPr/>
        </p:nvSpPr>
        <p:spPr>
          <a:xfrm>
            <a:off x="57150" y="3668712"/>
            <a:ext cx="8940800" cy="154622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300"/>
              <a:buFont typeface="Arial"/>
              <a:buNone/>
            </a:pPr>
            <a:r>
              <a:rPr lang="en-US" sz="1300" b="1" i="0" u="none" strike="noStrike" cap="none">
                <a:solidFill>
                  <a:schemeClr val="dk1"/>
                </a:solidFill>
                <a:latin typeface="Arial"/>
                <a:ea typeface="Arial"/>
                <a:cs typeface="Arial"/>
                <a:sym typeface="Arial"/>
              </a:rPr>
              <a:t>Red words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300"/>
              <a:buFont typeface="Arial"/>
              <a:buNone/>
            </a:pPr>
            <a:endParaRPr sz="1300" b="1" i="0" u="none" strike="noStrike" cap="none">
              <a:solidFill>
                <a:schemeClr val="dk1"/>
              </a:solidFill>
              <a:latin typeface="Arial"/>
              <a:ea typeface="Arial"/>
              <a:cs typeface="Arial"/>
              <a:sym typeface="Arial"/>
            </a:endParaRPr>
          </a:p>
          <a:p>
            <a:pPr marL="0" marR="0" lvl="0" indent="-82550" algn="l" rtl="0">
              <a:lnSpc>
                <a:spcPct val="100000"/>
              </a:lnSpc>
              <a:spcBef>
                <a:spcPts val="0"/>
              </a:spcBef>
              <a:spcAft>
                <a:spcPts val="0"/>
              </a:spcAft>
              <a:buClr>
                <a:srgbClr val="FF0000"/>
              </a:buClr>
              <a:buSzPts val="1300"/>
              <a:buFont typeface="Arial"/>
              <a:buChar char="•"/>
            </a:pPr>
            <a:r>
              <a:rPr lang="en-US" sz="1300" b="1" i="0" u="none" strike="noStrike" cap="none">
                <a:solidFill>
                  <a:srgbClr val="FF0000"/>
                </a:solidFill>
                <a:latin typeface="Arial"/>
                <a:ea typeface="Arial"/>
                <a:cs typeface="Arial"/>
                <a:sym typeface="Arial"/>
              </a:rPr>
              <a:t>Red words </a:t>
            </a:r>
            <a:r>
              <a:rPr lang="en-US" sz="1300" b="0" i="0" u="none" strike="noStrike" cap="none">
                <a:solidFill>
                  <a:schemeClr val="dk1"/>
                </a:solidFill>
                <a:latin typeface="Arial"/>
                <a:ea typeface="Arial"/>
                <a:cs typeface="Arial"/>
                <a:sym typeface="Arial"/>
              </a:rPr>
              <a:t>are those words which contain spelling patterns </a:t>
            </a:r>
            <a:r>
              <a:rPr lang="en-US" sz="1300" b="1" i="0" u="none" strike="noStrike" cap="none">
                <a:solidFill>
                  <a:srgbClr val="FF0000"/>
                </a:solidFill>
                <a:latin typeface="Arial"/>
                <a:ea typeface="Arial"/>
                <a:cs typeface="Arial"/>
                <a:sym typeface="Arial"/>
              </a:rPr>
              <a:t>that cannot be sounded out. </a:t>
            </a:r>
            <a:r>
              <a:rPr lang="en-US" sz="1300" b="0" i="0" u="none" strike="noStrike" cap="none">
                <a:solidFill>
                  <a:schemeClr val="dk1"/>
                </a:solidFill>
                <a:latin typeface="Arial"/>
                <a:ea typeface="Arial"/>
                <a:cs typeface="Arial"/>
                <a:sym typeface="Arial"/>
              </a:rPr>
              <a:t>Some of the most frequently used words in the English language have an uncommon spelling pattern and don't sound like they look, for example, said sounds like ‘sed’. </a:t>
            </a:r>
            <a:endParaRPr sz="1400" b="0" i="0" u="none" strike="noStrike" cap="none">
              <a:solidFill>
                <a:srgbClr val="000000"/>
              </a:solidFill>
              <a:latin typeface="Arial"/>
              <a:ea typeface="Arial"/>
              <a:cs typeface="Arial"/>
              <a:sym typeface="Arial"/>
            </a:endParaRPr>
          </a:p>
          <a:p>
            <a:pPr marL="0" marR="0" lvl="0" indent="-82550" algn="l" rtl="0">
              <a:lnSpc>
                <a:spcPct val="100000"/>
              </a:lnSpc>
              <a:spcBef>
                <a:spcPts val="0"/>
              </a:spcBef>
              <a:spcAft>
                <a:spcPts val="0"/>
              </a:spcAft>
              <a:buClr>
                <a:schemeClr val="dk1"/>
              </a:buClr>
              <a:buSzPts val="1300"/>
              <a:buFont typeface="Arial"/>
              <a:buChar char="•"/>
            </a:pPr>
            <a:r>
              <a:rPr lang="en-US" sz="1300" b="0" i="0" u="none" strike="noStrike" cap="none">
                <a:solidFill>
                  <a:schemeClr val="dk1"/>
                </a:solidFill>
                <a:latin typeface="Arial"/>
                <a:ea typeface="Arial"/>
                <a:cs typeface="Arial"/>
                <a:sym typeface="Arial"/>
              </a:rPr>
              <a:t>Red words have to be learnt by sight. In the past, they have been referred to as ‘common exception words’, ‘sight words’ or ‘tricky words’.</a:t>
            </a:r>
            <a:endParaRPr sz="1400" b="0" i="0" u="none" strike="noStrike" cap="none">
              <a:solidFill>
                <a:srgbClr val="00000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pic>
        <p:nvPicPr>
          <p:cNvPr id="170" name="Google Shape;170;p28"/>
          <p:cNvPicPr preferRelativeResize="0"/>
          <p:nvPr/>
        </p:nvPicPr>
        <p:blipFill rotWithShape="1">
          <a:blip r:embed="rId3">
            <a:alphaModFix/>
          </a:blip>
          <a:srcRect/>
          <a:stretch/>
        </p:blipFill>
        <p:spPr>
          <a:xfrm>
            <a:off x="8110537" y="857250"/>
            <a:ext cx="1033462" cy="1033462"/>
          </a:xfrm>
          <a:prstGeom prst="rect">
            <a:avLst/>
          </a:prstGeom>
          <a:noFill/>
          <a:ln>
            <a:noFill/>
          </a:ln>
        </p:spPr>
      </p:pic>
      <p:sp>
        <p:nvSpPr>
          <p:cNvPr id="171" name="Google Shape;171;p28"/>
          <p:cNvSpPr txBox="1"/>
          <p:nvPr/>
        </p:nvSpPr>
        <p:spPr>
          <a:xfrm>
            <a:off x="19050" y="333375"/>
            <a:ext cx="4743450"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1" i="0" u="none" strike="noStrike" cap="none">
                <a:solidFill>
                  <a:schemeClr val="dk1"/>
                </a:solidFill>
                <a:latin typeface="Arial"/>
                <a:ea typeface="Arial"/>
                <a:cs typeface="Arial"/>
                <a:sym typeface="Arial"/>
              </a:rPr>
              <a:t>Early Reading – Decodable books   </a:t>
            </a:r>
            <a:endParaRPr sz="1400" b="0" i="0" u="none" strike="noStrike" cap="none">
              <a:solidFill>
                <a:srgbClr val="000000"/>
              </a:solidFill>
              <a:latin typeface="Arial"/>
              <a:ea typeface="Arial"/>
              <a:cs typeface="Arial"/>
              <a:sym typeface="Arial"/>
            </a:endParaRPr>
          </a:p>
        </p:txBody>
      </p:sp>
      <p:sp>
        <p:nvSpPr>
          <p:cNvPr id="172" name="Google Shape;172;p28"/>
          <p:cNvSpPr txBox="1"/>
          <p:nvPr/>
        </p:nvSpPr>
        <p:spPr>
          <a:xfrm>
            <a:off x="131762" y="1830387"/>
            <a:ext cx="8540700" cy="424727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0000"/>
              </a:buClr>
              <a:buSzPts val="1800"/>
              <a:buFont typeface="Arial"/>
              <a:buNone/>
            </a:pPr>
            <a:r>
              <a:rPr lang="en-US" sz="1800" b="1" i="0" u="none" strike="noStrike" cap="none" dirty="0">
                <a:solidFill>
                  <a:srgbClr val="FF0000"/>
                </a:solidFill>
                <a:latin typeface="Arial"/>
                <a:ea typeface="Arial"/>
                <a:cs typeface="Arial"/>
                <a:sym typeface="Arial"/>
              </a:rPr>
              <a:t>Children will read the story three or five times at school before it gets sent home.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dirty="0">
              <a:solidFill>
                <a:srgbClr val="FF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r>
              <a:rPr lang="en-US" sz="1800" b="1" i="0" u="none" strike="noStrike" cap="none" dirty="0">
                <a:solidFill>
                  <a:schemeClr val="dk1"/>
                </a:solidFill>
                <a:latin typeface="Arial"/>
                <a:ea typeface="Arial"/>
                <a:cs typeface="Arial"/>
                <a:sym typeface="Arial"/>
              </a:rPr>
              <a:t>First read </a:t>
            </a:r>
            <a:r>
              <a:rPr lang="en-US" sz="1800" b="1" i="0" u="none" strike="noStrike" cap="none" dirty="0">
                <a:solidFill>
                  <a:srgbClr val="FF0000"/>
                </a:solidFill>
                <a:latin typeface="Arial"/>
                <a:ea typeface="Arial"/>
                <a:cs typeface="Arial"/>
                <a:sym typeface="Arial"/>
              </a:rPr>
              <a:t>– accurate </a:t>
            </a:r>
            <a:r>
              <a:rPr lang="en-US" sz="1800" b="0" i="0" u="none" strike="noStrike" cap="none" dirty="0">
                <a:solidFill>
                  <a:schemeClr val="dk1"/>
                </a:solidFill>
                <a:latin typeface="Arial"/>
                <a:ea typeface="Arial"/>
                <a:cs typeface="Arial"/>
                <a:sym typeface="Arial"/>
              </a:rPr>
              <a:t>word reading. Children review the sounds that will feature within the story (inside cover) and read the story accurately and slowly.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r>
              <a:rPr lang="en-US" sz="1800" b="1" i="0" u="none" strike="noStrike" cap="none" dirty="0">
                <a:solidFill>
                  <a:schemeClr val="dk1"/>
                </a:solidFill>
                <a:latin typeface="Arial"/>
                <a:ea typeface="Arial"/>
                <a:cs typeface="Arial"/>
                <a:sym typeface="Arial"/>
              </a:rPr>
              <a:t>Second read </a:t>
            </a:r>
            <a:r>
              <a:rPr lang="en-US" sz="1800" b="0" i="0" u="none" strike="noStrike" cap="none" dirty="0">
                <a:solidFill>
                  <a:schemeClr val="dk1"/>
                </a:solidFill>
                <a:latin typeface="Arial"/>
                <a:ea typeface="Arial"/>
                <a:cs typeface="Arial"/>
                <a:sym typeface="Arial"/>
              </a:rPr>
              <a:t>– </a:t>
            </a:r>
            <a:r>
              <a:rPr lang="en-US" sz="1800" b="1" i="0" u="none" strike="noStrike" cap="none" dirty="0">
                <a:solidFill>
                  <a:srgbClr val="FF0000"/>
                </a:solidFill>
                <a:latin typeface="Arial"/>
                <a:ea typeface="Arial"/>
                <a:cs typeface="Arial"/>
                <a:sym typeface="Arial"/>
              </a:rPr>
              <a:t>Developing fluency</a:t>
            </a:r>
            <a:r>
              <a:rPr lang="en-US" sz="1800" b="0" i="0" u="none" strike="noStrike" cap="none" dirty="0">
                <a:solidFill>
                  <a:schemeClr val="dk1"/>
                </a:solidFill>
                <a:latin typeface="Arial"/>
                <a:ea typeface="Arial"/>
                <a:cs typeface="Arial"/>
                <a:sym typeface="Arial"/>
              </a:rPr>
              <a:t>. Children increase their reading fluency (speed)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r>
              <a:rPr lang="en-US" sz="1800" b="1" i="0" u="none" strike="noStrike" cap="none" dirty="0">
                <a:solidFill>
                  <a:schemeClr val="dk1"/>
                </a:solidFill>
                <a:latin typeface="Arial"/>
                <a:ea typeface="Arial"/>
                <a:cs typeface="Arial"/>
                <a:sym typeface="Arial"/>
              </a:rPr>
              <a:t>Third read </a:t>
            </a:r>
            <a:r>
              <a:rPr lang="en-US" sz="1800" b="0" i="0" u="none" strike="noStrike" cap="none" dirty="0">
                <a:solidFill>
                  <a:schemeClr val="dk1"/>
                </a:solidFill>
                <a:latin typeface="Arial"/>
                <a:ea typeface="Arial"/>
                <a:cs typeface="Arial"/>
                <a:sym typeface="Arial"/>
              </a:rPr>
              <a:t>– </a:t>
            </a:r>
            <a:r>
              <a:rPr lang="en-US" sz="1800" b="1" i="0" u="none" strike="noStrike" cap="none" dirty="0">
                <a:solidFill>
                  <a:srgbClr val="FF0000"/>
                </a:solidFill>
                <a:latin typeface="Arial"/>
                <a:ea typeface="Arial"/>
                <a:cs typeface="Arial"/>
                <a:sym typeface="Arial"/>
              </a:rPr>
              <a:t>comprehension</a:t>
            </a:r>
            <a:r>
              <a:rPr lang="en-US" sz="1800" b="0" i="0" u="none" strike="noStrike" cap="none" dirty="0">
                <a:solidFill>
                  <a:schemeClr val="dk1"/>
                </a:solidFill>
                <a:latin typeface="Arial"/>
                <a:ea typeface="Arial"/>
                <a:cs typeface="Arial"/>
                <a:sym typeface="Arial"/>
              </a:rPr>
              <a:t>. Children discuss the story and engage in book talk. Can they </a:t>
            </a:r>
            <a:r>
              <a:rPr lang="en-US" sz="1800" b="0" i="0" u="none" strike="noStrike" cap="none" dirty="0" err="1">
                <a:solidFill>
                  <a:schemeClr val="dk1"/>
                </a:solidFill>
                <a:latin typeface="Arial"/>
                <a:ea typeface="Arial"/>
                <a:cs typeface="Arial"/>
                <a:sym typeface="Arial"/>
              </a:rPr>
              <a:t>summarise</a:t>
            </a:r>
            <a:r>
              <a:rPr lang="en-US" sz="1800" b="0" i="0" u="none" strike="noStrike" cap="none" dirty="0">
                <a:solidFill>
                  <a:schemeClr val="dk1"/>
                </a:solidFill>
                <a:latin typeface="Arial"/>
                <a:ea typeface="Arial"/>
                <a:cs typeface="Arial"/>
                <a:sym typeface="Arial"/>
              </a:rPr>
              <a:t> what has been read and talk about the characters and plot?</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FF0000"/>
              </a:buClr>
              <a:buSzPts val="1800"/>
              <a:buFont typeface="Arial"/>
              <a:buNone/>
            </a:pPr>
            <a:r>
              <a:rPr lang="en-US" sz="1800" b="1" i="0" u="none" strike="noStrike" cap="none" dirty="0">
                <a:solidFill>
                  <a:srgbClr val="FF0000"/>
                </a:solidFill>
                <a:latin typeface="Arial"/>
                <a:ea typeface="Arial"/>
                <a:cs typeface="Arial"/>
                <a:sym typeface="Arial"/>
              </a:rPr>
              <a:t>After the third / fifth read, your child will bring this book home as well as the matching book-bag book.</a:t>
            </a:r>
            <a:endParaRPr sz="1400" b="0" i="0" u="none" strike="noStrike" cap="none" dirty="0">
              <a:solidFill>
                <a:srgbClr val="000000"/>
              </a:solidFill>
              <a:latin typeface="Arial"/>
              <a:ea typeface="Arial"/>
              <a:cs typeface="Arial"/>
              <a:sym typeface="Arial"/>
            </a:endParaRPr>
          </a:p>
        </p:txBody>
      </p:sp>
      <p:sp>
        <p:nvSpPr>
          <p:cNvPr id="173" name="Google Shape;173;p28"/>
          <p:cNvSpPr txBox="1"/>
          <p:nvPr/>
        </p:nvSpPr>
        <p:spPr>
          <a:xfrm>
            <a:off x="131762" y="765175"/>
            <a:ext cx="8318500" cy="9223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The phonetically decodable book will be introduced in the 30 minute phonic session.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178" name="Google Shape;178;p29"/>
          <p:cNvPicPr preferRelativeResize="0"/>
          <p:nvPr/>
        </p:nvPicPr>
        <p:blipFill rotWithShape="1">
          <a:blip r:embed="rId3">
            <a:alphaModFix/>
          </a:blip>
          <a:srcRect/>
          <a:stretch/>
        </p:blipFill>
        <p:spPr>
          <a:xfrm>
            <a:off x="7515225" y="555625"/>
            <a:ext cx="1228725" cy="1228725"/>
          </a:xfrm>
          <a:prstGeom prst="rect">
            <a:avLst/>
          </a:prstGeom>
          <a:noFill/>
          <a:ln>
            <a:noFill/>
          </a:ln>
        </p:spPr>
      </p:pic>
      <p:sp>
        <p:nvSpPr>
          <p:cNvPr id="179" name="Google Shape;179;p29"/>
          <p:cNvSpPr txBox="1"/>
          <p:nvPr/>
        </p:nvSpPr>
        <p:spPr>
          <a:xfrm>
            <a:off x="57150" y="985837"/>
            <a:ext cx="4743450" cy="369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1" i="0" u="none" strike="noStrike" cap="none">
                <a:solidFill>
                  <a:schemeClr val="dk1"/>
                </a:solidFill>
                <a:latin typeface="Arial"/>
                <a:ea typeface="Arial"/>
                <a:cs typeface="Arial"/>
                <a:sym typeface="Arial"/>
              </a:rPr>
              <a:t>Early Reading – Decodable books   </a:t>
            </a:r>
            <a:endParaRPr sz="1400" b="0" i="0" u="none" strike="noStrike" cap="none">
              <a:solidFill>
                <a:srgbClr val="000000"/>
              </a:solidFill>
              <a:latin typeface="Arial"/>
              <a:ea typeface="Arial"/>
              <a:cs typeface="Arial"/>
              <a:sym typeface="Arial"/>
            </a:endParaRPr>
          </a:p>
        </p:txBody>
      </p:sp>
      <p:pic>
        <p:nvPicPr>
          <p:cNvPr id="180" name="Google Shape;180;p29"/>
          <p:cNvPicPr preferRelativeResize="0"/>
          <p:nvPr/>
        </p:nvPicPr>
        <p:blipFill rotWithShape="1">
          <a:blip r:embed="rId4">
            <a:alphaModFix/>
          </a:blip>
          <a:srcRect/>
          <a:stretch/>
        </p:blipFill>
        <p:spPr>
          <a:xfrm>
            <a:off x="3124200" y="1406525"/>
            <a:ext cx="2320925" cy="1749425"/>
          </a:xfrm>
          <a:prstGeom prst="rect">
            <a:avLst/>
          </a:prstGeom>
          <a:noFill/>
          <a:ln>
            <a:noFill/>
          </a:ln>
        </p:spPr>
      </p:pic>
      <p:pic>
        <p:nvPicPr>
          <p:cNvPr id="181" name="Google Shape;181;p29"/>
          <p:cNvPicPr preferRelativeResize="0"/>
          <p:nvPr/>
        </p:nvPicPr>
        <p:blipFill rotWithShape="1">
          <a:blip r:embed="rId5">
            <a:alphaModFix/>
          </a:blip>
          <a:srcRect/>
          <a:stretch/>
        </p:blipFill>
        <p:spPr>
          <a:xfrm>
            <a:off x="304800" y="3686175"/>
            <a:ext cx="2257425" cy="1530350"/>
          </a:xfrm>
          <a:prstGeom prst="rect">
            <a:avLst/>
          </a:prstGeom>
          <a:noFill/>
          <a:ln>
            <a:noFill/>
          </a:ln>
        </p:spPr>
      </p:pic>
      <p:pic>
        <p:nvPicPr>
          <p:cNvPr id="182" name="Google Shape;182;p29"/>
          <p:cNvPicPr preferRelativeResize="0"/>
          <p:nvPr/>
        </p:nvPicPr>
        <p:blipFill rotWithShape="1">
          <a:blip r:embed="rId6">
            <a:alphaModFix/>
          </a:blip>
          <a:srcRect/>
          <a:stretch/>
        </p:blipFill>
        <p:spPr>
          <a:xfrm>
            <a:off x="3146425" y="3786187"/>
            <a:ext cx="2425700" cy="1530350"/>
          </a:xfrm>
          <a:prstGeom prst="rect">
            <a:avLst/>
          </a:prstGeom>
          <a:noFill/>
          <a:ln>
            <a:noFill/>
          </a:ln>
        </p:spPr>
      </p:pic>
      <p:grpSp>
        <p:nvGrpSpPr>
          <p:cNvPr id="183" name="Google Shape;183;p29"/>
          <p:cNvGrpSpPr/>
          <p:nvPr/>
        </p:nvGrpSpPr>
        <p:grpSpPr>
          <a:xfrm>
            <a:off x="6611126" y="3684587"/>
            <a:ext cx="1678799" cy="1876425"/>
            <a:chOff x="6303207" y="2209677"/>
            <a:chExt cx="2264744" cy="2752317"/>
          </a:xfrm>
        </p:grpSpPr>
        <p:pic>
          <p:nvPicPr>
            <p:cNvPr id="184" name="Google Shape;184;p29" descr="http://jeannewillis.com/Book%20Covers/CottonwoolColin.jpg"/>
            <p:cNvPicPr preferRelativeResize="0"/>
            <p:nvPr/>
          </p:nvPicPr>
          <p:blipFill rotWithShape="1">
            <a:blip r:embed="rId7">
              <a:alphaModFix/>
            </a:blip>
            <a:srcRect/>
            <a:stretch/>
          </p:blipFill>
          <p:spPr>
            <a:xfrm>
              <a:off x="7289106" y="3711640"/>
              <a:ext cx="1070076" cy="1250354"/>
            </a:xfrm>
            <a:prstGeom prst="rect">
              <a:avLst/>
            </a:prstGeom>
            <a:noFill/>
            <a:ln>
              <a:noFill/>
            </a:ln>
          </p:spPr>
        </p:pic>
        <p:grpSp>
          <p:nvGrpSpPr>
            <p:cNvPr id="185" name="Google Shape;185;p29"/>
            <p:cNvGrpSpPr/>
            <p:nvPr/>
          </p:nvGrpSpPr>
          <p:grpSpPr>
            <a:xfrm>
              <a:off x="6303207" y="2209677"/>
              <a:ext cx="2264744" cy="2147017"/>
              <a:chOff x="6303207" y="2209677"/>
              <a:chExt cx="2264744" cy="2147017"/>
            </a:xfrm>
          </p:grpSpPr>
          <p:pic>
            <p:nvPicPr>
              <p:cNvPr id="186" name="Google Shape;186;p29" descr="MonkeyandPanda.jpg"/>
              <p:cNvPicPr preferRelativeResize="0"/>
              <p:nvPr/>
            </p:nvPicPr>
            <p:blipFill rotWithShape="1">
              <a:blip r:embed="rId8">
                <a:alphaModFix/>
              </a:blip>
              <a:srcRect/>
              <a:stretch/>
            </p:blipFill>
            <p:spPr>
              <a:xfrm>
                <a:off x="7596976" y="2841502"/>
                <a:ext cx="970975" cy="1277766"/>
              </a:xfrm>
              <a:prstGeom prst="rect">
                <a:avLst/>
              </a:prstGeom>
              <a:noFill/>
              <a:ln>
                <a:noFill/>
              </a:ln>
            </p:spPr>
          </p:pic>
          <p:pic>
            <p:nvPicPr>
              <p:cNvPr id="187" name="Google Shape;187;p29" descr="TimeofLion.jpg"/>
              <p:cNvPicPr preferRelativeResize="0"/>
              <p:nvPr/>
            </p:nvPicPr>
            <p:blipFill rotWithShape="1">
              <a:blip r:embed="rId9">
                <a:alphaModFix/>
              </a:blip>
              <a:srcRect/>
              <a:stretch/>
            </p:blipFill>
            <p:spPr>
              <a:xfrm rot="360000">
                <a:off x="6340708" y="2886722"/>
                <a:ext cx="852897" cy="762231"/>
              </a:xfrm>
              <a:prstGeom prst="rect">
                <a:avLst/>
              </a:prstGeom>
              <a:noFill/>
              <a:ln>
                <a:noFill/>
              </a:ln>
            </p:spPr>
          </p:pic>
          <p:pic>
            <p:nvPicPr>
              <p:cNvPr id="188" name="Google Shape;188;p29" descr="The Worst Princess"/>
              <p:cNvPicPr preferRelativeResize="0"/>
              <p:nvPr/>
            </p:nvPicPr>
            <p:blipFill rotWithShape="1">
              <a:blip r:embed="rId10">
                <a:alphaModFix/>
              </a:blip>
              <a:srcRect/>
              <a:stretch/>
            </p:blipFill>
            <p:spPr>
              <a:xfrm>
                <a:off x="7071514" y="2209677"/>
                <a:ext cx="906664" cy="1058478"/>
              </a:xfrm>
              <a:prstGeom prst="rect">
                <a:avLst/>
              </a:prstGeom>
              <a:noFill/>
              <a:ln>
                <a:noFill/>
              </a:ln>
            </p:spPr>
          </p:pic>
          <p:pic>
            <p:nvPicPr>
              <p:cNvPr id="189" name="Google Shape;189;p29" descr="http://img1.fantasticfiction.co.uk/images/h4/h20507.jpg"/>
              <p:cNvPicPr preferRelativeResize="0"/>
              <p:nvPr/>
            </p:nvPicPr>
            <p:blipFill rotWithShape="1">
              <a:blip r:embed="rId11">
                <a:alphaModFix/>
              </a:blip>
              <a:srcRect/>
              <a:stretch/>
            </p:blipFill>
            <p:spPr>
              <a:xfrm>
                <a:off x="6732880" y="3129534"/>
                <a:ext cx="933021" cy="1227160"/>
              </a:xfrm>
              <a:prstGeom prst="rect">
                <a:avLst/>
              </a:prstGeom>
              <a:noFill/>
              <a:ln>
                <a:noFill/>
              </a:ln>
            </p:spPr>
          </p:pic>
        </p:grpSp>
      </p:grpSp>
      <p:sp>
        <p:nvSpPr>
          <p:cNvPr id="190" name="Google Shape;190;p29"/>
          <p:cNvSpPr txBox="1"/>
          <p:nvPr/>
        </p:nvSpPr>
        <p:spPr>
          <a:xfrm>
            <a:off x="292100" y="3316287"/>
            <a:ext cx="2432050"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Decodable story book</a:t>
            </a:r>
            <a:endParaRPr sz="1400" b="0" i="0" u="none" strike="noStrike" cap="none">
              <a:solidFill>
                <a:srgbClr val="000000"/>
              </a:solidFill>
              <a:latin typeface="Arial"/>
              <a:ea typeface="Arial"/>
              <a:cs typeface="Arial"/>
              <a:sym typeface="Arial"/>
            </a:endParaRPr>
          </a:p>
        </p:txBody>
      </p:sp>
      <p:sp>
        <p:nvSpPr>
          <p:cNvPr id="191" name="Google Shape;191;p29"/>
          <p:cNvSpPr txBox="1"/>
          <p:nvPr/>
        </p:nvSpPr>
        <p:spPr>
          <a:xfrm>
            <a:off x="3367087" y="3316287"/>
            <a:ext cx="2432050"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Book bag book</a:t>
            </a:r>
            <a:endParaRPr sz="1400" b="0" i="0" u="none" strike="noStrike" cap="none">
              <a:solidFill>
                <a:srgbClr val="000000"/>
              </a:solidFill>
              <a:latin typeface="Arial"/>
              <a:ea typeface="Arial"/>
              <a:cs typeface="Arial"/>
              <a:sym typeface="Arial"/>
            </a:endParaRPr>
          </a:p>
        </p:txBody>
      </p:sp>
      <p:sp>
        <p:nvSpPr>
          <p:cNvPr id="192" name="Google Shape;192;p29"/>
          <p:cNvSpPr txBox="1"/>
          <p:nvPr/>
        </p:nvSpPr>
        <p:spPr>
          <a:xfrm>
            <a:off x="6477000" y="3151187"/>
            <a:ext cx="2432050" cy="64611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Reading for Pleasure text</a:t>
            </a:r>
            <a:endParaRPr sz="1400" b="0" i="0" u="none" strike="noStrike" cap="none">
              <a:solidFill>
                <a:srgbClr val="00000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8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30"/>
          <p:cNvSpPr txBox="1">
            <a:spLocks noGrp="1"/>
          </p:cNvSpPr>
          <p:nvPr>
            <p:ph type="title"/>
          </p:nvPr>
        </p:nvSpPr>
        <p:spPr>
          <a:xfrm>
            <a:off x="403225" y="1412875"/>
            <a:ext cx="8353425" cy="647700"/>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100000"/>
              </a:lnSpc>
              <a:spcBef>
                <a:spcPts val="0"/>
              </a:spcBef>
              <a:spcAft>
                <a:spcPts val="0"/>
              </a:spcAft>
              <a:buClr>
                <a:schemeClr val="dk2"/>
              </a:buClr>
              <a:buSzPts val="4000"/>
              <a:buFont typeface="Arial"/>
              <a:buNone/>
            </a:pPr>
            <a:r>
              <a:rPr lang="en-US" sz="4000" b="0" i="0" u="none">
                <a:solidFill>
                  <a:schemeClr val="dk2"/>
                </a:solidFill>
                <a:latin typeface="Arial"/>
                <a:ea typeface="Arial"/>
                <a:cs typeface="Arial"/>
                <a:sym typeface="Arial"/>
              </a:rPr>
              <a:t>‘Special Friends’, ‘Fred Talk’, read the word</a:t>
            </a:r>
            <a:endParaRPr/>
          </a:p>
        </p:txBody>
      </p:sp>
      <p:sp>
        <p:nvSpPr>
          <p:cNvPr id="198" name="Google Shape;198;p30"/>
          <p:cNvSpPr txBox="1"/>
          <p:nvPr/>
        </p:nvSpPr>
        <p:spPr>
          <a:xfrm>
            <a:off x="387350" y="415925"/>
            <a:ext cx="8523287" cy="17541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1" i="0" u="none" strike="noStrike" cap="none">
                <a:solidFill>
                  <a:schemeClr val="dk1"/>
                </a:solidFill>
                <a:latin typeface="Arial"/>
                <a:ea typeface="Arial"/>
                <a:cs typeface="Arial"/>
                <a:sym typeface="Arial"/>
              </a:rPr>
              <a:t>Early Reading – listening to your child read</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Arial"/>
              <a:ea typeface="Arial"/>
              <a:cs typeface="Arial"/>
              <a:sym typeface="Arial"/>
            </a:endParaRPr>
          </a:p>
        </p:txBody>
      </p:sp>
      <p:pic>
        <p:nvPicPr>
          <p:cNvPr id="199" name="Google Shape;199;p30"/>
          <p:cNvPicPr preferRelativeResize="0"/>
          <p:nvPr/>
        </p:nvPicPr>
        <p:blipFill rotWithShape="1">
          <a:blip r:embed="rId3">
            <a:alphaModFix/>
          </a:blip>
          <a:srcRect/>
          <a:stretch/>
        </p:blipFill>
        <p:spPr>
          <a:xfrm>
            <a:off x="79375" y="2924175"/>
            <a:ext cx="2403475" cy="1138237"/>
          </a:xfrm>
          <a:prstGeom prst="rect">
            <a:avLst/>
          </a:prstGeom>
          <a:noFill/>
          <a:ln w="9525" cap="flat" cmpd="sng">
            <a:solidFill>
              <a:schemeClr val="dk1"/>
            </a:solidFill>
            <a:prstDash val="solid"/>
            <a:miter lim="0"/>
            <a:headEnd type="none" w="sm" len="sm"/>
            <a:tailEnd type="none" w="sm" len="sm"/>
          </a:ln>
        </p:spPr>
      </p:pic>
      <p:pic>
        <p:nvPicPr>
          <p:cNvPr id="200" name="Google Shape;200;p30"/>
          <p:cNvPicPr preferRelativeResize="0"/>
          <p:nvPr/>
        </p:nvPicPr>
        <p:blipFill rotWithShape="1">
          <a:blip r:embed="rId4">
            <a:alphaModFix/>
          </a:blip>
          <a:srcRect/>
          <a:stretch/>
        </p:blipFill>
        <p:spPr>
          <a:xfrm>
            <a:off x="6300787" y="2420937"/>
            <a:ext cx="2609850" cy="1852612"/>
          </a:xfrm>
          <a:prstGeom prst="rect">
            <a:avLst/>
          </a:prstGeom>
          <a:noFill/>
          <a:ln>
            <a:noFill/>
          </a:ln>
        </p:spPr>
      </p:pic>
      <p:sp>
        <p:nvSpPr>
          <p:cNvPr id="201" name="Google Shape;201;p30"/>
          <p:cNvSpPr txBox="1"/>
          <p:nvPr/>
        </p:nvSpPr>
        <p:spPr>
          <a:xfrm>
            <a:off x="0" y="4411662"/>
            <a:ext cx="8756650" cy="203041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Children will be able to read all of the words in the Storybook.</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If they hesitate, remind them to read the word using ‘Special Friends, Fred Talk, read the word’.</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For example, this means they spot the ‘sh’, then Fred Talk and blend to read the word e.g. sh, sh-i-p, ship.</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TotalTime>
  <Words>1841</Words>
  <Application>Microsoft Office PowerPoint</Application>
  <PresentationFormat>On-screen Show (4:3)</PresentationFormat>
  <Paragraphs>228</Paragraphs>
  <Slides>17</Slides>
  <Notes>17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Noto Sans Symbols</vt:lpstr>
      <vt:lpstr>Default Design</vt:lpstr>
      <vt:lpstr>PowerPoint Presentation</vt:lpstr>
      <vt:lpstr>PowerPoint Presentation</vt:lpstr>
      <vt:lpstr>               My Happy Mind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Communication  School staff are on the playground at drop-off and pick-up time to answer any queries. Registration is at 8.50am and the door will be closed.   You can also email or call the admin team and they will direct messages to the relevant staff.   Key information and updates will be put on the class website page as well as the class X page.      We also send home a weekly newsletter with updates via text.       If you have any concerns please speak to your child’s class teacher     in the first instance.    Please follow our class page – @SpringwellYear1     </vt:lpstr>
      <vt:lpstr>PowerPoint Presentation</vt:lpstr>
      <vt:lpstr>PowerPoint Presentation</vt:lpstr>
      <vt:lpstr>PowerPoint Presentation</vt:lpstr>
      <vt:lpstr>‘Special Friends’, ‘Fred Talk’, read the word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KMolyneux</dc:creator>
  <cp:lastModifiedBy>KMolyneux</cp:lastModifiedBy>
  <cp:revision>3</cp:revision>
  <dcterms:modified xsi:type="dcterms:W3CDTF">2026-09-17T13:05:56Z</dcterms:modified>
</cp:coreProperties>
</file>