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309" autoAdjust="0"/>
    <p:restoredTop sz="94660"/>
  </p:normalViewPr>
  <p:slideViewPr>
    <p:cSldViewPr snapToGrid="0">
      <p:cViewPr>
        <p:scale>
          <a:sx n="66" d="100"/>
          <a:sy n="66" d="100"/>
        </p:scale>
        <p:origin x="108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339C6FC-69B2-4878-B6DD-38F527956ACA}" type="datetimeFigureOut">
              <a:rPr lang="en-GB" smtClean="0"/>
              <a:t>30/03/2020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A91738-A320-4C61-BC25-134F5492CCDE}" type="slidenum">
              <a:rPr lang="en-GB" smtClean="0"/>
              <a:t>‹#›</a:t>
            </a:fld>
            <a:endParaRPr lang="en-GB"/>
          </a:p>
        </p:txBody>
      </p:sp>
    </p:spTree>
    <p:extLst>
      <p:ext uri="{BB962C8B-B14F-4D97-AF65-F5344CB8AC3E}">
        <p14:creationId xmlns:p14="http://schemas.microsoft.com/office/powerpoint/2010/main" val="9687448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339C6FC-69B2-4878-B6DD-38F527956ACA}" type="datetimeFigureOut">
              <a:rPr lang="en-GB" smtClean="0"/>
              <a:t>30/03/2020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A91738-A320-4C61-BC25-134F5492CCDE}" type="slidenum">
              <a:rPr lang="en-GB" smtClean="0"/>
              <a:t>‹#›</a:t>
            </a:fld>
            <a:endParaRPr lang="en-GB"/>
          </a:p>
        </p:txBody>
      </p:sp>
    </p:spTree>
    <p:extLst>
      <p:ext uri="{BB962C8B-B14F-4D97-AF65-F5344CB8AC3E}">
        <p14:creationId xmlns:p14="http://schemas.microsoft.com/office/powerpoint/2010/main" val="35365219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339C6FC-69B2-4878-B6DD-38F527956ACA}" type="datetimeFigureOut">
              <a:rPr lang="en-GB" smtClean="0"/>
              <a:t>30/03/2020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A91738-A320-4C61-BC25-134F5492CCDE}" type="slidenum">
              <a:rPr lang="en-GB" smtClean="0"/>
              <a:t>‹#›</a:t>
            </a:fld>
            <a:endParaRPr lang="en-GB"/>
          </a:p>
        </p:txBody>
      </p:sp>
    </p:spTree>
    <p:extLst>
      <p:ext uri="{BB962C8B-B14F-4D97-AF65-F5344CB8AC3E}">
        <p14:creationId xmlns:p14="http://schemas.microsoft.com/office/powerpoint/2010/main" val="41819483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339C6FC-69B2-4878-B6DD-38F527956ACA}" type="datetimeFigureOut">
              <a:rPr lang="en-GB" smtClean="0"/>
              <a:t>30/03/2020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5A91738-A320-4C61-BC25-134F5492CCDE}" type="slidenum">
              <a:rPr lang="en-GB" smtClean="0"/>
              <a:t>‹#›</a:t>
            </a:fld>
            <a:endParaRPr lang="en-GB"/>
          </a:p>
        </p:txBody>
      </p:sp>
    </p:spTree>
    <p:extLst>
      <p:ext uri="{BB962C8B-B14F-4D97-AF65-F5344CB8AC3E}">
        <p14:creationId xmlns:p14="http://schemas.microsoft.com/office/powerpoint/2010/main" val="16390740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339C6FC-69B2-4878-B6DD-38F527956ACA}" type="datetimeFigureOut">
              <a:rPr lang="en-GB" smtClean="0"/>
              <a:t>30/03/2020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5A91738-A320-4C61-BC25-134F5492CCDE}" type="slidenum">
              <a:rPr lang="en-GB" smtClean="0"/>
              <a:t>‹#›</a:t>
            </a:fld>
            <a:endParaRPr lang="en-GB"/>
          </a:p>
        </p:txBody>
      </p:sp>
    </p:spTree>
    <p:extLst>
      <p:ext uri="{BB962C8B-B14F-4D97-AF65-F5344CB8AC3E}">
        <p14:creationId xmlns:p14="http://schemas.microsoft.com/office/powerpoint/2010/main" val="19545923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339C6FC-69B2-4878-B6DD-38F527956ACA}" type="datetimeFigureOut">
              <a:rPr lang="en-GB" smtClean="0"/>
              <a:t>30/03/2020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5A91738-A320-4C61-BC25-134F5492CCDE}" type="slidenum">
              <a:rPr lang="en-GB" smtClean="0"/>
              <a:t>‹#›</a:t>
            </a:fld>
            <a:endParaRPr lang="en-GB"/>
          </a:p>
        </p:txBody>
      </p:sp>
    </p:spTree>
    <p:extLst>
      <p:ext uri="{BB962C8B-B14F-4D97-AF65-F5344CB8AC3E}">
        <p14:creationId xmlns:p14="http://schemas.microsoft.com/office/powerpoint/2010/main" val="9805669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39C6FC-69B2-4878-B6DD-38F527956ACA}" type="datetimeFigureOut">
              <a:rPr lang="en-GB" smtClean="0"/>
              <a:t>30/03/2020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5A91738-A320-4C61-BC25-134F5492CCDE}" type="slidenum">
              <a:rPr lang="en-GB" smtClean="0"/>
              <a:t>‹#›</a:t>
            </a:fld>
            <a:endParaRPr lang="en-GB"/>
          </a:p>
        </p:txBody>
      </p:sp>
    </p:spTree>
    <p:extLst>
      <p:ext uri="{BB962C8B-B14F-4D97-AF65-F5344CB8AC3E}">
        <p14:creationId xmlns:p14="http://schemas.microsoft.com/office/powerpoint/2010/main" val="8064475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339C6FC-69B2-4878-B6DD-38F527956ACA}" type="datetimeFigureOut">
              <a:rPr lang="en-GB" smtClean="0"/>
              <a:t>30/03/2020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5A91738-A320-4C61-BC25-134F5492CCDE}" type="slidenum">
              <a:rPr lang="en-GB" smtClean="0"/>
              <a:t>‹#›</a:t>
            </a:fld>
            <a:endParaRPr lang="en-GB"/>
          </a:p>
        </p:txBody>
      </p:sp>
    </p:spTree>
    <p:extLst>
      <p:ext uri="{BB962C8B-B14F-4D97-AF65-F5344CB8AC3E}">
        <p14:creationId xmlns:p14="http://schemas.microsoft.com/office/powerpoint/2010/main" val="13375721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339C6FC-69B2-4878-B6DD-38F527956ACA}" type="datetimeFigureOut">
              <a:rPr lang="en-GB" smtClean="0"/>
              <a:t>30/03/2020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5A91738-A320-4C61-BC25-134F5492CCDE}" type="slidenum">
              <a:rPr lang="en-GB" smtClean="0"/>
              <a:t>‹#›</a:t>
            </a:fld>
            <a:endParaRPr lang="en-GB"/>
          </a:p>
        </p:txBody>
      </p:sp>
    </p:spTree>
    <p:extLst>
      <p:ext uri="{BB962C8B-B14F-4D97-AF65-F5344CB8AC3E}">
        <p14:creationId xmlns:p14="http://schemas.microsoft.com/office/powerpoint/2010/main" val="11669065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339C6FC-69B2-4878-B6DD-38F527956ACA}" type="datetimeFigureOut">
              <a:rPr lang="en-GB" smtClean="0"/>
              <a:t>30/03/2020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A91738-A320-4C61-BC25-134F5492CCDE}" type="slidenum">
              <a:rPr lang="en-GB" smtClean="0"/>
              <a:t>‹#›</a:t>
            </a:fld>
            <a:endParaRPr lang="en-GB"/>
          </a:p>
        </p:txBody>
      </p:sp>
    </p:spTree>
    <p:extLst>
      <p:ext uri="{BB962C8B-B14F-4D97-AF65-F5344CB8AC3E}">
        <p14:creationId xmlns:p14="http://schemas.microsoft.com/office/powerpoint/2010/main" val="128830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339C6FC-69B2-4878-B6DD-38F527956ACA}" type="datetimeFigureOut">
              <a:rPr lang="en-GB" smtClean="0"/>
              <a:t>30/03/2020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A91738-A320-4C61-BC25-134F5492CCDE}" type="slidenum">
              <a:rPr lang="en-GB" smtClean="0"/>
              <a:t>‹#›</a:t>
            </a:fld>
            <a:endParaRPr lang="en-GB"/>
          </a:p>
        </p:txBody>
      </p:sp>
    </p:spTree>
    <p:extLst>
      <p:ext uri="{BB962C8B-B14F-4D97-AF65-F5344CB8AC3E}">
        <p14:creationId xmlns:p14="http://schemas.microsoft.com/office/powerpoint/2010/main" val="12797845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39C6FC-69B2-4878-B6DD-38F527956ACA}" type="datetimeFigureOut">
              <a:rPr lang="en-GB" smtClean="0"/>
              <a:t>30/03/2020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A91738-A320-4C61-BC25-134F5492CCDE}" type="slidenum">
              <a:rPr lang="en-GB" smtClean="0"/>
              <a:t>‹#›</a:t>
            </a:fld>
            <a:endParaRPr lang="en-GB"/>
          </a:p>
        </p:txBody>
      </p:sp>
    </p:spTree>
    <p:extLst>
      <p:ext uri="{BB962C8B-B14F-4D97-AF65-F5344CB8AC3E}">
        <p14:creationId xmlns:p14="http://schemas.microsoft.com/office/powerpoint/2010/main" val="9883728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2291111119"/>
              </p:ext>
            </p:extLst>
          </p:nvPr>
        </p:nvGraphicFramePr>
        <p:xfrm>
          <a:off x="173421" y="683017"/>
          <a:ext cx="11824138" cy="5985799"/>
        </p:xfrm>
        <a:graphic>
          <a:graphicData uri="http://schemas.openxmlformats.org/drawingml/2006/table">
            <a:tbl>
              <a:tblPr firstRow="1" bandRow="1">
                <a:effectLst/>
                <a:tableStyleId>{5C22544A-7EE6-4342-B048-85BDC9FD1C3A}</a:tableStyleId>
              </a:tblPr>
              <a:tblGrid>
                <a:gridCol w="1860122">
                  <a:extLst>
                    <a:ext uri="{9D8B030D-6E8A-4147-A177-3AD203B41FA5}">
                      <a16:colId xmlns:a16="http://schemas.microsoft.com/office/drawing/2014/main" val="2856023917"/>
                    </a:ext>
                  </a:extLst>
                </a:gridCol>
                <a:gridCol w="2947510">
                  <a:extLst>
                    <a:ext uri="{9D8B030D-6E8A-4147-A177-3AD203B41FA5}">
                      <a16:colId xmlns:a16="http://schemas.microsoft.com/office/drawing/2014/main" val="3951551185"/>
                    </a:ext>
                  </a:extLst>
                </a:gridCol>
                <a:gridCol w="4374642">
                  <a:extLst>
                    <a:ext uri="{9D8B030D-6E8A-4147-A177-3AD203B41FA5}">
                      <a16:colId xmlns:a16="http://schemas.microsoft.com/office/drawing/2014/main" val="3283858985"/>
                    </a:ext>
                  </a:extLst>
                </a:gridCol>
                <a:gridCol w="2641864">
                  <a:extLst>
                    <a:ext uri="{9D8B030D-6E8A-4147-A177-3AD203B41FA5}">
                      <a16:colId xmlns:a16="http://schemas.microsoft.com/office/drawing/2014/main" val="1262213171"/>
                    </a:ext>
                  </a:extLst>
                </a:gridCol>
              </a:tblGrid>
              <a:tr h="377058">
                <a:tc gridSpan="2">
                  <a:txBody>
                    <a:bodyPr/>
                    <a:lstStyle/>
                    <a:p>
                      <a:pPr lvl="0" algn="ctr"/>
                      <a:r>
                        <a:rPr lang="en-GB" sz="1800" dirty="0">
                          <a:latin typeface="Century Gothic" pitchFamily="34"/>
                        </a:rPr>
                        <a:t>Subject Specific Vocabulary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4">
                  <a:txBody>
                    <a:bodyPr/>
                    <a:lstStyle/>
                    <a:p>
                      <a:r>
                        <a:rPr lang="en-GB" dirty="0"/>
                        <a:t> Each symbol represents a letter or sound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noFill/>
                  </a:tcPr>
                </a:tc>
                <a:tc>
                  <a:txBody>
                    <a:bodyPr/>
                    <a:lstStyle/>
                    <a:p>
                      <a:pPr lvl="0" algn="ctr"/>
                      <a:r>
                        <a:rPr lang="en-GB" sz="1800" dirty="0">
                          <a:latin typeface="Century Gothic" pitchFamily="34"/>
                        </a:rPr>
                        <a:t>Exciting Books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518455">
                <a:tc>
                  <a:txBody>
                    <a:bodyPr/>
                    <a:lstStyle/>
                    <a:p>
                      <a:pPr lvl="0"/>
                      <a:r>
                        <a:rPr lang="en-GB" sz="1400" b="1" dirty="0">
                          <a:solidFill>
                            <a:srgbClr val="7C5DA3"/>
                          </a:solidFill>
                          <a:latin typeface="Century Gothic" pitchFamily="34"/>
                        </a:rPr>
                        <a:t>glyphs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latin typeface="Century Gothic" pitchFamily="34"/>
                        </a:rPr>
                        <a:t>Symbols used in the Mayan writing system. Each symbol represents a word or sound.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lvl="0"/>
                      <a:endParaRPr lang="en-GB" sz="1800" dirty="0">
                        <a:latin typeface="Century Gothic" pitchFamily="34"/>
                      </a:endParaRPr>
                    </a:p>
                  </a:txBody>
                  <a:tcPr>
                    <a:lnB w="12700" cap="flat" cmpd="sng" algn="ctr">
                      <a:solidFill>
                        <a:schemeClr val="tx1"/>
                      </a:solidFill>
                      <a:prstDash val="solid"/>
                      <a:round/>
                      <a:headEnd type="none" w="med" len="med"/>
                      <a:tailEnd type="none" w="med" len="med"/>
                    </a:lnB>
                    <a:solidFill>
                      <a:schemeClr val="bg1">
                        <a:lumMod val="95000"/>
                      </a:schemeClr>
                    </a:solidFill>
                  </a:tcPr>
                </a:tc>
                <a:tc rowSpan="13">
                  <a:txBody>
                    <a:bodyPr/>
                    <a:lstStyle/>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39813094"/>
                  </a:ext>
                </a:extLst>
              </a:tr>
              <a:tr h="518455">
                <a:tc>
                  <a:txBody>
                    <a:bodyPr/>
                    <a:lstStyle/>
                    <a:p>
                      <a:pPr lvl="0"/>
                      <a:r>
                        <a:rPr lang="en-GB" sz="1400" b="1" dirty="0">
                          <a:solidFill>
                            <a:srgbClr val="7C5DA3"/>
                          </a:solidFill>
                          <a:latin typeface="Century Gothic" pitchFamily="34"/>
                        </a:rPr>
                        <a:t>codices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900" b="0" dirty="0">
                          <a:solidFill>
                            <a:schemeClr val="tx1"/>
                          </a:solidFill>
                          <a:latin typeface="Century Gothic" pitchFamily="34"/>
                        </a:rPr>
                        <a:t>Books created by the Mayans. They were made of soft bark and folded like a fan.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3641663132"/>
                  </a:ext>
                </a:extLst>
              </a:tr>
              <a:tr h="377058">
                <a:tc>
                  <a:txBody>
                    <a:bodyPr/>
                    <a:lstStyle/>
                    <a:p>
                      <a:pPr lvl="0"/>
                      <a:r>
                        <a:rPr lang="en-GB" sz="1400" b="1" dirty="0">
                          <a:solidFill>
                            <a:srgbClr val="7C5DA3"/>
                          </a:solidFill>
                          <a:latin typeface="Century Gothic" pitchFamily="34"/>
                        </a:rPr>
                        <a:t>Chichen Itza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900" b="0" dirty="0">
                          <a:solidFill>
                            <a:schemeClr val="tx1"/>
                          </a:solidFill>
                          <a:latin typeface="Century Gothic" pitchFamily="34"/>
                        </a:rPr>
                        <a:t>The Mayans most well-known pyramid.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2239335589"/>
                  </a:ext>
                </a:extLst>
              </a:tr>
              <a:tr h="501326">
                <a:tc>
                  <a:txBody>
                    <a:bodyPr/>
                    <a:lstStyle/>
                    <a:p>
                      <a:r>
                        <a:rPr lang="en-GB" sz="1400" b="1" dirty="0">
                          <a:solidFill>
                            <a:srgbClr val="7C5DA3"/>
                          </a:solidFill>
                          <a:latin typeface="Century Gothic" panose="020B0502020202020204" pitchFamily="34" charset="0"/>
                        </a:rPr>
                        <a:t>cacao</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900" b="0" i="0" u="none" strike="noStrike" kern="1200" dirty="0">
                          <a:solidFill>
                            <a:schemeClr val="tx1"/>
                          </a:solidFill>
                          <a:effectLst/>
                          <a:latin typeface="Century Gothic" panose="020B0502020202020204" pitchFamily="34" charset="0"/>
                          <a:ea typeface="+mn-ea"/>
                          <a:cs typeface="+mn-cs"/>
                        </a:rPr>
                        <a:t>Seeds that the Maya used to make chocolate.</a:t>
                      </a:r>
                      <a:endParaRPr lang="en-GB" sz="900" dirty="0">
                        <a:solidFill>
                          <a:schemeClr val="tx1"/>
                        </a:solidFill>
                        <a:latin typeface="Century Gothic" panose="020B0502020202020204" pitchFamily="34" charset="0"/>
                      </a:endParaRPr>
                    </a:p>
                  </a:txBody>
                  <a:tcP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a:solidFill>
                            <a:srgbClr val="7C5DA3"/>
                          </a:solidFill>
                          <a:latin typeface="Century Gothic" panose="020B0502020202020204" pitchFamily="34" charset="0"/>
                        </a:rPr>
                        <a:t>Sticky Knowledge about </a:t>
                      </a:r>
                      <a:r>
                        <a:rPr lang="en-GB" sz="1800" b="1">
                          <a:solidFill>
                            <a:srgbClr val="7C5DA3"/>
                          </a:solidFill>
                          <a:latin typeface="Century Gothic" panose="020B0502020202020204" pitchFamily="34" charset="0"/>
                        </a:rPr>
                        <a:t>the </a:t>
                      </a:r>
                      <a:r>
                        <a:rPr lang="en-GB" sz="1800" b="1" smtClean="0">
                          <a:solidFill>
                            <a:srgbClr val="7C5DA3"/>
                          </a:solidFill>
                          <a:latin typeface="Century Gothic" panose="020B0502020202020204" pitchFamily="34" charset="0"/>
                        </a:rPr>
                        <a:t>Maya </a:t>
                      </a:r>
                      <a:r>
                        <a:rPr lang="en-GB" sz="1800" b="1" dirty="0">
                          <a:solidFill>
                            <a:srgbClr val="7C5DA3"/>
                          </a:solidFill>
                          <a:latin typeface="Century Gothic" panose="020B0502020202020204" pitchFamily="34" charset="0"/>
                        </a:rPr>
                        <a:t>civilization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567937287"/>
                  </a:ext>
                </a:extLst>
              </a:tr>
              <a:tr h="158527">
                <a:tc rowSpan="2">
                  <a:txBody>
                    <a:bodyPr/>
                    <a:lstStyle/>
                    <a:p>
                      <a:pPr lvl="0"/>
                      <a:r>
                        <a:rPr lang="en-GB" sz="1400" b="1" dirty="0">
                          <a:solidFill>
                            <a:srgbClr val="7C5DA3"/>
                          </a:solidFill>
                          <a:latin typeface="Century Gothic" pitchFamily="34"/>
                        </a:rPr>
                        <a:t>ahau or ahaw</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r>
                        <a:rPr lang="en-GB" sz="900" b="0" i="0" u="none" strike="noStrike" kern="1200" dirty="0">
                          <a:solidFill>
                            <a:schemeClr val="tx1"/>
                          </a:solidFill>
                          <a:effectLst/>
                          <a:latin typeface="Century Gothic" panose="020B0502020202020204" pitchFamily="34" charset="0"/>
                          <a:ea typeface="+mn-ea"/>
                          <a:cs typeface="+mn-cs"/>
                        </a:rPr>
                        <a:t>The main king or lord of a Maya city-state.</a:t>
                      </a:r>
                      <a:endParaRPr lang="en-GB" sz="900" b="0" dirty="0">
                        <a:solidFill>
                          <a:schemeClr val="tx1"/>
                        </a:solidFill>
                        <a:latin typeface="Century Gothic" panose="020B0502020202020204" pitchFamily="34" charset="0"/>
                      </a:endParaRPr>
                    </a:p>
                  </a:txBody>
                  <a:tcP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06"/>
                  </a:ext>
                </a:extLst>
              </a:tr>
              <a:tr h="518455">
                <a:tc vMerge="1">
                  <a:txBody>
                    <a:bodyPr/>
                    <a:lstStyle/>
                    <a:p>
                      <a:endParaRPr lang="en-GB"/>
                    </a:p>
                  </a:txBody>
                  <a:tcPr/>
                </a:tc>
                <a:tc vMerge="1">
                  <a:txBody>
                    <a:bodyPr/>
                    <a:lstStyle/>
                    <a:p>
                      <a:endParaRPr lang="en-GB"/>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GB" sz="900" b="0" i="0" u="none" strike="noStrike" kern="1200" cap="none" spc="0" normalizeH="0" baseline="0" noProof="0" dirty="0">
                          <a:ln>
                            <a:noFill/>
                          </a:ln>
                          <a:solidFill>
                            <a:schemeClr val="tx1"/>
                          </a:solidFill>
                          <a:effectLst/>
                          <a:uLnTx/>
                          <a:uFillTx/>
                          <a:latin typeface="Century Gothic" panose="020B0502020202020204" pitchFamily="34" charset="0"/>
                          <a:ea typeface="+mn-ea"/>
                          <a:cs typeface="+mn-cs"/>
                        </a:rPr>
                        <a:t>The </a:t>
                      </a:r>
                      <a:r>
                        <a:rPr kumimoji="0" lang="en-GB" sz="900" b="0" i="0" u="none" strike="noStrike" kern="1200" cap="none" spc="0" normalizeH="0" baseline="0" noProof="0" dirty="0" smtClean="0">
                          <a:ln>
                            <a:noFill/>
                          </a:ln>
                          <a:solidFill>
                            <a:schemeClr val="tx1"/>
                          </a:solidFill>
                          <a:effectLst/>
                          <a:uLnTx/>
                          <a:uFillTx/>
                          <a:latin typeface="Century Gothic" panose="020B0502020202020204" pitchFamily="34" charset="0"/>
                          <a:ea typeface="+mn-ea"/>
                          <a:cs typeface="+mn-cs"/>
                        </a:rPr>
                        <a:t>Maya </a:t>
                      </a:r>
                      <a:r>
                        <a:rPr kumimoji="0" lang="en-GB" sz="900" b="0" i="0" u="none" strike="noStrike" kern="1200" cap="none" spc="0" normalizeH="0" baseline="0" noProof="0" dirty="0">
                          <a:ln>
                            <a:noFill/>
                          </a:ln>
                          <a:solidFill>
                            <a:schemeClr val="tx1"/>
                          </a:solidFill>
                          <a:effectLst/>
                          <a:uLnTx/>
                          <a:uFillTx/>
                          <a:latin typeface="Century Gothic" panose="020B0502020202020204" pitchFamily="34" charset="0"/>
                          <a:ea typeface="+mn-ea"/>
                          <a:cs typeface="+mn-cs"/>
                        </a:rPr>
                        <a:t>were expert mathematicians and astronomers. They used this expertise to make calendars.</a:t>
                      </a:r>
                      <a:endParaRPr lang="en-GB" sz="900" b="0"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2878534553"/>
                  </a:ext>
                </a:extLst>
              </a:tr>
              <a:tr h="37705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solidFill>
                            <a:srgbClr val="7C5DA3"/>
                          </a:solidFill>
                          <a:latin typeface="Century Gothic" pitchFamily="34"/>
                        </a:rPr>
                        <a:t>batab</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i="0" u="none" strike="noStrike" kern="1200" dirty="0">
                          <a:solidFill>
                            <a:schemeClr val="tx1"/>
                          </a:solidFill>
                          <a:effectLst/>
                          <a:latin typeface="Century Gothic" panose="020B0502020202020204" pitchFamily="34" charset="0"/>
                          <a:ea typeface="+mn-ea"/>
                          <a:cs typeface="+mn-cs"/>
                        </a:rPr>
                        <a:t>A lesser lord, usually ruling over a small town.</a:t>
                      </a:r>
                      <a:endParaRPr lang="en-GB" sz="900" dirty="0">
                        <a:solidFill>
                          <a:schemeClr val="tx1"/>
                        </a:solidFill>
                        <a:latin typeface="Century Gothic" panose="020B0502020202020204" pitchFamily="34" charset="0"/>
                      </a:endParaRPr>
                    </a:p>
                  </a:txBody>
                  <a:tcP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900" b="0" i="0" u="none" strike="noStrike" kern="1200" dirty="0">
                          <a:solidFill>
                            <a:schemeClr val="tx1"/>
                          </a:solidFill>
                          <a:effectLst/>
                          <a:latin typeface="Century Gothic" panose="020B0502020202020204" pitchFamily="34" charset="0"/>
                          <a:ea typeface="+mn-ea"/>
                          <a:cs typeface="+mn-cs"/>
                        </a:rPr>
                        <a:t>Although the </a:t>
                      </a:r>
                      <a:r>
                        <a:rPr lang="en-GB" sz="900" b="0" i="0" u="none" strike="noStrike" kern="1200" dirty="0" smtClean="0">
                          <a:solidFill>
                            <a:schemeClr val="tx1"/>
                          </a:solidFill>
                          <a:effectLst/>
                          <a:latin typeface="Century Gothic" panose="020B0502020202020204" pitchFamily="34" charset="0"/>
                          <a:ea typeface="+mn-ea"/>
                          <a:cs typeface="+mn-cs"/>
                        </a:rPr>
                        <a:t>Maya </a:t>
                      </a:r>
                      <a:r>
                        <a:rPr lang="en-GB" sz="900" b="0" i="0" u="none" strike="noStrike" kern="1200" dirty="0">
                          <a:solidFill>
                            <a:schemeClr val="tx1"/>
                          </a:solidFill>
                          <a:effectLst/>
                          <a:latin typeface="Century Gothic" panose="020B0502020202020204" pitchFamily="34" charset="0"/>
                          <a:ea typeface="+mn-ea"/>
                          <a:cs typeface="+mn-cs"/>
                        </a:rPr>
                        <a:t>had metal-working skills, metal ores were scarce. </a:t>
                      </a:r>
                      <a:r>
                        <a:rPr lang="en-GB" sz="900" b="0" i="0" u="none" strike="noStrike" kern="1200" dirty="0" smtClean="0">
                          <a:solidFill>
                            <a:schemeClr val="tx1"/>
                          </a:solidFill>
                          <a:effectLst/>
                          <a:latin typeface="Century Gothic" panose="020B0502020202020204" pitchFamily="34" charset="0"/>
                          <a:ea typeface="+mn-ea"/>
                          <a:cs typeface="+mn-cs"/>
                        </a:rPr>
                        <a:t>Maya </a:t>
                      </a:r>
                      <a:r>
                        <a:rPr lang="en-GB" sz="900" b="0" i="0" u="none" strike="noStrike" kern="1200" dirty="0">
                          <a:solidFill>
                            <a:schemeClr val="tx1"/>
                          </a:solidFill>
                          <a:effectLst/>
                          <a:latin typeface="Century Gothic" panose="020B0502020202020204" pitchFamily="34" charset="0"/>
                          <a:ea typeface="+mn-ea"/>
                          <a:cs typeface="+mn-cs"/>
                        </a:rPr>
                        <a:t>used stone tools to carve the limestone that they used for their buildings.</a:t>
                      </a:r>
                      <a:endParaRPr lang="en-GB" sz="900" b="0"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10008"/>
                  </a:ext>
                </a:extLst>
              </a:tr>
              <a:tr h="282793">
                <a:tc rowSpan="2">
                  <a:txBody>
                    <a:bodyPr/>
                    <a:lstStyle/>
                    <a:p>
                      <a:r>
                        <a:rPr lang="en-GB" sz="1400" b="1" i="0" u="none" strike="noStrike" kern="1200" dirty="0">
                          <a:solidFill>
                            <a:srgbClr val="7030A0"/>
                          </a:solidFill>
                          <a:effectLst/>
                          <a:latin typeface="Century Gothic" panose="020B0502020202020204" pitchFamily="34" charset="0"/>
                          <a:ea typeface="+mn-ea"/>
                          <a:cs typeface="+mn-cs"/>
                        </a:rPr>
                        <a:t>Itzamna</a:t>
                      </a:r>
                      <a:endParaRPr lang="en-GB" sz="1400" dirty="0">
                        <a:solidFill>
                          <a:srgbClr val="7030A0"/>
                        </a:solidFill>
                        <a:latin typeface="Century Gothic" panose="020B0502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900" b="0" i="0" u="none" strike="noStrike" kern="1200" dirty="0">
                          <a:solidFill>
                            <a:schemeClr val="tx1"/>
                          </a:solidFill>
                          <a:effectLst/>
                          <a:latin typeface="Century Gothic" panose="020B0502020202020204" pitchFamily="34" charset="0"/>
                          <a:ea typeface="+mn-ea"/>
                          <a:cs typeface="+mn-cs"/>
                        </a:rPr>
                        <a:t>The main god of the Maya, Itzamna was the god of fire who created the Earth.</a:t>
                      </a:r>
                      <a:endParaRPr lang="en-GB" sz="900" dirty="0">
                        <a:solidFill>
                          <a:schemeClr val="tx1"/>
                        </a:solidFill>
                        <a:latin typeface="Century Gothic" panose="020B0502020202020204" pitchFamily="34" charset="0"/>
                      </a:endParaRPr>
                    </a:p>
                  </a:txBody>
                  <a:tcP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GB" sz="900" b="0" dirty="0">
                        <a:solidFill>
                          <a:srgbClr val="7030A0"/>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3">
                        <a:lumMod val="20000"/>
                        <a:lumOff val="80000"/>
                      </a:schemeClr>
                    </a:solidFill>
                  </a:tcPr>
                </a:tc>
                <a:tc vMerge="1">
                  <a:txBody>
                    <a:bodyPr/>
                    <a:lstStyle/>
                    <a:p>
                      <a:endParaRPr lang="en-GB"/>
                    </a:p>
                  </a:txBody>
                  <a:tcPr/>
                </a:tc>
                <a:extLst>
                  <a:ext uri="{0D108BD9-81ED-4DB2-BD59-A6C34878D82A}">
                    <a16:rowId xmlns:a16="http://schemas.microsoft.com/office/drawing/2014/main" val="877679921"/>
                  </a:ext>
                </a:extLst>
              </a:tr>
              <a:tr h="284824">
                <a:tc vMerge="1">
                  <a:txBody>
                    <a:bodyPr/>
                    <a:lstStyle/>
                    <a:p>
                      <a:endParaRPr lang="en-GB"/>
                    </a:p>
                  </a:txBody>
                  <a:tcPr/>
                </a:tc>
                <a:tc vMerge="1">
                  <a:txBody>
                    <a:bodyPr/>
                    <a:lstStyle/>
                    <a:p>
                      <a:endParaRPr lang="en-GB"/>
                    </a:p>
                  </a:txBody>
                  <a:tcPr/>
                </a:tc>
                <a:tc rowSpan="2">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900" b="0" i="0" u="none" strike="noStrike" kern="1200" dirty="0">
                          <a:solidFill>
                            <a:schemeClr val="tx1"/>
                          </a:solidFill>
                          <a:effectLst/>
                          <a:latin typeface="Century Gothic" panose="020B0502020202020204" pitchFamily="34" charset="0"/>
                          <a:ea typeface="+mn-ea"/>
                          <a:cs typeface="+mn-cs"/>
                        </a:rPr>
                        <a:t>Mayan religion was extremely bloodthirsty, demanding human sacrifices and blood-letting rituals. The </a:t>
                      </a:r>
                      <a:r>
                        <a:rPr lang="en-GB" sz="900" b="0" i="0" u="none" strike="noStrike" kern="1200" dirty="0" smtClean="0">
                          <a:solidFill>
                            <a:schemeClr val="tx1"/>
                          </a:solidFill>
                          <a:effectLst/>
                          <a:latin typeface="Century Gothic" panose="020B0502020202020204" pitchFamily="34" charset="0"/>
                          <a:ea typeface="+mn-ea"/>
                          <a:cs typeface="+mn-cs"/>
                        </a:rPr>
                        <a:t>Maya </a:t>
                      </a:r>
                      <a:r>
                        <a:rPr lang="en-GB" sz="900" b="0" i="0" u="none" strike="noStrike" kern="1200" dirty="0">
                          <a:solidFill>
                            <a:schemeClr val="tx1"/>
                          </a:solidFill>
                          <a:effectLst/>
                          <a:latin typeface="Century Gothic" panose="020B0502020202020204" pitchFamily="34" charset="0"/>
                          <a:ea typeface="+mn-ea"/>
                          <a:cs typeface="+mn-cs"/>
                        </a:rPr>
                        <a:t>believed in an afterlife and that those who were sacrificed, as well as those killed in war and women who died in childbirth, went to ‘the place of misty sky’.</a:t>
                      </a:r>
                      <a:endParaRPr kumimoji="0" lang="en-GB" sz="900" b="0" i="0" u="none" strike="noStrike" kern="1200" cap="none" spc="0" normalizeH="0" baseline="0" noProof="0" dirty="0">
                        <a:ln>
                          <a:noFill/>
                        </a:ln>
                        <a:solidFill>
                          <a:schemeClr val="tx1"/>
                        </a:solidFill>
                        <a:effectLst/>
                        <a:uLnTx/>
                        <a:uFillTx/>
                        <a:latin typeface="Century Gothic" panose="020B0502020202020204" pitchFamily="34"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3920123481"/>
                  </a:ext>
                </a:extLst>
              </a:tr>
              <a:tr h="657822">
                <a:tc>
                  <a:txBody>
                    <a:bodyPr/>
                    <a:lstStyle/>
                    <a:p>
                      <a:pPr lvl="0"/>
                      <a:r>
                        <a:rPr lang="en-GB" sz="1400" b="1" i="0" u="none" strike="noStrike" kern="1200" dirty="0">
                          <a:solidFill>
                            <a:srgbClr val="7030A0"/>
                          </a:solidFill>
                          <a:effectLst/>
                          <a:latin typeface="Century Gothic" panose="020B0502020202020204" pitchFamily="34" charset="0"/>
                          <a:ea typeface="+mn-ea"/>
                          <a:cs typeface="+mn-cs"/>
                        </a:rPr>
                        <a:t>huipil</a:t>
                      </a:r>
                      <a:endParaRPr lang="en-GB" sz="1400" b="1" dirty="0">
                        <a:solidFill>
                          <a:srgbClr val="7030A0"/>
                        </a:solidFill>
                        <a:latin typeface="Century Gothic" panose="020B0502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900" b="0" i="0" u="none" strike="noStrike" kern="1200" dirty="0">
                          <a:solidFill>
                            <a:schemeClr val="tx1"/>
                          </a:solidFill>
                          <a:effectLst/>
                          <a:latin typeface="Century Gothic" panose="020B0502020202020204" pitchFamily="34" charset="0"/>
                          <a:ea typeface="+mn-ea"/>
                          <a:cs typeface="+mn-cs"/>
                        </a:rPr>
                        <a:t>A traditional garment worn by Maya women. </a:t>
                      </a:r>
                      <a:endParaRPr lang="en-GB" sz="900" dirty="0">
                        <a:solidFill>
                          <a:schemeClr val="tx1"/>
                        </a:solidFill>
                        <a:latin typeface="Century Gothic" panose="020B0502020202020204" pitchFamily="34" charset="0"/>
                      </a:endParaRPr>
                    </a:p>
                  </a:txBody>
                  <a:tcP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lnL w="1270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tcPr>
                </a:tc>
                <a:tc vMerge="1">
                  <a:txBody>
                    <a:bodyPr/>
                    <a:lstStyle/>
                    <a:p>
                      <a:endParaRPr lang="en-GB"/>
                    </a:p>
                  </a:txBody>
                  <a:tcPr>
                    <a:lnT w="635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10"/>
                  </a:ext>
                </a:extLst>
              </a:tr>
              <a:tr h="377058">
                <a:tc>
                  <a:txBody>
                    <a:bodyPr/>
                    <a:lstStyle/>
                    <a:p>
                      <a:r>
                        <a:rPr lang="en-GB" sz="1400" b="1" dirty="0">
                          <a:solidFill>
                            <a:srgbClr val="7C5DA3"/>
                          </a:solidFill>
                          <a:latin typeface="Century Gothic" pitchFamily="34"/>
                        </a:rPr>
                        <a:t>Kin</a:t>
                      </a:r>
                      <a:endParaRPr lang="en-GB"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900" b="0" i="0" u="none" strike="noStrike" kern="1200" dirty="0">
                          <a:solidFill>
                            <a:schemeClr val="tx1"/>
                          </a:solidFill>
                          <a:effectLst/>
                          <a:latin typeface="Century Gothic" panose="020B0502020202020204" pitchFamily="34" charset="0"/>
                          <a:ea typeface="+mn-ea"/>
                          <a:cs typeface="+mn-cs"/>
                        </a:rPr>
                        <a:t>Word representing a day in the Maya calendar.</a:t>
                      </a:r>
                      <a:endParaRPr lang="en-GB" dirty="0">
                        <a:solidFill>
                          <a:schemeClr val="tx1"/>
                        </a:solidFill>
                      </a:endParaRPr>
                    </a:p>
                  </a:txBody>
                  <a:tcP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900" b="0" i="0" u="none" strike="noStrike" kern="1200" dirty="0">
                          <a:solidFill>
                            <a:schemeClr val="tx1"/>
                          </a:solidFill>
                          <a:effectLst/>
                          <a:latin typeface="Century Gothic" panose="020B0502020202020204" pitchFamily="34" charset="0"/>
                          <a:ea typeface="+mn-ea"/>
                          <a:cs typeface="+mn-cs"/>
                        </a:rPr>
                        <a:t>At the top of </a:t>
                      </a:r>
                      <a:r>
                        <a:rPr lang="en-GB" sz="900" b="0" i="0" u="none" strike="noStrike" kern="1200" dirty="0" smtClean="0">
                          <a:solidFill>
                            <a:schemeClr val="tx1"/>
                          </a:solidFill>
                          <a:effectLst/>
                          <a:latin typeface="Century Gothic" panose="020B0502020202020204" pitchFamily="34" charset="0"/>
                          <a:ea typeface="+mn-ea"/>
                          <a:cs typeface="+mn-cs"/>
                        </a:rPr>
                        <a:t>Maya </a:t>
                      </a:r>
                      <a:r>
                        <a:rPr lang="en-GB" sz="900" b="0" i="0" u="none" strike="noStrike" kern="1200" dirty="0">
                          <a:solidFill>
                            <a:schemeClr val="tx1"/>
                          </a:solidFill>
                          <a:effectLst/>
                          <a:latin typeface="Century Gothic" panose="020B0502020202020204" pitchFamily="34" charset="0"/>
                          <a:ea typeface="+mn-ea"/>
                          <a:cs typeface="+mn-cs"/>
                        </a:rPr>
                        <a:t>society was the king and royal family who were believed to be closely linked to the gods. An educated elite of scribes, priests and nobles formed the ruling class. They occupied the finest buildings in the city.</a:t>
                      </a:r>
                      <a:endParaRPr lang="en-GB" sz="900" b="0"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10011"/>
                  </a:ext>
                </a:extLst>
              </a:tr>
              <a:tr h="518455">
                <a:tc>
                  <a:txBody>
                    <a:bodyPr/>
                    <a:lstStyle/>
                    <a:p>
                      <a:pPr lvl="0"/>
                      <a:r>
                        <a:rPr lang="en-GB" sz="1400" b="1" dirty="0">
                          <a:solidFill>
                            <a:srgbClr val="7C5DA3"/>
                          </a:solidFill>
                          <a:latin typeface="Century Gothic" pitchFamily="34"/>
                        </a:rPr>
                        <a:t>Kukulcan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900" b="0" i="0" u="none" strike="noStrike" kern="1200" dirty="0">
                          <a:solidFill>
                            <a:schemeClr val="tx1"/>
                          </a:solidFill>
                          <a:effectLst/>
                          <a:latin typeface="Century Gothic" panose="020B0502020202020204" pitchFamily="34" charset="0"/>
                          <a:ea typeface="+mn-ea"/>
                          <a:cs typeface="+mn-cs"/>
                        </a:rPr>
                        <a:t>The serpent god of the Maya. One of the primary gods, especially to the Itza peoples of Chichen Itza. </a:t>
                      </a:r>
                      <a:endParaRPr lang="en-GB" sz="900" dirty="0">
                        <a:solidFill>
                          <a:schemeClr val="tx1"/>
                        </a:solidFill>
                        <a:latin typeface="Century Gothic" panose="020B0502020202020204" pitchFamily="34" charset="0"/>
                      </a:endParaRPr>
                    </a:p>
                  </a:txBody>
                  <a:tcP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lnL w="1270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tcPr>
                </a:tc>
                <a:tc vMerge="1">
                  <a:txBody>
                    <a:bodyPr/>
                    <a:lstStyle/>
                    <a:p>
                      <a:endParaRPr lang="en-GB"/>
                    </a:p>
                  </a:txBody>
                  <a:tcPr>
                    <a:lnT w="635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3821830925"/>
                  </a:ext>
                </a:extLst>
              </a:tr>
              <a:tr h="518455">
                <a:tc>
                  <a:txBody>
                    <a:bodyPr/>
                    <a:lstStyle/>
                    <a:p>
                      <a:pPr lvl="0"/>
                      <a:r>
                        <a:rPr lang="en-GB" sz="1400" b="1" dirty="0">
                          <a:solidFill>
                            <a:srgbClr val="7C5DA3"/>
                          </a:solidFill>
                          <a:latin typeface="Century Gothic" pitchFamily="34"/>
                        </a:rPr>
                        <a:t>Uinal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900" b="0" i="0" u="none" strike="noStrike" kern="1200" dirty="0">
                          <a:solidFill>
                            <a:schemeClr val="tx1"/>
                          </a:solidFill>
                          <a:effectLst/>
                          <a:latin typeface="Century Gothic" panose="020B0502020202020204" pitchFamily="34" charset="0"/>
                          <a:ea typeface="+mn-ea"/>
                          <a:cs typeface="+mn-cs"/>
                        </a:rPr>
                        <a:t>Word for a month in the Maya calendar. It was 20 days long. </a:t>
                      </a:r>
                      <a:endParaRPr lang="en-GB" sz="900" dirty="0">
                        <a:solidFill>
                          <a:schemeClr val="tx1"/>
                        </a:solidFill>
                        <a:latin typeface="Century Gothic" panose="020B0502020202020204" pitchFamily="34" charset="0"/>
                      </a:endParaRPr>
                    </a:p>
                  </a:txBody>
                  <a:tcP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900" b="0" i="0" u="none" strike="noStrike" kern="1200" dirty="0" smtClean="0">
                          <a:solidFill>
                            <a:schemeClr val="tx1"/>
                          </a:solidFill>
                          <a:effectLst/>
                          <a:latin typeface="Century Gothic" panose="020B0502020202020204" pitchFamily="34" charset="0"/>
                          <a:ea typeface="+mn-ea"/>
                          <a:cs typeface="+mn-cs"/>
                        </a:rPr>
                        <a:t>Maya </a:t>
                      </a:r>
                      <a:r>
                        <a:rPr lang="en-GB" sz="900" b="0" i="0" u="none" strike="noStrike" kern="1200" dirty="0">
                          <a:solidFill>
                            <a:schemeClr val="tx1"/>
                          </a:solidFill>
                          <a:effectLst/>
                          <a:latin typeface="Century Gothic" panose="020B0502020202020204" pitchFamily="34" charset="0"/>
                          <a:ea typeface="+mn-ea"/>
                          <a:cs typeface="+mn-cs"/>
                        </a:rPr>
                        <a:t>society was formed of a number of city states each with their own ruler.</a:t>
                      </a:r>
                      <a:endParaRPr kumimoji="0" lang="en-GB" sz="900" b="0" i="0" u="none" strike="noStrike" kern="1200" cap="none" spc="0" normalizeH="0" baseline="0" noProof="0" dirty="0">
                        <a:ln>
                          <a:noFill/>
                        </a:ln>
                        <a:solidFill>
                          <a:schemeClr val="tx1"/>
                        </a:solidFill>
                        <a:effectLst/>
                        <a:uLnTx/>
                        <a:uFillTx/>
                        <a:latin typeface="Century Gothic" panose="020B0502020202020204" pitchFamily="34"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GB" sz="900" b="0"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4272395972"/>
                  </a:ext>
                </a:extLst>
              </a:tr>
            </a:tbl>
          </a:graphicData>
        </a:graphic>
      </p:graphicFrame>
      <p:pic>
        <p:nvPicPr>
          <p:cNvPr id="3074" name="Picture 2" descr="Image result for the chocolate tree book"/>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9463291" y="1175142"/>
            <a:ext cx="1575763" cy="2272560"/>
          </a:xfrm>
          <a:prstGeom prst="rect">
            <a:avLst/>
          </a:prstGeom>
          <a:noFill/>
          <a:extLst>
            <a:ext uri="{909E8E84-426E-40DD-AFC4-6F175D3DCCD1}">
              <a14:hiddenFill xmlns:a14="http://schemas.microsoft.com/office/drawing/2010/main">
                <a:solidFill>
                  <a:srgbClr val="FFFFFF"/>
                </a:solidFill>
              </a14:hiddenFill>
            </a:ext>
          </a:extLst>
        </p:spPr>
      </p:pic>
      <p:sp>
        <p:nvSpPr>
          <p:cNvPr id="11266" name="Title 1"/>
          <p:cNvSpPr txBox="1">
            <a:spLocks noGrp="1" noChangeArrowheads="1"/>
          </p:cNvSpPr>
          <p:nvPr>
            <p:ph type="title"/>
          </p:nvPr>
        </p:nvSpPr>
        <p:spPr>
          <a:xfrm>
            <a:off x="1950653" y="190892"/>
            <a:ext cx="8272463" cy="492125"/>
          </a:xfrm>
        </p:spPr>
        <p:txBody>
          <a:bodyPr anchorCtr="1">
            <a:normAutofit fontScale="90000"/>
          </a:bodyPr>
          <a:lstStyle/>
          <a:p>
            <a:pPr algn="ctr" eaLnBrk="1" hangingPunct="1"/>
            <a:r>
              <a:rPr lang="en-GB" altLang="en-US" sz="3200" b="1" dirty="0" smtClean="0">
                <a:solidFill>
                  <a:srgbClr val="7C5DA3"/>
                </a:solidFill>
                <a:latin typeface="Century Gothic" panose="020B0502020202020204" pitchFamily="34" charset="0"/>
              </a:rPr>
              <a:t>Maya </a:t>
            </a:r>
            <a:r>
              <a:rPr lang="en-GB" altLang="en-US" sz="3200" b="1" dirty="0">
                <a:solidFill>
                  <a:srgbClr val="7C5DA3"/>
                </a:solidFill>
                <a:latin typeface="Century Gothic" panose="020B0502020202020204" pitchFamily="34" charset="0"/>
              </a:rPr>
              <a:t>Civilisation: KS2 Knowledge Mat</a:t>
            </a:r>
          </a:p>
        </p:txBody>
      </p:sp>
      <p:pic>
        <p:nvPicPr>
          <p:cNvPr id="5" name="Picture 4">
            <a:extLst>
              <a:ext uri="{FF2B5EF4-FFF2-40B4-BE49-F238E27FC236}">
                <a16:creationId xmlns:a16="http://schemas.microsoft.com/office/drawing/2014/main" id="{5C67925D-803B-445F-BB33-FD32365171B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679823" y="683016"/>
            <a:ext cx="3242567" cy="1779258"/>
          </a:xfrm>
          <a:prstGeom prst="rect">
            <a:avLst/>
          </a:prstGeom>
        </p:spPr>
      </p:pic>
      <p:sp>
        <p:nvSpPr>
          <p:cNvPr id="6" name="TextBox 5">
            <a:extLst>
              <a:ext uri="{FF2B5EF4-FFF2-40B4-BE49-F238E27FC236}">
                <a16:creationId xmlns:a16="http://schemas.microsoft.com/office/drawing/2014/main" id="{C04B636D-B1A3-41B7-883E-3521CF600F11}"/>
              </a:ext>
            </a:extLst>
          </p:cNvPr>
          <p:cNvSpPr txBox="1"/>
          <p:nvPr/>
        </p:nvSpPr>
        <p:spPr>
          <a:xfrm>
            <a:off x="9752778" y="4817256"/>
            <a:ext cx="1943509" cy="1446550"/>
          </a:xfrm>
          <a:prstGeom prst="rect">
            <a:avLst/>
          </a:prstGeom>
          <a:noFill/>
        </p:spPr>
        <p:txBody>
          <a:bodyPr wrap="square" rtlCol="0">
            <a:spAutoFit/>
          </a:bodyPr>
          <a:lstStyle/>
          <a:p>
            <a:r>
              <a:rPr lang="en-GB" sz="1100" b="1" dirty="0" smtClean="0">
                <a:solidFill>
                  <a:srgbClr val="7030A0"/>
                </a:solidFill>
                <a:latin typeface="Century Gothic" panose="020B0502020202020204" pitchFamily="34" charset="0"/>
              </a:rPr>
              <a:t>The </a:t>
            </a:r>
            <a:r>
              <a:rPr lang="en-GB" sz="1100" b="1" dirty="0" err="1" smtClean="0">
                <a:solidFill>
                  <a:srgbClr val="7030A0"/>
                </a:solidFill>
                <a:latin typeface="Century Gothic" panose="020B0502020202020204" pitchFamily="34" charset="0"/>
              </a:rPr>
              <a:t>maya</a:t>
            </a:r>
            <a:r>
              <a:rPr lang="en-GB" sz="1100" dirty="0" smtClean="0">
                <a:solidFill>
                  <a:srgbClr val="7030A0"/>
                </a:solidFill>
                <a:latin typeface="Century Gothic" panose="020B0502020202020204" pitchFamily="34" charset="0"/>
              </a:rPr>
              <a:t> people </a:t>
            </a:r>
            <a:r>
              <a:rPr lang="en-GB" sz="1100" dirty="0">
                <a:solidFill>
                  <a:srgbClr val="7030A0"/>
                </a:solidFill>
                <a:latin typeface="Century Gothic" panose="020B0502020202020204" pitchFamily="34" charset="0"/>
              </a:rPr>
              <a:t>made their home in an area known as Mesoamerica (modern day Mexico and Central America). </a:t>
            </a:r>
            <a:r>
              <a:rPr lang="en-GB" sz="1100" b="1" dirty="0" smtClean="0">
                <a:solidFill>
                  <a:srgbClr val="7030A0"/>
                </a:solidFill>
                <a:latin typeface="Century Gothic" panose="020B0502020202020204" pitchFamily="34" charset="0"/>
              </a:rPr>
              <a:t>Maya</a:t>
            </a:r>
            <a:r>
              <a:rPr lang="en-GB" sz="1100" dirty="0" smtClean="0">
                <a:solidFill>
                  <a:srgbClr val="7030A0"/>
                </a:solidFill>
                <a:latin typeface="Century Gothic" panose="020B0502020202020204" pitchFamily="34" charset="0"/>
              </a:rPr>
              <a:t> </a:t>
            </a:r>
            <a:r>
              <a:rPr lang="en-GB" sz="1100" dirty="0">
                <a:solidFill>
                  <a:srgbClr val="7030A0"/>
                </a:solidFill>
                <a:latin typeface="Century Gothic" panose="020B0502020202020204" pitchFamily="34" charset="0"/>
              </a:rPr>
              <a:t>culture was well established by 1000 BCE, and it lasted until 1697.</a:t>
            </a:r>
          </a:p>
        </p:txBody>
      </p:sp>
      <p:pic>
        <p:nvPicPr>
          <p:cNvPr id="3076" name="Picture 4" descr="Image result for the corn grows ripe"/>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0545093" y="2462274"/>
            <a:ext cx="1391462" cy="21297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944999"/>
      </p:ext>
    </p:extLst>
  </p:cSld>
  <p:clrMapOvr>
    <a:masterClrMapping/>
  </p:clrMapOvr>
  <p:transition spd="slow"/>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TotalTime>
  <Words>370</Words>
  <Application>Microsoft Office PowerPoint</Application>
  <PresentationFormat>Widescreen</PresentationFormat>
  <Paragraphs>38</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Century Gothic</vt:lpstr>
      <vt:lpstr>Wingdings</vt:lpstr>
      <vt:lpstr>Office Theme</vt:lpstr>
      <vt:lpstr>Maya Civilisation: KS2 Knowledge Mat</vt:lpstr>
    </vt:vector>
  </TitlesOfParts>
  <Company>Springwell Park Primary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Mayan Civilisation: KS2 Knowledge Mat</dc:title>
  <dc:creator>E Hughes</dc:creator>
  <cp:lastModifiedBy>E Boyham</cp:lastModifiedBy>
  <cp:revision>4</cp:revision>
  <dcterms:created xsi:type="dcterms:W3CDTF">2020-01-15T17:03:19Z</dcterms:created>
  <dcterms:modified xsi:type="dcterms:W3CDTF">2020-03-30T08:24:24Z</dcterms:modified>
</cp:coreProperties>
</file>