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57" r:id="rId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5DA3"/>
    <a:srgbClr val="E5DFED"/>
    <a:srgbClr val="EDC2B1"/>
    <a:srgbClr val="A148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79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6/22/2020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371600" y="1143000"/>
            <a:ext cx="4114800" cy="3086100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6/22/2020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6/22/2020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6/22/2020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6/22/2020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6/22/2020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6/22/2020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6/22/2020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6/22/2020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6/22/2020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6/22/2020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6/22/2020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6/22/2020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628650" y="186511"/>
            <a:ext cx="788670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3200" b="1" dirty="0">
                <a:solidFill>
                  <a:srgbClr val="7C5DA3"/>
                </a:solidFill>
                <a:latin typeface="Century Gothic" panose="020B0502020202020204" pitchFamily="34" charset="0"/>
              </a:rPr>
              <a:t>Ancient Greeks </a:t>
            </a:r>
            <a:r>
              <a:rPr lang="en-GB" altLang="en-US" sz="3200" b="1" dirty="0" smtClean="0">
                <a:solidFill>
                  <a:srgbClr val="7C5DA3"/>
                </a:solidFill>
                <a:latin typeface="Century Gothic" panose="020B0502020202020204" pitchFamily="34" charset="0"/>
              </a:rPr>
              <a:t>Year 5 </a:t>
            </a:r>
            <a:r>
              <a:rPr lang="en-GB" altLang="en-US" sz="3200" b="1" dirty="0">
                <a:solidFill>
                  <a:srgbClr val="7C5DA3"/>
                </a:solidFill>
                <a:latin typeface="Century Gothic" panose="020B0502020202020204" pitchFamily="34" charset="0"/>
              </a:rPr>
              <a:t>Knowledge Mat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C3637747-C5B9-4583-8E05-02EAFC898A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4127524"/>
              </p:ext>
            </p:extLst>
          </p:nvPr>
        </p:nvGraphicFramePr>
        <p:xfrm>
          <a:off x="195460" y="758527"/>
          <a:ext cx="8753080" cy="5702095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296000">
                  <a:extLst>
                    <a:ext uri="{9D8B030D-6E8A-4147-A177-3AD203B41FA5}">
                      <a16:colId xmlns:a16="http://schemas.microsoft.com/office/drawing/2014/main" val="2856023917"/>
                    </a:ext>
                  </a:extLst>
                </a:gridCol>
                <a:gridCol w="2484000">
                  <a:extLst>
                    <a:ext uri="{9D8B030D-6E8A-4147-A177-3AD203B41FA5}">
                      <a16:colId xmlns:a16="http://schemas.microsoft.com/office/drawing/2014/main" val="3951551185"/>
                    </a:ext>
                  </a:extLst>
                </a:gridCol>
                <a:gridCol w="2883243">
                  <a:extLst>
                    <a:ext uri="{9D8B030D-6E8A-4147-A177-3AD203B41FA5}">
                      <a16:colId xmlns:a16="http://schemas.microsoft.com/office/drawing/2014/main" val="3283858985"/>
                    </a:ext>
                  </a:extLst>
                </a:gridCol>
                <a:gridCol w="2089837">
                  <a:extLst>
                    <a:ext uri="{9D8B030D-6E8A-4147-A177-3AD203B41FA5}">
                      <a16:colId xmlns:a16="http://schemas.microsoft.com/office/drawing/2014/main" val="1262213171"/>
                    </a:ext>
                  </a:extLst>
                </a:gridCol>
              </a:tblGrid>
              <a:tr h="398076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latin typeface="Century Gothic" pitchFamily="34"/>
                        </a:rPr>
                        <a:t>Subject Specific Vocabulary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5DA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lvl="0"/>
                      <a:endParaRPr lang="en-GB" sz="1800" dirty="0">
                        <a:latin typeface="Century Gothic" pitchFamily="34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600" dirty="0">
                          <a:latin typeface="Century Gothic" pitchFamily="34"/>
                        </a:rPr>
                        <a:t>Where is Greece?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5D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839317"/>
                  </a:ext>
                </a:extLst>
              </a:tr>
              <a:tr h="301495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C5DA3"/>
                          </a:solidFill>
                          <a:latin typeface="Century Gothic" pitchFamily="34"/>
                        </a:rPr>
                        <a:t>philosophy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Philosophy is a way of thinking about the world, the universe, and society.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1100" dirty="0">
                        <a:latin typeface="Century Gothic" pitchFamily="34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lvl="0"/>
                      <a:endParaRPr lang="en-GB" sz="1100" dirty="0">
                        <a:latin typeface="Century Gothic" pitchFamily="34"/>
                      </a:endParaRPr>
                    </a:p>
                    <a:p>
                      <a:pPr lvl="0"/>
                      <a:endParaRPr lang="en-GB" sz="1100" dirty="0">
                        <a:latin typeface="Century Gothic" pitchFamily="34"/>
                      </a:endParaRPr>
                    </a:p>
                    <a:p>
                      <a:pPr lvl="0"/>
                      <a:endParaRPr lang="en-GB" sz="1100" dirty="0">
                        <a:latin typeface="Century Gothic" pitchFamily="34"/>
                      </a:endParaRPr>
                    </a:p>
                    <a:p>
                      <a:pPr lvl="0"/>
                      <a:endParaRPr lang="en-GB" sz="1100" dirty="0">
                        <a:latin typeface="Century Gothic" pitchFamily="34"/>
                      </a:endParaRPr>
                    </a:p>
                    <a:p>
                      <a:pPr lvl="0"/>
                      <a:endParaRPr lang="en-GB" sz="1100" dirty="0">
                        <a:latin typeface="Century Gothic" pitchFamily="34"/>
                      </a:endParaRPr>
                    </a:p>
                    <a:p>
                      <a:pPr lvl="0"/>
                      <a:endParaRPr lang="en-GB" sz="1100" dirty="0">
                        <a:latin typeface="Century Gothic" pitchFamily="34"/>
                      </a:endParaRPr>
                    </a:p>
                    <a:p>
                      <a:pPr lvl="0"/>
                      <a:endParaRPr lang="en-GB" sz="1100" dirty="0">
                        <a:latin typeface="Century Gothic" pitchFamily="34"/>
                      </a:endParaRPr>
                    </a:p>
                    <a:p>
                      <a:pPr lvl="0"/>
                      <a:endParaRPr lang="en-GB" sz="1100" dirty="0">
                        <a:latin typeface="Century Gothic" pitchFamily="34"/>
                      </a:endParaRPr>
                    </a:p>
                    <a:p>
                      <a:pPr lvl="0"/>
                      <a:endParaRPr lang="en-GB" sz="1100" dirty="0">
                        <a:latin typeface="Century Gothic" pitchFamily="34"/>
                      </a:endParaRPr>
                    </a:p>
                    <a:p>
                      <a:pPr lvl="0"/>
                      <a:endParaRPr lang="en-GB" sz="1100" dirty="0">
                        <a:latin typeface="Century Gothic" pitchFamily="34"/>
                      </a:endParaRPr>
                    </a:p>
                    <a:p>
                      <a:pPr lvl="0"/>
                      <a:endParaRPr lang="en-GB" sz="1100" dirty="0">
                        <a:latin typeface="Century Gothic" pitchFamily="34"/>
                      </a:endParaRPr>
                    </a:p>
                    <a:p>
                      <a:pPr lvl="0"/>
                      <a:endParaRPr lang="en-GB" sz="1100" dirty="0">
                        <a:latin typeface="Century Gothic" pitchFamily="34"/>
                      </a:endParaRPr>
                    </a:p>
                    <a:p>
                      <a:pPr lvl="0"/>
                      <a:endParaRPr lang="en-GB" sz="1100" dirty="0">
                        <a:latin typeface="Century Gothic" pitchFamily="34"/>
                      </a:endParaRPr>
                    </a:p>
                    <a:p>
                      <a:pPr lvl="0"/>
                      <a:endParaRPr lang="en-GB" sz="1100" dirty="0">
                        <a:latin typeface="Century Gothic" pitchFamily="34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9813094"/>
                  </a:ext>
                </a:extLst>
              </a:tr>
              <a:tr h="404975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C5DA3"/>
                          </a:solidFill>
                          <a:latin typeface="Century Gothic" pitchFamily="34"/>
                        </a:rPr>
                        <a:t>Athenians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It is the birth place of democracy and the heart of the Ancient Greek civilisation. 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1663132"/>
                  </a:ext>
                </a:extLst>
              </a:tr>
              <a:tr h="457212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C5DA3"/>
                          </a:solidFill>
                          <a:latin typeface="Century Gothic" pitchFamily="34"/>
                        </a:rPr>
                        <a:t>Spartans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Spartans believed that strict discipline and a tough upbringing was the secret to making the best soldiers.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335589"/>
                  </a:ext>
                </a:extLst>
              </a:tr>
              <a:tr h="302096">
                <a:tc rowSpan="2"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C5DA3"/>
                          </a:solidFill>
                          <a:latin typeface="Century Gothic" pitchFamily="34"/>
                        </a:rPr>
                        <a:t>democracy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Democracy </a:t>
                      </a:r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means allowing citizens to make their own decisions for their personal lives.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0590553"/>
                  </a:ext>
                </a:extLst>
              </a:tr>
              <a:tr h="1432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/>
                      <a:r>
                        <a:rPr lang="en-GB" sz="1800" b="1" dirty="0">
                          <a:solidFill>
                            <a:srgbClr val="7C5DA3"/>
                          </a:solidFill>
                          <a:latin typeface="Century Gothic" pitchFamily="34"/>
                        </a:rPr>
                        <a:t>Sticky Knowledge about </a:t>
                      </a:r>
                    </a:p>
                    <a:p>
                      <a:pPr lvl="0" algn="ctr"/>
                      <a:r>
                        <a:rPr lang="en-GB" sz="1800" b="1" dirty="0">
                          <a:solidFill>
                            <a:srgbClr val="7C5DA3"/>
                          </a:solidFill>
                          <a:latin typeface="Century Gothic" pitchFamily="34"/>
                        </a:rPr>
                        <a:t>Ancient </a:t>
                      </a:r>
                      <a:r>
                        <a:rPr lang="en-GB" sz="1800" b="1" dirty="0" smtClean="0">
                          <a:solidFill>
                            <a:srgbClr val="7C5DA3"/>
                          </a:solidFill>
                          <a:latin typeface="Century Gothic" panose="020B0502020202020204" pitchFamily="34" charset="0"/>
                        </a:rPr>
                        <a:t>Greece</a:t>
                      </a:r>
                      <a:r>
                        <a:rPr lang="en-GB" sz="1800" b="1" baseline="0" dirty="0">
                          <a:solidFill>
                            <a:srgbClr val="7C5DA3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800" b="1" baseline="0" dirty="0" smtClean="0">
                          <a:solidFill>
                            <a:srgbClr val="7C5DA3"/>
                          </a:solidFill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en-GB" sz="1800" b="1" i="0" kern="1200" dirty="0" smtClean="0">
                          <a:solidFill>
                            <a:srgbClr val="7C5DA3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700-480 B.C)</a:t>
                      </a:r>
                      <a:endParaRPr lang="en-GB" sz="1800" b="1" dirty="0" smtClean="0">
                        <a:solidFill>
                          <a:srgbClr val="7C5DA3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5566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C5DA3"/>
                          </a:solidFill>
                          <a:latin typeface="Century Gothic" pitchFamily="34"/>
                        </a:rPr>
                        <a:t>Olympics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ancient Olympic Games were originally a festival, or celebration of Zeus.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 algn="ctr"/>
                      <a:endParaRPr lang="en-GB" sz="1800" b="1" dirty="0">
                        <a:solidFill>
                          <a:srgbClr val="7C5DA3"/>
                        </a:solidFill>
                        <a:latin typeface="Century Gothic" pitchFamily="34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723065"/>
                  </a:ext>
                </a:extLst>
              </a:tr>
              <a:tr h="304730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 smtClean="0">
                          <a:solidFill>
                            <a:srgbClr val="7C5DA3"/>
                          </a:solidFill>
                          <a:latin typeface="Century Gothic" pitchFamily="34"/>
                        </a:rPr>
                        <a:t>Zeus</a:t>
                      </a:r>
                      <a:endParaRPr lang="en-GB" sz="1400" b="1" dirty="0">
                        <a:solidFill>
                          <a:srgbClr val="7C5DA3"/>
                        </a:solidFill>
                        <a:latin typeface="Century Gothic" pitchFamily="34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Zeus is the Olympian god of the sky and the thunder, the king of all other gods and men.</a:t>
                      </a:r>
                      <a:endParaRPr lang="en-GB" sz="9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Ancient Greeks invented the theatre because they loved watching plays, and most cities had a theatre.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lvl="0"/>
                      <a:r>
                        <a:rPr lang="en-GB" sz="1400" b="1" dirty="0" smtClean="0">
                          <a:solidFill>
                            <a:srgbClr val="7C5DA3"/>
                          </a:solidFill>
                          <a:latin typeface="Century Gothic" pitchFamily="34"/>
                        </a:rPr>
                        <a:t>culture</a:t>
                      </a:r>
                      <a:endParaRPr lang="en-GB" sz="1400" b="1" dirty="0">
                        <a:solidFill>
                          <a:srgbClr val="7C5DA3"/>
                        </a:solidFill>
                        <a:latin typeface="Century Gothic" pitchFamily="34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A pattern of behaviour shared by a society</a:t>
                      </a:r>
                      <a:r>
                        <a:rPr lang="en-GB" sz="900" baseline="0" dirty="0" smtClean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 or a group of people. </a:t>
                      </a:r>
                      <a:endParaRPr lang="en-GB" sz="900" dirty="0" smtClean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Exciting Books</a:t>
                      </a: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5D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992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Events at the Greek’s Olympics included wrestling, boxing, long jump, javelin, discus and chariot racing.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C5DA3"/>
                          </a:solidFill>
                          <a:effectLst/>
                          <a:uLnTx/>
                          <a:uFillTx/>
                          <a:latin typeface="Century Gothic" pitchFamily="34"/>
                          <a:ea typeface="+mn-ea"/>
                          <a:cs typeface="+mn-cs"/>
                        </a:rPr>
                        <a:t>Settlements </a:t>
                      </a: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C5DA3"/>
                        </a:solidFill>
                        <a:effectLst/>
                        <a:uLnTx/>
                        <a:uFillTx/>
                        <a:latin typeface="Century Gothic" pitchFamily="34"/>
                        <a:ea typeface="+mn-ea"/>
                        <a:cs typeface="+mn-cs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+mn-ea"/>
                          <a:cs typeface="+mn-cs"/>
                        </a:rPr>
                        <a:t>A small community of people. </a:t>
                      </a: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/>
                        <a:ea typeface="+mn-ea"/>
                        <a:cs typeface="+mn-cs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endParaRPr lang="en-GB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342">
                <a:tc rowSpan="2">
                  <a:txBody>
                    <a:bodyPr/>
                    <a:lstStyle/>
                    <a:p>
                      <a:pPr lvl="0"/>
                      <a:r>
                        <a:rPr lang="en-GB" sz="1400" b="1" dirty="0" smtClean="0">
                          <a:solidFill>
                            <a:srgbClr val="7C5DA3"/>
                          </a:solidFill>
                          <a:latin typeface="Century Gothic" pitchFamily="34"/>
                        </a:rPr>
                        <a:t>Inventions</a:t>
                      </a:r>
                      <a:endParaRPr lang="en-GB" sz="1400" b="1" dirty="0">
                        <a:solidFill>
                          <a:srgbClr val="7C5DA3"/>
                        </a:solidFill>
                        <a:latin typeface="Century Gothic" pitchFamily="34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New</a:t>
                      </a:r>
                      <a:r>
                        <a:rPr lang="en-GB" sz="9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things that are created or made. </a:t>
                      </a:r>
                      <a:endParaRPr lang="en-GB" sz="9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Ancient Greeks held many festivals in honour of their gods. 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9233">
                <a:tc vMerge="1">
                  <a:txBody>
                    <a:bodyPr/>
                    <a:lstStyle/>
                    <a:p>
                      <a:pPr lvl="0"/>
                      <a:endParaRPr lang="en-GB" sz="1400" b="1" dirty="0">
                        <a:solidFill>
                          <a:srgbClr val="7C5DA3"/>
                        </a:solidFill>
                        <a:latin typeface="Century Gothic" pitchFamily="34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9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Most Ancient Greeks wore a chiton, which was a long T-shirt made from one large piece of cotton. The poor slaves, however, had to make do with a loincloth.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0414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 smtClean="0">
                          <a:solidFill>
                            <a:srgbClr val="7C5DA3"/>
                          </a:solidFill>
                          <a:latin typeface="Century Gothic" pitchFamily="34"/>
                        </a:rPr>
                        <a:t>Athene</a:t>
                      </a:r>
                      <a:endParaRPr lang="en-GB" sz="1400" b="1" dirty="0">
                        <a:solidFill>
                          <a:srgbClr val="7C5DA3"/>
                        </a:solidFill>
                        <a:latin typeface="Century Gothic" pitchFamily="34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Greek goddess of wisdom</a:t>
                      </a:r>
                      <a:r>
                        <a:rPr lang="en-GB" sz="9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and war. 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81031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 smtClean="0">
                          <a:solidFill>
                            <a:srgbClr val="7C5DA3"/>
                          </a:solidFill>
                          <a:latin typeface="Century Gothic" pitchFamily="34"/>
                        </a:rPr>
                        <a:t>slavery</a:t>
                      </a:r>
                      <a:endParaRPr lang="en-GB" sz="1400" b="1" dirty="0">
                        <a:solidFill>
                          <a:srgbClr val="7C5DA3"/>
                        </a:solidFill>
                        <a:latin typeface="Century Gothic" pitchFamily="34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dirty="0" smtClean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People that worked for their owners. </a:t>
                      </a:r>
                      <a:endParaRPr lang="en-GB" sz="900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FE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8109576"/>
                  </a:ext>
                </a:extLst>
              </a:tr>
              <a:tr h="381031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C5DA3"/>
                          </a:solidFill>
                          <a:latin typeface="Century Gothic" pitchFamily="34"/>
                        </a:rPr>
                        <a:t>temple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building devoted to the worship of a god or gods.</a:t>
                      </a:r>
                      <a:endParaRPr lang="en-GB" sz="9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099963"/>
                  </a:ext>
                </a:extLst>
              </a:tr>
            </a:tbl>
          </a:graphicData>
        </a:graphic>
      </p:graphicFrame>
      <p:pic>
        <p:nvPicPr>
          <p:cNvPr id="8251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40128" y="4701562"/>
            <a:ext cx="89535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52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66965" y="4828948"/>
            <a:ext cx="1173163" cy="144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56" name="Picture 64" descr="Related image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71789" y="1136015"/>
            <a:ext cx="2076751" cy="2458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Image result for erechtheum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981366" y="749643"/>
            <a:ext cx="2886741" cy="2067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2522</TotalTime>
  <Words>272</Words>
  <Application>Microsoft Office PowerPoint</Application>
  <PresentationFormat>On-screen Show (4:3)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Ancient Greeks Year 5 Knowledge 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Lauren Taylor</cp:lastModifiedBy>
  <cp:revision>127</cp:revision>
  <dcterms:created xsi:type="dcterms:W3CDTF">2019-01-14T16:39:51Z</dcterms:created>
  <dcterms:modified xsi:type="dcterms:W3CDTF">2020-06-22T13:12:46Z</dcterms:modified>
</cp:coreProperties>
</file>