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59" d="100"/>
          <a:sy n="59" d="100"/>
        </p:scale>
        <p:origin x="101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C9227-C557-409A-8386-9DB0F2A927C9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2E46E-AAF2-41B2-BB4C-F1B7B0CB59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3194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C9227-C557-409A-8386-9DB0F2A927C9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2E46E-AAF2-41B2-BB4C-F1B7B0CB59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1897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C9227-C557-409A-8386-9DB0F2A927C9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2E46E-AAF2-41B2-BB4C-F1B7B0CB59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971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C9227-C557-409A-8386-9DB0F2A927C9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2E46E-AAF2-41B2-BB4C-F1B7B0CB59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163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C9227-C557-409A-8386-9DB0F2A927C9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2E46E-AAF2-41B2-BB4C-F1B7B0CB59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8152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C9227-C557-409A-8386-9DB0F2A927C9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2E46E-AAF2-41B2-BB4C-F1B7B0CB59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7411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C9227-C557-409A-8386-9DB0F2A927C9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2E46E-AAF2-41B2-BB4C-F1B7B0CB59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987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C9227-C557-409A-8386-9DB0F2A927C9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2E46E-AAF2-41B2-BB4C-F1B7B0CB59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3592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C9227-C557-409A-8386-9DB0F2A927C9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2E46E-AAF2-41B2-BB4C-F1B7B0CB59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4886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C9227-C557-409A-8386-9DB0F2A927C9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2E46E-AAF2-41B2-BB4C-F1B7B0CB59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4558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C9227-C557-409A-8386-9DB0F2A927C9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2E46E-AAF2-41B2-BB4C-F1B7B0CB59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527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C9227-C557-409A-8386-9DB0F2A927C9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72E46E-AAF2-41B2-BB4C-F1B7B0CB59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0464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 txBox="1">
            <a:spLocks noGrp="1" noChangeArrowheads="1"/>
          </p:cNvSpPr>
          <p:nvPr>
            <p:ph type="title"/>
          </p:nvPr>
        </p:nvSpPr>
        <p:spPr>
          <a:xfrm>
            <a:off x="2152650" y="57151"/>
            <a:ext cx="7886700" cy="492125"/>
          </a:xfrm>
        </p:spPr>
        <p:txBody>
          <a:bodyPr anchorCtr="1">
            <a:normAutofit fontScale="90000"/>
          </a:bodyPr>
          <a:lstStyle/>
          <a:p>
            <a:pPr algn="ctr" eaLnBrk="1" hangingPunct="1"/>
            <a:r>
              <a:rPr lang="en-GB" altLang="en-US" sz="32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The Romans KS2 Knowledge Organiser</a:t>
            </a:r>
          </a:p>
        </p:txBody>
      </p:sp>
      <p:graphicFrame>
        <p:nvGraphicFramePr>
          <p:cNvPr id="3" name="Content Placeholder 3">
            <a:extLst>
              <a:ext uri="{FF2B5EF4-FFF2-40B4-BE49-F238E27FC236}">
                <a16:creationId xmlns:a16="http://schemas.microsoft.com/office/drawing/2014/main" id="{35DA9500-070C-480E-92BA-3FA484DF5E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0069789"/>
              </p:ext>
            </p:extLst>
          </p:nvPr>
        </p:nvGraphicFramePr>
        <p:xfrm>
          <a:off x="342901" y="483998"/>
          <a:ext cx="11560628" cy="620529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842997">
                  <a:extLst>
                    <a:ext uri="{9D8B030D-6E8A-4147-A177-3AD203B41FA5}">
                      <a16:colId xmlns:a16="http://schemas.microsoft.com/office/drawing/2014/main" val="3499701032"/>
                    </a:ext>
                  </a:extLst>
                </a:gridCol>
                <a:gridCol w="2582989">
                  <a:extLst>
                    <a:ext uri="{9D8B030D-6E8A-4147-A177-3AD203B41FA5}">
                      <a16:colId xmlns:a16="http://schemas.microsoft.com/office/drawing/2014/main" val="472946240"/>
                    </a:ext>
                  </a:extLst>
                </a:gridCol>
                <a:gridCol w="4390946">
                  <a:extLst>
                    <a:ext uri="{9D8B030D-6E8A-4147-A177-3AD203B41FA5}">
                      <a16:colId xmlns:a16="http://schemas.microsoft.com/office/drawing/2014/main" val="1876050591"/>
                    </a:ext>
                  </a:extLst>
                </a:gridCol>
                <a:gridCol w="2743696">
                  <a:extLst>
                    <a:ext uri="{9D8B030D-6E8A-4147-A177-3AD203B41FA5}">
                      <a16:colId xmlns:a16="http://schemas.microsoft.com/office/drawing/2014/main" val="3216151267"/>
                    </a:ext>
                  </a:extLst>
                </a:gridCol>
              </a:tblGrid>
              <a:tr h="357465">
                <a:tc gridSpan="2"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latin typeface="Century Gothic" pitchFamily="34"/>
                        </a:rPr>
                        <a:t>Subject Specific Vocabulary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C5DA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lvl="0"/>
                      <a:endParaRPr lang="en-GB" sz="1800" dirty="0">
                        <a:latin typeface="Century Gothic" pitchFamily="34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latin typeface="Century Gothic" pitchFamily="34"/>
                        </a:rPr>
                        <a:t>Exciting Books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C5DA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4270905"/>
                  </a:ext>
                </a:extLst>
              </a:tr>
              <a:tr h="406016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 smtClean="0">
                          <a:solidFill>
                            <a:srgbClr val="7C5DA3"/>
                          </a:solidFill>
                          <a:latin typeface="Century Gothic" pitchFamily="34"/>
                        </a:rPr>
                        <a:t>Rome</a:t>
                      </a:r>
                      <a:endParaRPr lang="en-GB" sz="1400" b="1" dirty="0">
                        <a:solidFill>
                          <a:srgbClr val="7C5DA3"/>
                        </a:solidFill>
                        <a:latin typeface="Century Gothic" pitchFamily="34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dirty="0" smtClean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The capital city of Italy and where the Romans came from.</a:t>
                      </a:r>
                      <a:endParaRPr lang="en-GB" sz="900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vl="0"/>
                      <a:endParaRPr lang="en-GB" sz="1100" dirty="0">
                        <a:latin typeface="Century Gothic" pitchFamily="34"/>
                      </a:endParaRPr>
                    </a:p>
                  </a:txBody>
                  <a:tcPr/>
                </a:tc>
                <a:tc rowSpan="9">
                  <a:txBody>
                    <a:bodyPr/>
                    <a:lstStyle/>
                    <a:p>
                      <a:pPr lvl="0"/>
                      <a:endParaRPr lang="en-GB" sz="1100" dirty="0">
                        <a:latin typeface="Century Gothic" pitchFamily="34"/>
                      </a:endParaRPr>
                    </a:p>
                    <a:p>
                      <a:pPr lvl="0"/>
                      <a:endParaRPr lang="en-GB" sz="1100" dirty="0">
                        <a:latin typeface="Century Gothic" pitchFamily="34"/>
                      </a:endParaRPr>
                    </a:p>
                    <a:p>
                      <a:pPr lvl="0"/>
                      <a:endParaRPr lang="en-GB" sz="1100" dirty="0">
                        <a:latin typeface="Century Gothic" pitchFamily="34"/>
                      </a:endParaRPr>
                    </a:p>
                    <a:p>
                      <a:pPr lvl="0"/>
                      <a:endParaRPr lang="en-GB" sz="1100" dirty="0">
                        <a:latin typeface="Century Gothic" pitchFamily="34"/>
                      </a:endParaRPr>
                    </a:p>
                    <a:p>
                      <a:pPr lvl="0"/>
                      <a:endParaRPr lang="en-GB" sz="1100" dirty="0">
                        <a:latin typeface="Century Gothic" pitchFamily="34"/>
                      </a:endParaRPr>
                    </a:p>
                    <a:p>
                      <a:pPr lvl="0"/>
                      <a:endParaRPr lang="en-GB" sz="1100" dirty="0">
                        <a:latin typeface="Century Gothic" pitchFamily="34"/>
                      </a:endParaRPr>
                    </a:p>
                    <a:p>
                      <a:pPr lvl="0"/>
                      <a:endParaRPr lang="en-GB" sz="1100" dirty="0">
                        <a:latin typeface="Century Gothic" pitchFamily="34"/>
                      </a:endParaRPr>
                    </a:p>
                    <a:p>
                      <a:pPr lvl="0"/>
                      <a:endParaRPr lang="en-GB" sz="1100" dirty="0">
                        <a:latin typeface="Century Gothic" pitchFamily="34"/>
                      </a:endParaRPr>
                    </a:p>
                    <a:p>
                      <a:pPr lvl="0"/>
                      <a:endParaRPr lang="en-GB" sz="1100" dirty="0">
                        <a:latin typeface="Century Gothic" pitchFamily="34"/>
                      </a:endParaRPr>
                    </a:p>
                    <a:p>
                      <a:pPr lvl="0"/>
                      <a:endParaRPr lang="en-GB" sz="1100" dirty="0">
                        <a:latin typeface="Century Gothic" pitchFamily="34"/>
                      </a:endParaRPr>
                    </a:p>
                    <a:p>
                      <a:pPr lvl="0"/>
                      <a:endParaRPr lang="en-GB" sz="1100" dirty="0">
                        <a:latin typeface="Century Gothic" pitchFamily="34"/>
                      </a:endParaRPr>
                    </a:p>
                    <a:p>
                      <a:pPr lvl="0"/>
                      <a:endParaRPr lang="en-GB" sz="1100" dirty="0">
                        <a:latin typeface="Century Gothic" pitchFamily="34"/>
                      </a:endParaRPr>
                    </a:p>
                    <a:p>
                      <a:pPr lvl="0"/>
                      <a:endParaRPr lang="en-GB" sz="1100" dirty="0">
                        <a:latin typeface="Century Gothic" pitchFamily="34"/>
                      </a:endParaRPr>
                    </a:p>
                    <a:p>
                      <a:pPr lvl="0"/>
                      <a:endParaRPr lang="en-GB" sz="1100" dirty="0">
                        <a:latin typeface="Century Gothic" pitchFamily="34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9509046"/>
                  </a:ext>
                </a:extLst>
              </a:tr>
              <a:tr h="491555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C5DA3"/>
                          </a:solidFill>
                          <a:latin typeface="Century Gothic" pitchFamily="34"/>
                        </a:rPr>
                        <a:t>emperor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The Roman leader of the Roman Empire during the imperial period.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3408960"/>
                  </a:ext>
                </a:extLst>
              </a:tr>
              <a:tr h="453715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 smtClean="0">
                          <a:solidFill>
                            <a:srgbClr val="7C5DA3"/>
                          </a:solidFill>
                          <a:latin typeface="Century Gothic" pitchFamily="34"/>
                        </a:rPr>
                        <a:t>aqueduct 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A large system, like a bridge, for carrying water from one place to another is called an aqueduct</a:t>
                      </a:r>
                      <a:r>
                        <a:rPr lang="en-GB" sz="900" b="0" i="0" u="none" strike="noStrike" kern="1200" dirty="0" smtClean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.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3393966"/>
                  </a:ext>
                </a:extLst>
              </a:tr>
              <a:tr h="5257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>
                          <a:solidFill>
                            <a:srgbClr val="7C5DA3"/>
                          </a:solidFill>
                          <a:latin typeface="Century Gothic" pitchFamily="34"/>
                        </a:rPr>
                        <a:t>hypocaust</a:t>
                      </a:r>
                    </a:p>
                    <a:p>
                      <a:pPr lvl="0"/>
                      <a:endParaRPr lang="en-GB" sz="1400" b="1" dirty="0">
                        <a:solidFill>
                          <a:srgbClr val="7C5DA3"/>
                        </a:solidFill>
                        <a:latin typeface="Century Gothic" pitchFamily="34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 smtClean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A central</a:t>
                      </a:r>
                      <a:r>
                        <a:rPr lang="en-GB" sz="900" b="0" i="0" u="none" strike="noStrike" kern="1200" baseline="0" dirty="0" smtClean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 heating system invented in Roman times.</a:t>
                      </a:r>
                      <a:endParaRPr lang="en-GB" sz="900" b="0" dirty="0" smtClean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  <a:p>
                      <a:pPr lvl="0"/>
                      <a:endParaRPr lang="en-GB" sz="900" b="0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398842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C5DA3"/>
                          </a:solidFill>
                          <a:latin typeface="Century Gothic" pitchFamily="34"/>
                        </a:rPr>
                        <a:t>gladiator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lvl="0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A gladiator </a:t>
                      </a:r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was an armed fighter who entertained audiences in the Roman Republic.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309474"/>
                  </a:ext>
                </a:extLst>
              </a:tr>
              <a:tr h="34786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>
                          <a:solidFill>
                            <a:srgbClr val="7030A0"/>
                          </a:solidFill>
                          <a:latin typeface="Century Gothic" panose="020B0502020202020204" pitchFamily="34" charset="0"/>
                        </a:rPr>
                        <a:t>Sticky Knowledge about the Romans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5DF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993850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Julius Caesar was probably the best known Roman leader. He extended the empire by invading other lands</a:t>
                      </a:r>
                      <a:r>
                        <a:rPr lang="en-GB" sz="900" b="0" dirty="0" smtClean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. He made 2 failed attempts to conquer Britain in</a:t>
                      </a:r>
                      <a:r>
                        <a:rPr lang="en-GB" sz="900" b="0" baseline="0" dirty="0" smtClean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 55BC and 54BC. Claudius made a successful third attempt in 43AD and Britain became part of the Roman Empire.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5DF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8542623"/>
                  </a:ext>
                </a:extLst>
              </a:tr>
              <a:tr h="406016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C5DA3"/>
                          </a:solidFill>
                          <a:latin typeface="Century Gothic" pitchFamily="34"/>
                        </a:rPr>
                        <a:t>Londinium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This was the Roman name for London.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51331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 smtClean="0">
                          <a:solidFill>
                            <a:srgbClr val="7C5DA3"/>
                          </a:solidFill>
                          <a:latin typeface="Century Gothic" pitchFamily="34"/>
                        </a:rPr>
                        <a:t>Centurion </a:t>
                      </a:r>
                      <a:endParaRPr lang="en-GB" sz="1400" b="1" dirty="0">
                        <a:solidFill>
                          <a:srgbClr val="7C5DA3"/>
                        </a:solidFill>
                        <a:latin typeface="Century Gothic" pitchFamily="34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A commander of a group of 100 Roman soldiers.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0065808"/>
                  </a:ext>
                </a:extLst>
              </a:tr>
              <a:tr h="536197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 smtClean="0">
                          <a:solidFill>
                            <a:srgbClr val="7C5DA3"/>
                          </a:solidFill>
                          <a:latin typeface="Century Gothic" pitchFamily="34"/>
                        </a:rPr>
                        <a:t>Chariot</a:t>
                      </a:r>
                      <a:endParaRPr lang="en-GB" sz="1400" b="1" dirty="0">
                        <a:solidFill>
                          <a:srgbClr val="7C5DA3"/>
                        </a:solidFill>
                        <a:latin typeface="Century Gothic" pitchFamily="34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dirty="0" smtClean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A small horse drawn carriage that the Romans used for</a:t>
                      </a:r>
                      <a:r>
                        <a:rPr lang="en-GB" sz="900" baseline="0" dirty="0" smtClean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 racing.</a:t>
                      </a:r>
                      <a:endParaRPr lang="en-GB" sz="900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A legend tells that Rome was created by two brothers, Romulus and Remus who were abandoned after they were born.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5DFED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Important Places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C5DA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1747062"/>
                  </a:ext>
                </a:extLst>
              </a:tr>
              <a:tr h="343627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 smtClean="0">
                          <a:solidFill>
                            <a:srgbClr val="7C5DA3"/>
                          </a:solidFill>
                          <a:latin typeface="Century Gothic" pitchFamily="34"/>
                        </a:rPr>
                        <a:t>legion</a:t>
                      </a:r>
                      <a:endParaRPr lang="en-GB" sz="1400" b="1" dirty="0">
                        <a:solidFill>
                          <a:srgbClr val="7C5DA3"/>
                        </a:solidFill>
                        <a:latin typeface="Century Gothic" pitchFamily="34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dirty="0" smtClean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A</a:t>
                      </a:r>
                      <a:r>
                        <a:rPr lang="en-GB" sz="900" baseline="0" dirty="0" smtClean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 section of the Roman army containing 5000 men.</a:t>
                      </a:r>
                      <a:endParaRPr lang="en-GB" sz="900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Romans used to </a:t>
                      </a:r>
                      <a:r>
                        <a:rPr lang="en-GB" sz="900" b="0" dirty="0" smtClean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eat strange foods </a:t>
                      </a:r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like dormice dipped in honey</a:t>
                      </a:r>
                      <a:r>
                        <a:rPr lang="en-GB" sz="900" b="0" dirty="0" smtClean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.</a:t>
                      </a:r>
                      <a:r>
                        <a:rPr lang="en-GB" sz="900" b="0" i="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Romans occasionally used a spoon, but they would never use a knife and fork. Rich Romans liked to eat exotic food, such as stork, roast parrot and even flamingo!</a:t>
                      </a:r>
                      <a:endParaRPr lang="en-GB" sz="900" b="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171450" lvl="0" indent="-171450" algn="l">
                        <a:buFont typeface="Wingdings" panose="05000000000000000000" pitchFamily="2" charset="2"/>
                        <a:buChar char="q"/>
                      </a:pPr>
                      <a:endParaRPr lang="en-GB" sz="900" b="0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5DFED"/>
                    </a:solidFill>
                  </a:tcPr>
                </a:tc>
                <a:tc rowSpan="3">
                  <a:txBody>
                    <a:bodyPr/>
                    <a:lstStyle/>
                    <a:p>
                      <a:pPr lvl="0"/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Colosseum</a:t>
                      </a:r>
                    </a:p>
                    <a:p>
                      <a:pPr lvl="0"/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An oval amphitheatre in the centre of Rome which held up to 50,000 people.</a:t>
                      </a:r>
                    </a:p>
                    <a:p>
                      <a:pPr lvl="0"/>
                      <a:endParaRPr lang="en-GB" sz="1000" b="0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  <a:p>
                      <a:pPr lvl="0"/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Hadrian’s Wall</a:t>
                      </a:r>
                    </a:p>
                    <a:p>
                      <a:pPr lvl="0"/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A long wall built by the Romans across the north of England. It was to keep out the </a:t>
                      </a:r>
                      <a:r>
                        <a:rPr lang="en-GB" sz="1000" b="0" dirty="0" smtClean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Picts. </a:t>
                      </a: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It is now one of Britain’s most famous tourist attractions.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623749"/>
                  </a:ext>
                </a:extLst>
              </a:tr>
              <a:tr h="685141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 smtClean="0">
                          <a:solidFill>
                            <a:srgbClr val="7C5DA3"/>
                          </a:solidFill>
                          <a:latin typeface="Century Gothic" pitchFamily="34"/>
                        </a:rPr>
                        <a:t>senate .</a:t>
                      </a:r>
                      <a:endParaRPr lang="en-GB" sz="1400" b="1" dirty="0">
                        <a:solidFill>
                          <a:srgbClr val="7C5DA3"/>
                        </a:solidFill>
                        <a:latin typeface="Century Gothic" pitchFamily="34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Similar to the Roman version of our parliament. 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GB" sz="9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The Roman Empire eventually began to collapse, and the Romans left Britain in 410AD to</a:t>
                      </a:r>
                      <a:r>
                        <a:rPr lang="en-GB" sz="9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return to Rome to protect it. The Anglo Saxons invaded and conquered Britain shortly after.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5DF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8729806"/>
                  </a:ext>
                </a:extLst>
              </a:tr>
              <a:tr h="639993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C5DA3"/>
                          </a:solidFill>
                          <a:latin typeface="Century Gothic" pitchFamily="34"/>
                        </a:rPr>
                        <a:t>Roman </a:t>
                      </a:r>
                      <a:r>
                        <a:rPr lang="en-GB" sz="1400" b="1" dirty="0" smtClean="0">
                          <a:solidFill>
                            <a:srgbClr val="7C5DA3"/>
                          </a:solidFill>
                          <a:latin typeface="Century Gothic" pitchFamily="34"/>
                        </a:rPr>
                        <a:t>baths .</a:t>
                      </a:r>
                      <a:endParaRPr lang="en-GB" sz="1400" b="1" dirty="0">
                        <a:solidFill>
                          <a:srgbClr val="7C5DA3"/>
                        </a:solidFill>
                        <a:latin typeface="Century Gothic" pitchFamily="34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A number of rooms designed for bathing, relaxing, and socialising, as used in ancient Rome.</a:t>
                      </a:r>
                      <a:endParaRPr lang="en-GB" sz="900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When the Romans came to Britain they helped us by creating roads; a written language (which was Latin); introducing coins and even introducing rabbits to our country.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D"/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/>
                      <a:endParaRPr lang="en-GB" sz="1000" b="0" dirty="0">
                        <a:solidFill>
                          <a:srgbClr val="7030A0"/>
                        </a:solidFill>
                        <a:latin typeface="Century Gothic" pitchFamily="34"/>
                      </a:endParaRPr>
                    </a:p>
                  </a:txBody>
                  <a:tcPr marT="45715" marB="45715"/>
                </a:tc>
                <a:extLst>
                  <a:ext uri="{0D108BD9-81ED-4DB2-BD59-A6C34878D82A}">
                    <a16:rowId xmlns:a16="http://schemas.microsoft.com/office/drawing/2014/main" val="3198252172"/>
                  </a:ext>
                </a:extLst>
              </a:tr>
            </a:tbl>
          </a:graphicData>
        </a:graphic>
      </p:graphicFrame>
      <p:pic>
        <p:nvPicPr>
          <p:cNvPr id="6202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61395" y="1054422"/>
            <a:ext cx="973889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03" name="Picture 15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249695" y="1042869"/>
            <a:ext cx="1098550" cy="1493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04" name="Picture 16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47667" y="2589268"/>
            <a:ext cx="972987" cy="140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05" name="Picture 4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279742" y="2589268"/>
            <a:ext cx="1098550" cy="140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06" name="Picture 17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4187"/>
          <a:stretch/>
        </p:blipFill>
        <p:spPr bwMode="auto">
          <a:xfrm>
            <a:off x="5075069" y="559294"/>
            <a:ext cx="3325885" cy="1976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9073783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398</Words>
  <Application>Microsoft Office PowerPoint</Application>
  <PresentationFormat>Widescreen</PresentationFormat>
  <Paragraphs>49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Wingdings</vt:lpstr>
      <vt:lpstr>Office Theme</vt:lpstr>
      <vt:lpstr>The Romans KS2 Knowledge Organiser</vt:lpstr>
    </vt:vector>
  </TitlesOfParts>
  <Company>Springwell Park Primary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Romans KS2 Knowledge Organiser</dc:title>
  <dc:creator>Jennifer Reed</dc:creator>
  <cp:lastModifiedBy>T Carroll</cp:lastModifiedBy>
  <cp:revision>3</cp:revision>
  <dcterms:created xsi:type="dcterms:W3CDTF">2020-01-15T17:12:52Z</dcterms:created>
  <dcterms:modified xsi:type="dcterms:W3CDTF">2020-06-17T09:42:30Z</dcterms:modified>
</cp:coreProperties>
</file>