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9227-C557-409A-8386-9DB0F2A927C9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E46E-AAF2-41B2-BB4C-F1B7B0CB59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19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9227-C557-409A-8386-9DB0F2A927C9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E46E-AAF2-41B2-BB4C-F1B7B0CB59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89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9227-C557-409A-8386-9DB0F2A927C9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E46E-AAF2-41B2-BB4C-F1B7B0CB59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7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9227-C557-409A-8386-9DB0F2A927C9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E46E-AAF2-41B2-BB4C-F1B7B0CB59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16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9227-C557-409A-8386-9DB0F2A927C9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E46E-AAF2-41B2-BB4C-F1B7B0CB59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15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9227-C557-409A-8386-9DB0F2A927C9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E46E-AAF2-41B2-BB4C-F1B7B0CB59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41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9227-C557-409A-8386-9DB0F2A927C9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E46E-AAF2-41B2-BB4C-F1B7B0CB59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98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9227-C557-409A-8386-9DB0F2A927C9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E46E-AAF2-41B2-BB4C-F1B7B0CB59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59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9227-C557-409A-8386-9DB0F2A927C9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E46E-AAF2-41B2-BB4C-F1B7B0CB59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88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9227-C557-409A-8386-9DB0F2A927C9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E46E-AAF2-41B2-BB4C-F1B7B0CB59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55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9227-C557-409A-8386-9DB0F2A927C9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E46E-AAF2-41B2-BB4C-F1B7B0CB59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27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C9227-C557-409A-8386-9DB0F2A927C9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2E46E-AAF2-41B2-BB4C-F1B7B0CB59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46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2152650" y="57151"/>
            <a:ext cx="7886700" cy="492125"/>
          </a:xfrm>
        </p:spPr>
        <p:txBody>
          <a:bodyPr anchorCtr="1">
            <a:normAutofit fontScale="90000"/>
          </a:bodyPr>
          <a:lstStyle/>
          <a:p>
            <a:pPr algn="ctr" eaLnBrk="1" hangingPunct="1"/>
            <a:r>
              <a:rPr lang="en-GB" altLang="en-US" sz="32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The Romans KS2 Knowledge Organiser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35DA9500-070C-480E-92BA-3FA484DF5E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069789"/>
              </p:ext>
            </p:extLst>
          </p:nvPr>
        </p:nvGraphicFramePr>
        <p:xfrm>
          <a:off x="342901" y="483998"/>
          <a:ext cx="11560628" cy="620529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842997">
                  <a:extLst>
                    <a:ext uri="{9D8B030D-6E8A-4147-A177-3AD203B41FA5}">
                      <a16:colId xmlns:a16="http://schemas.microsoft.com/office/drawing/2014/main" val="3499701032"/>
                    </a:ext>
                  </a:extLst>
                </a:gridCol>
                <a:gridCol w="2582989">
                  <a:extLst>
                    <a:ext uri="{9D8B030D-6E8A-4147-A177-3AD203B41FA5}">
                      <a16:colId xmlns:a16="http://schemas.microsoft.com/office/drawing/2014/main" val="472946240"/>
                    </a:ext>
                  </a:extLst>
                </a:gridCol>
                <a:gridCol w="4390946">
                  <a:extLst>
                    <a:ext uri="{9D8B030D-6E8A-4147-A177-3AD203B41FA5}">
                      <a16:colId xmlns:a16="http://schemas.microsoft.com/office/drawing/2014/main" val="1876050591"/>
                    </a:ext>
                  </a:extLst>
                </a:gridCol>
                <a:gridCol w="2743696">
                  <a:extLst>
                    <a:ext uri="{9D8B030D-6E8A-4147-A177-3AD203B41FA5}">
                      <a16:colId xmlns:a16="http://schemas.microsoft.com/office/drawing/2014/main" val="3216151267"/>
                    </a:ext>
                  </a:extLst>
                </a:gridCol>
              </a:tblGrid>
              <a:tr h="357465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lvl="0"/>
                      <a:endParaRPr lang="en-GB" sz="1800" dirty="0"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latin typeface="Century Gothic" pitchFamily="34"/>
                        </a:rPr>
                        <a:t>Exciting Books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270905"/>
                  </a:ext>
                </a:extLst>
              </a:tr>
              <a:tr h="406016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Rome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capital city of Italy and where the Romans came from.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509046"/>
                  </a:ext>
                </a:extLst>
              </a:tr>
              <a:tr h="491555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emperor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Roman leader of the Roman Empire during the imperial period.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408960"/>
                  </a:ext>
                </a:extLst>
              </a:tr>
              <a:tr h="453715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aqueduct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 large system, like a bridge, for carrying water from one place to another is called an aqueduct</a:t>
                      </a:r>
                      <a:r>
                        <a:rPr lang="en-GB" sz="900" b="0" i="0" u="none" strike="noStrike" kern="12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393966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hypocaust</a:t>
                      </a:r>
                    </a:p>
                    <a:p>
                      <a:pPr lvl="0"/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 central</a:t>
                      </a:r>
                      <a:r>
                        <a:rPr lang="en-GB" sz="900" b="0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heating system invented in Roman times.</a:t>
                      </a:r>
                      <a:endParaRPr lang="en-GB" sz="900" b="0" dirty="0" smtClean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9884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gladiator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 gladiator </a:t>
                      </a: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was an armed fighter who entertained audiences in the Roman Republic.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09474"/>
                  </a:ext>
                </a:extLst>
              </a:tr>
              <a:tr h="3478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7030A0"/>
                          </a:solidFill>
                          <a:latin typeface="Century Gothic" panose="020B0502020202020204" pitchFamily="34" charset="0"/>
                        </a:rPr>
                        <a:t>Sticky Knowledge about the Romans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9385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Julius Caesar was probably the best known Roman leader. He extended the empire by invading other lands</a:t>
                      </a: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. He made 2 failed attempts to conquer Britain in</a:t>
                      </a:r>
                      <a:r>
                        <a:rPr lang="en-GB" sz="900" b="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55BC and 54BC. Claudius made a successful third attempt in 43AD and Britain became part of the Roman Empire.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542623"/>
                  </a:ext>
                </a:extLst>
              </a:tr>
              <a:tr h="406016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Londinium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This was the Roman name for London.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1331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Centurion 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 commander of a group of 100 Roman soldiers.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065808"/>
                  </a:ext>
                </a:extLst>
              </a:tr>
              <a:tr h="536197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Chariot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 small horse drawn carriage that the Romans used for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racing.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 legend tells that Rome was created by two brothers, Romulus and Remus who were abandoned after they were born.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DFE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Places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747062"/>
                  </a:ext>
                </a:extLst>
              </a:tr>
              <a:tr h="343627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legion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section of the Roman army containing 5000 men.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Romans used to </a:t>
                      </a: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eat strange foods 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like dormice dipped in honey</a:t>
                      </a: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.</a:t>
                      </a:r>
                      <a:r>
                        <a:rPr lang="en-GB" sz="900" b="0" i="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Romans occasionally used a spoon, but they would never use a knife and fork. Rich Romans liked to eat exotic food, such as stork, roast parrot and even flamingo!</a:t>
                      </a:r>
                      <a:endParaRPr lang="en-GB" sz="9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DFED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Colosseum</a:t>
                      </a:r>
                    </a:p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An oval amphitheatre in the centre of Rome which held up to 50,000 people.</a:t>
                      </a:r>
                    </a:p>
                    <a:p>
                      <a:pPr lvl="0"/>
                      <a:endParaRPr lang="en-GB" sz="10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lvl="0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Hadrian’s Wall</a:t>
                      </a:r>
                    </a:p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 long wall built by the Romans across the north of England. It was to keep out the </a:t>
                      </a:r>
                      <a:r>
                        <a:rPr lang="en-GB" sz="10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Picts.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It is now one of Britain’s most famous tourist attractions.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623749"/>
                  </a:ext>
                </a:extLst>
              </a:tr>
              <a:tr h="685141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senate .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Similar to the Roman version of our parliament.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Roman Empire eventually began to collapse, and the Romans left Britain in 410AD to</a:t>
                      </a:r>
                      <a:r>
                        <a:rPr lang="en-GB" sz="9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return to Rome to protect it. The Anglo Saxons invaded and conquered Britain shortly after.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729806"/>
                  </a:ext>
                </a:extLst>
              </a:tr>
              <a:tr h="639993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Roman </a:t>
                      </a:r>
                      <a:r>
                        <a:rPr lang="en-GB" sz="14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baths .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 number of rooms designed for bathing, relaxing, and socialising, as used in ancient Rome.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When the Romans came to Britain they helped us by creating roads; a written language (which was Latin); introducing coins and even introducing rabbits to our country.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000" b="0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3198252172"/>
                  </a:ext>
                </a:extLst>
              </a:tr>
            </a:tbl>
          </a:graphicData>
        </a:graphic>
      </p:graphicFrame>
      <p:pic>
        <p:nvPicPr>
          <p:cNvPr id="620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61395" y="1054422"/>
            <a:ext cx="973889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3" name="Picture 1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49695" y="1042869"/>
            <a:ext cx="1098550" cy="1493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4" name="Picture 1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7667" y="2589268"/>
            <a:ext cx="972987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5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79742" y="2589268"/>
            <a:ext cx="109855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6" name="Picture 17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187"/>
          <a:stretch/>
        </p:blipFill>
        <p:spPr bwMode="auto">
          <a:xfrm>
            <a:off x="5075069" y="559294"/>
            <a:ext cx="3325885" cy="1976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907378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398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The Romans KS2 Knowledge Organiser</vt:lpstr>
    </vt:vector>
  </TitlesOfParts>
  <Company>Springwell Park Primary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Romans KS2 Knowledge Organiser</dc:title>
  <dc:creator>Jennifer Reed</dc:creator>
  <cp:lastModifiedBy>T Carroll</cp:lastModifiedBy>
  <cp:revision>3</cp:revision>
  <dcterms:created xsi:type="dcterms:W3CDTF">2020-01-15T17:12:52Z</dcterms:created>
  <dcterms:modified xsi:type="dcterms:W3CDTF">2020-06-17T09:42:30Z</dcterms:modified>
</cp:coreProperties>
</file>