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1776" r:id="rId2"/>
    <p:sldId id="1777" r:id="rId3"/>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179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6/23/2020</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p:cNvPr>
          <p:cNvSpPr txBox="1">
            <a:spLocks noGrp="1"/>
          </p:cNvSpPr>
          <p:nvPr>
            <p:ph type="dt" sz="half" idx="10"/>
          </p:nvPr>
        </p:nvSpPr>
        <p:spPr>
          <a:ln/>
        </p:spPr>
        <p:txBody>
          <a:bodyPr/>
          <a:lstStyle>
            <a:lvl1pPr>
              <a:defRPr/>
            </a:lvl1pPr>
          </a:lstStyle>
          <a:p>
            <a:pPr>
              <a:defRPr/>
            </a:pPr>
            <a:fld id="{3E3F6E71-F28E-4A4D-8F6E-08086644DBA4}" type="datetime1">
              <a:rPr lang="en-US"/>
              <a:pPr>
                <a:defRPr/>
              </a:pPr>
              <a:t>6/23/2020</a:t>
            </a:fld>
            <a:endParaRPr dirty="0"/>
          </a:p>
        </p:txBody>
      </p:sp>
      <p:sp>
        <p:nvSpPr>
          <p:cNvPr id="5" name="Footer Placeholder 4">
            <a:extLst/>
          </p:cNvPr>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a:extLst/>
          </p:cNvPr>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p:cNvPr>
          <p:cNvSpPr txBox="1">
            <a:spLocks noGrp="1"/>
          </p:cNvSpPr>
          <p:nvPr>
            <p:ph type="dt" sz="half" idx="10"/>
          </p:nvPr>
        </p:nvSpPr>
        <p:spPr/>
        <p:txBody>
          <a:bodyPr/>
          <a:lstStyle>
            <a:lvl1pPr>
              <a:defRPr/>
            </a:lvl1pPr>
          </a:lstStyle>
          <a:p>
            <a:pPr>
              <a:defRPr/>
            </a:pPr>
            <a:fld id="{E0CF7800-02E1-4CC2-842C-5DD9EF076BD8}" type="datetime1">
              <a:rPr lang="en-US"/>
              <a:pPr>
                <a:defRPr/>
              </a:pPr>
              <a:t>6/23/2020</a:t>
            </a:fld>
            <a:endParaRPr dirty="0"/>
          </a:p>
        </p:txBody>
      </p:sp>
      <p:sp>
        <p:nvSpPr>
          <p:cNvPr id="7" name="Slide Number Placeholder 5">
            <a:extLst/>
          </p:cNvPr>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6/23/2020</a:t>
            </a:fld>
            <a:endParaRPr dirty="0"/>
          </a:p>
        </p:txBody>
      </p:sp>
      <p:sp>
        <p:nvSpPr>
          <p:cNvPr id="5" name="Footer Placeholder 4">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142875" y="57151"/>
            <a:ext cx="8867775" cy="374650"/>
          </a:xfrm>
        </p:spPr>
        <p:txBody>
          <a:bodyPr anchorCtr="1"/>
          <a:lstStyle/>
          <a:p>
            <a:pPr algn="ctr" eaLnBrk="1" hangingPunct="1"/>
            <a:r>
              <a:rPr lang="en-GB" altLang="en-US" sz="2000" b="1" dirty="0">
                <a:solidFill>
                  <a:srgbClr val="7FC184"/>
                </a:solidFill>
                <a:latin typeface="Century Gothic" panose="020B0502020202020204" pitchFamily="34" charset="0"/>
              </a:rPr>
              <a:t>Year 5: </a:t>
            </a:r>
            <a:r>
              <a:rPr lang="en-GB" altLang="en-US" sz="2000" b="1" dirty="0" smtClean="0">
                <a:solidFill>
                  <a:srgbClr val="7FC184"/>
                </a:solidFill>
                <a:latin typeface="Century Gothic" panose="020B0502020202020204" pitchFamily="34" charset="0"/>
              </a:rPr>
              <a:t>All living things and their habitats Knowledge </a:t>
            </a:r>
            <a:r>
              <a:rPr lang="en-GB" altLang="en-US" sz="2000" b="1" dirty="0">
                <a:solidFill>
                  <a:srgbClr val="7FC184"/>
                </a:solidFill>
                <a:latin typeface="Century Gothic" panose="020B0502020202020204" pitchFamily="34" charset="0"/>
              </a:rPr>
              <a:t>Mat</a:t>
            </a:r>
          </a:p>
        </p:txBody>
      </p:sp>
      <p:graphicFrame>
        <p:nvGraphicFramePr>
          <p:cNvPr id="3" name="Content Placeholder 3">
            <a:extLst/>
          </p:cNvPr>
          <p:cNvGraphicFramePr>
            <a:graphicFrameLocks noGrp="1"/>
          </p:cNvGraphicFramePr>
          <p:nvPr>
            <p:ph idx="1"/>
            <p:extLst>
              <p:ext uri="{D42A27DB-BD31-4B8C-83A1-F6EECF244321}">
                <p14:modId xmlns:p14="http://schemas.microsoft.com/office/powerpoint/2010/main" val="1485489147"/>
              </p:ext>
            </p:extLst>
          </p:nvPr>
        </p:nvGraphicFramePr>
        <p:xfrm>
          <a:off x="214313" y="549275"/>
          <a:ext cx="8786812" cy="6189345"/>
        </p:xfrm>
        <a:graphic>
          <a:graphicData uri="http://schemas.openxmlformats.org/drawingml/2006/table">
            <a:tbl>
              <a:tblPr firstRow="1" bandRow="1">
                <a:effectLst/>
                <a:tableStyleId>{5C22544A-7EE6-4342-B048-85BDC9FD1C3A}</a:tableStyleId>
              </a:tblPr>
              <a:tblGrid>
                <a:gridCol w="1436687">
                  <a:extLst>
                    <a:ext uri="{9D8B030D-6E8A-4147-A177-3AD203B41FA5}">
                      <a16:colId xmlns:a16="http://schemas.microsoft.com/office/drawing/2014/main" val="20000"/>
                    </a:ext>
                  </a:extLst>
                </a:gridCol>
                <a:gridCol w="2309012">
                  <a:extLst>
                    <a:ext uri="{9D8B030D-6E8A-4147-A177-3AD203B41FA5}">
                      <a16:colId xmlns:a16="http://schemas.microsoft.com/office/drawing/2014/main" val="20001"/>
                    </a:ext>
                  </a:extLst>
                </a:gridCol>
                <a:gridCol w="2693265">
                  <a:extLst>
                    <a:ext uri="{9D8B030D-6E8A-4147-A177-3AD203B41FA5}">
                      <a16:colId xmlns:a16="http://schemas.microsoft.com/office/drawing/2014/main" val="20002"/>
                    </a:ext>
                  </a:extLst>
                </a:gridCol>
                <a:gridCol w="2347848">
                  <a:extLst>
                    <a:ext uri="{9D8B030D-6E8A-4147-A177-3AD203B41FA5}">
                      <a16:colId xmlns:a16="http://schemas.microsoft.com/office/drawing/2014/main" val="20003"/>
                    </a:ext>
                  </a:extLst>
                </a:gridCol>
              </a:tblGrid>
              <a:tr h="357773">
                <a:tc gridSpan="2">
                  <a:txBody>
                    <a:bodyPr/>
                    <a:lstStyle/>
                    <a:p>
                      <a:pPr lvl="0" algn="ctr"/>
                      <a:r>
                        <a:rPr lang="en-GB" sz="1800" dirty="0">
                          <a:solidFill>
                            <a:schemeClr val="bg1"/>
                          </a:solidFill>
                          <a:latin typeface="Century Gothic" pitchFamily="34"/>
                        </a:rPr>
                        <a:t>Subject Specific Vocabulary</a:t>
                      </a: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Life Cycles</a:t>
                      </a: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208701">
                <a:tc rowSpan="2">
                  <a:txBody>
                    <a:bodyPr/>
                    <a:lstStyle/>
                    <a:p>
                      <a:r>
                        <a:rPr lang="en-GB" sz="1400" b="1" dirty="0" smtClean="0">
                          <a:solidFill>
                            <a:srgbClr val="7FC184"/>
                          </a:solidFill>
                          <a:latin typeface="Century Gothic" panose="020B0502020202020204" pitchFamily="34" charset="0"/>
                        </a:rPr>
                        <a:t>Mammal</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smtClean="0">
                          <a:solidFill>
                            <a:schemeClr val="tx1"/>
                          </a:solidFill>
                          <a:latin typeface="Century Gothic" panose="020B0502020202020204" pitchFamily="34" charset="0"/>
                        </a:rPr>
                        <a:t>A mammal is an animal that breathes air, has a backbone, and grows hair at some point during its life.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lvl="0" algn="ctr"/>
                      <a:endParaRPr lang="en-GB" sz="120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405762">
                <a:tc vMerge="1">
                  <a:txBody>
                    <a:bodyPr/>
                    <a:lstStyle/>
                    <a:p>
                      <a:pPr lvl="0"/>
                      <a:endParaRPr lang="en-GB" sz="1400" b="1" dirty="0">
                        <a:solidFill>
                          <a:schemeClr val="accent6">
                            <a:lumMod val="75000"/>
                          </a:schemeClr>
                        </a:solidFill>
                        <a:latin typeface="Century Gothic" pitchFamily="34"/>
                      </a:endParaRPr>
                    </a:p>
                  </a:txBody>
                  <a:tcPr marT="45737" marB="45737">
                    <a:solidFill>
                      <a:schemeClr val="accent6">
                        <a:lumMod val="20000"/>
                        <a:lumOff val="80000"/>
                      </a:schemeClr>
                    </a:solidFill>
                  </a:tcPr>
                </a:tc>
                <a:tc vMerge="1">
                  <a:txBody>
                    <a:bodyPr/>
                    <a:lstStyle/>
                    <a:p>
                      <a:pPr lvl="0"/>
                      <a:endParaRPr lang="en-GB" sz="800" b="0" dirty="0">
                        <a:solidFill>
                          <a:schemeClr val="accent6">
                            <a:lumMod val="75000"/>
                          </a:schemeClr>
                        </a:solidFill>
                        <a:latin typeface="Century Gothic" panose="020B0502020202020204" pitchFamily="34" charset="0"/>
                      </a:endParaRPr>
                    </a:p>
                  </a:txBody>
                  <a:tcPr marT="45737" marB="45737">
                    <a:solidFill>
                      <a:schemeClr val="accent6">
                        <a:lumMod val="20000"/>
                        <a:lumOff val="80000"/>
                      </a:schemeClr>
                    </a:solid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smtClean="0">
                          <a:solidFill>
                            <a:schemeClr val="tx1"/>
                          </a:solidFill>
                          <a:latin typeface="Century Gothic" panose="020B0502020202020204" pitchFamily="34" charset="0"/>
                        </a:rPr>
                        <a:t>Plants are able to reproduce in two different ways - sexual reproduction and asexual reproduction.</a:t>
                      </a:r>
                    </a:p>
                    <a:p>
                      <a:pPr marL="0" indent="0">
                        <a:buFont typeface="Wingdings" panose="05000000000000000000" pitchFamily="2" charset="2"/>
                        <a:buNone/>
                      </a:pPr>
                      <a:endParaRPr lang="en-GB" sz="1000" b="0" dirty="0" smtClean="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1120143">
                <a:tc>
                  <a:txBody>
                    <a:bodyPr/>
                    <a:lstStyle/>
                    <a:p>
                      <a:r>
                        <a:rPr lang="en-GB" sz="1400" b="1" dirty="0" smtClean="0">
                          <a:solidFill>
                            <a:srgbClr val="7FC184"/>
                          </a:solidFill>
                          <a:latin typeface="Century Gothic" panose="020B0502020202020204" pitchFamily="34" charset="0"/>
                        </a:rPr>
                        <a:t>Amphibian</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They live the first part of their lives in the water and the last part on the land. When they hatch from their eggs, amphibians have gills so they can breathe in the water.</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3"/>
                  </a:ext>
                </a:extLst>
              </a:tr>
              <a:tr h="522374">
                <a:tc>
                  <a:txBody>
                    <a:bodyPr/>
                    <a:lstStyle/>
                    <a:p>
                      <a:r>
                        <a:rPr lang="en-GB" sz="1400" b="1" dirty="0" smtClean="0">
                          <a:solidFill>
                            <a:srgbClr val="7FC184"/>
                          </a:solidFill>
                          <a:latin typeface="Century Gothic" panose="020B0502020202020204" pitchFamily="34" charset="0"/>
                        </a:rPr>
                        <a:t>Insect</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Insects are creatures that have bodies with three segments that are protected by a hard shell.</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smtClean="0">
                        <a:ln>
                          <a:noFill/>
                        </a:ln>
                        <a:solidFill>
                          <a:prstClr val="black"/>
                        </a:solidFill>
                        <a:effectLst/>
                        <a:uLnTx/>
                        <a:uFillTx/>
                        <a:latin typeface="Century Gothic" pitchFamily="3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smtClean="0">
                        <a:ln>
                          <a:noFill/>
                        </a:ln>
                        <a:solidFill>
                          <a:prstClr val="black"/>
                        </a:solidFill>
                        <a:effectLst/>
                        <a:uLnTx/>
                        <a:uFillTx/>
                        <a:latin typeface="Century Gothic" pitchFamily="34"/>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1" i="0" u="none" strike="noStrike" kern="1200" cap="none" spc="0" normalizeH="0" baseline="0" noProof="0" dirty="0" smtClean="0">
                          <a:ln>
                            <a:noFill/>
                          </a:ln>
                          <a:solidFill>
                            <a:srgbClr val="7FC184"/>
                          </a:solidFill>
                          <a:effectLst/>
                          <a:uLnTx/>
                          <a:uFillTx/>
                          <a:latin typeface="Century Gothic" pitchFamily="34"/>
                          <a:ea typeface="+mn-ea"/>
                          <a:cs typeface="+mn-cs"/>
                        </a:rPr>
                        <a:t>Important </a:t>
                      </a:r>
                      <a:r>
                        <a:rPr kumimoji="0" lang="en-GB" sz="1600" b="1" i="0" u="none" strike="noStrike" kern="1200" cap="none" spc="0" normalizeH="0" baseline="0" noProof="0" dirty="0">
                          <a:ln>
                            <a:noFill/>
                          </a:ln>
                          <a:solidFill>
                            <a:srgbClr val="7FC184"/>
                          </a:solidFill>
                          <a:effectLst/>
                          <a:uLnTx/>
                          <a:uFillTx/>
                          <a:latin typeface="Century Gothic" pitchFamily="34"/>
                          <a:ea typeface="+mn-ea"/>
                          <a:cs typeface="+mn-cs"/>
                        </a:rPr>
                        <a:t>facts to know by the end of the life cycles topic:</a:t>
                      </a: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indent="-171450">
                        <a:buFont typeface="Wingdings" panose="05000000000000000000" pitchFamily="2" charset="2"/>
                        <a:buChar char="q"/>
                      </a:pPr>
                      <a:r>
                        <a:rPr lang="en-GB" sz="1000" b="0" baseline="0" dirty="0" smtClean="0">
                          <a:solidFill>
                            <a:schemeClr val="tx1"/>
                          </a:solidFill>
                          <a:latin typeface="Century Gothic" panose="020B0502020202020204" pitchFamily="34" charset="0"/>
                        </a:rPr>
                        <a:t>Pollination is the process that allows plants to reproduce. In some cases, the wind and rain blows pollen between plants, which causes pollen to transfer to the female reproductive part of the plant.</a:t>
                      </a: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829996079"/>
                  </a:ext>
                </a:extLst>
              </a:tr>
              <a:tr h="335613">
                <a:tc>
                  <a:txBody>
                    <a:bodyPr/>
                    <a:lstStyle/>
                    <a:p>
                      <a:r>
                        <a:rPr lang="en-GB" sz="1400" b="1" dirty="0" smtClean="0">
                          <a:solidFill>
                            <a:srgbClr val="7FC184"/>
                          </a:solidFill>
                          <a:latin typeface="Century Gothic" panose="020B0502020202020204" pitchFamily="34" charset="0"/>
                        </a:rPr>
                        <a:t>Bird </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All birds belong to the group of animals called vertebrates, meaning animals having a backbone.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4"/>
                  </a:ext>
                </a:extLst>
              </a:tr>
              <a:tr h="0">
                <a:tc>
                  <a:txBody>
                    <a:bodyPr/>
                    <a:lstStyle/>
                    <a:p>
                      <a:r>
                        <a:rPr lang="en-GB" sz="1400" b="1" dirty="0" smtClean="0">
                          <a:solidFill>
                            <a:srgbClr val="7FC184"/>
                          </a:solidFill>
                          <a:latin typeface="Century Gothic" panose="020B0502020202020204" pitchFamily="34" charset="0"/>
                        </a:rPr>
                        <a:t>Naturalist</a:t>
                      </a:r>
                      <a:r>
                        <a:rPr lang="en-GB" sz="1400" b="1" baseline="0" dirty="0" smtClean="0">
                          <a:solidFill>
                            <a:srgbClr val="7FC184"/>
                          </a:solidFill>
                          <a:latin typeface="Century Gothic" panose="020B0502020202020204" pitchFamily="34" charset="0"/>
                        </a:rPr>
                        <a:t> </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An expert</a:t>
                      </a:r>
                      <a:r>
                        <a:rPr lang="en-GB" sz="900" b="0" baseline="0" dirty="0" smtClean="0">
                          <a:solidFill>
                            <a:schemeClr val="tx1"/>
                          </a:solidFill>
                          <a:latin typeface="Century Gothic" panose="020B0502020202020204" pitchFamily="34" charset="0"/>
                        </a:rPr>
                        <a:t> of Natural History.</a:t>
                      </a:r>
                    </a:p>
                    <a:p>
                      <a:pPr lvl="0"/>
                      <a:r>
                        <a:rPr lang="en-GB" sz="900" b="0" baseline="0" dirty="0" smtClean="0">
                          <a:solidFill>
                            <a:schemeClr val="tx1"/>
                          </a:solidFill>
                          <a:latin typeface="Century Gothic" panose="020B0502020202020204" pitchFamily="34" charset="0"/>
                        </a:rPr>
                        <a:t>For example: David Attenborough.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b="0" dirty="0" smtClean="0">
                          <a:solidFill>
                            <a:schemeClr val="tx1"/>
                          </a:solidFill>
                          <a:latin typeface="Century Gothic" panose="020B0502020202020204" pitchFamily="34" charset="0"/>
                        </a:rPr>
                        <a:t>Many insects have four stages in their life cycle: egg or the unborn stage; larva – young stage; pupa – inactive (no feeding) stage; and adult stage.</a:t>
                      </a:r>
                    </a:p>
                    <a:p>
                      <a:pPr marL="171450" indent="-171450">
                        <a:buFont typeface="Wingdings" panose="05000000000000000000" pitchFamily="2" charset="2"/>
                        <a:buChar char="q"/>
                      </a:pP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169207688"/>
                  </a:ext>
                </a:extLst>
              </a:tr>
              <a:tr h="608643">
                <a:tc>
                  <a:txBody>
                    <a:bodyPr/>
                    <a:lstStyle/>
                    <a:p>
                      <a:r>
                        <a:rPr lang="en-GB" sz="1400" b="1" dirty="0" smtClean="0">
                          <a:solidFill>
                            <a:srgbClr val="7FC184"/>
                          </a:solidFill>
                          <a:latin typeface="Century Gothic" panose="020B0502020202020204" pitchFamily="34" charset="0"/>
                        </a:rPr>
                        <a:t>Habitat</a:t>
                      </a:r>
                      <a:endParaRPr lang="en-GB" sz="1400" dirty="0">
                        <a:solidFill>
                          <a:srgbClr val="7FC184"/>
                        </a:solidFill>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900" dirty="0" smtClean="0">
                          <a:solidFill>
                            <a:schemeClr val="tx1"/>
                          </a:solidFill>
                          <a:latin typeface="Century Gothic" panose="020B0502020202020204" pitchFamily="34" charset="0"/>
                        </a:rPr>
                        <a:t>The natural home or environment of an animal, plant, or other organism.</a:t>
                      </a:r>
                      <a:endParaRPr lang="en-GB" sz="90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a:solidFill>
                            <a:schemeClr val="tx1"/>
                          </a:solidFill>
                          <a:latin typeface="Century Gothic" pitchFamily="34"/>
                        </a:rPr>
                        <a:t>Know the life cycle of different living things, e.g. mammal, amphibian, insect and bird.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a:solidFill>
                            <a:schemeClr val="tx1"/>
                          </a:solidFill>
                          <a:latin typeface="Century Gothic" pitchFamily="34"/>
                        </a:rPr>
                        <a:t>Know the differences between different life cycles.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a:solidFill>
                            <a:schemeClr val="tx1"/>
                          </a:solidFill>
                          <a:latin typeface="Century Gothic" pitchFamily="34"/>
                        </a:rPr>
                        <a:t>Know the process of reproduction in plants.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a:solidFill>
                            <a:schemeClr val="tx1"/>
                          </a:solidFill>
                          <a:latin typeface="Century Gothic" pitchFamily="34"/>
                        </a:rPr>
                        <a:t>Know the process of reproduction in </a:t>
                      </a:r>
                      <a:r>
                        <a:rPr lang="en-GB" sz="1100" b="0" u="none" baseline="0" dirty="0" smtClean="0">
                          <a:solidFill>
                            <a:schemeClr val="tx1"/>
                          </a:solidFill>
                          <a:latin typeface="Century Gothic" pitchFamily="34"/>
                        </a:rPr>
                        <a:t>animals.</a:t>
                      </a:r>
                      <a:endParaRPr lang="en-GB" sz="1100" b="0" u="none" dirty="0">
                        <a:solidFill>
                          <a:schemeClr val="tx1"/>
                        </a:solidFill>
                        <a:latin typeface="Century Gothic" pitchFamily="34"/>
                      </a:endParaRP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09"/>
                  </a:ext>
                </a:extLst>
              </a:tr>
              <a:tr h="126007">
                <a:tc rowSpan="2">
                  <a:txBody>
                    <a:bodyPr/>
                    <a:lstStyle/>
                    <a:p>
                      <a:r>
                        <a:rPr lang="en-GB" sz="1400" b="1" dirty="0" smtClean="0">
                          <a:solidFill>
                            <a:srgbClr val="7FC184"/>
                          </a:solidFill>
                          <a:latin typeface="Century Gothic" panose="020B0502020202020204" pitchFamily="34" charset="0"/>
                        </a:rPr>
                        <a:t>Environment </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900" b="0" dirty="0" smtClean="0">
                          <a:solidFill>
                            <a:schemeClr val="tx1"/>
                          </a:solidFill>
                          <a:latin typeface="Century Gothic" panose="020B0502020202020204" pitchFamily="34" charset="0"/>
                        </a:rPr>
                        <a:t>The surroundings or conditions in which a person, animal, or plant lives or operates.</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b="1" u="none" dirty="0">
                        <a:solidFill>
                          <a:schemeClr val="tx1"/>
                        </a:solidFill>
                        <a:latin typeface="Century Gothic" pitchFamily="34"/>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indent="-171450">
                        <a:buFont typeface="Wingdings" panose="05000000000000000000" pitchFamily="2" charset="2"/>
                        <a:buChar char="q"/>
                      </a:pPr>
                      <a:endParaRPr lang="en-GB" sz="1100" b="1" dirty="0">
                        <a:solidFill>
                          <a:schemeClr val="accent6">
                            <a:lumMod val="75000"/>
                          </a:schemeClr>
                        </a:solidFill>
                        <a:latin typeface="Century Gothic" panose="020B0502020202020204" pitchFamily="34" charset="0"/>
                      </a:endParaRPr>
                    </a:p>
                  </a:txBody>
                  <a:tcPr marT="45734" marB="45734">
                    <a:solidFill>
                      <a:schemeClr val="accent6">
                        <a:lumMod val="40000"/>
                        <a:lumOff val="60000"/>
                      </a:schemeClr>
                    </a:solidFill>
                  </a:tcPr>
                </a:tc>
                <a:extLst>
                  <a:ext uri="{0D108BD9-81ED-4DB2-BD59-A6C34878D82A}">
                    <a16:rowId xmlns:a16="http://schemas.microsoft.com/office/drawing/2014/main" val="10010"/>
                  </a:ext>
                </a:extLst>
              </a:tr>
              <a:tr h="438174">
                <a:tc vMerge="1">
                  <a:txBody>
                    <a:bodyPr/>
                    <a:lstStyle/>
                    <a:p>
                      <a:endParaRPr lang="en-GB"/>
                    </a:p>
                  </a:txBody>
                  <a:tcPr/>
                </a:tc>
                <a:tc vMerge="1">
                  <a:txBody>
                    <a:bodyPr/>
                    <a:lstStyle/>
                    <a:p>
                      <a:endParaRPr lang="en-GB"/>
                    </a:p>
                  </a:txBody>
                  <a:tcPr/>
                </a:tc>
                <a:tc vMerge="1">
                  <a:txBody>
                    <a:bodyPr/>
                    <a:lstStyle/>
                    <a:p>
                      <a:endParaRPr lang="en-GB"/>
                    </a:p>
                  </a:txBody>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b="0" i="0" u="none" strike="noStrike" kern="1200" dirty="0" smtClean="0">
                          <a:solidFill>
                            <a:schemeClr val="tx1"/>
                          </a:solidFill>
                          <a:effectLst/>
                          <a:latin typeface="Century Gothic" panose="020B0502020202020204" pitchFamily="34" charset="0"/>
                          <a:ea typeface="+mn-ea"/>
                          <a:cs typeface="+mn-cs"/>
                        </a:rPr>
                        <a:t>In general, the life cycles of plants and animals have three basic stages including a fertilised egg or seed, immature juvenile, and adult. However, some organisms may have more than three life cycle stages, and the exact names of each stage can slightly differ depending on the species.</a:t>
                      </a:r>
                      <a:endParaRPr lang="en-GB" sz="1000" b="0" dirty="0" smtClean="0">
                        <a:solidFill>
                          <a:schemeClr val="tx1"/>
                        </a:solidFill>
                        <a:latin typeface="Century Gothic" panose="020B0502020202020204" pitchFamily="34" charset="0"/>
                      </a:endParaRPr>
                    </a:p>
                    <a:p>
                      <a:pPr marL="0" indent="0">
                        <a:buFont typeface="Wingdings" panose="05000000000000000000" pitchFamily="2" charset="2"/>
                        <a:buNone/>
                      </a:pP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69778317"/>
                  </a:ext>
                </a:extLst>
              </a:tr>
              <a:tr h="559021">
                <a:tc>
                  <a:txBody>
                    <a:bodyPr/>
                    <a:lstStyle/>
                    <a:p>
                      <a:r>
                        <a:rPr lang="en-GB" sz="1400" b="1" dirty="0" smtClean="0">
                          <a:solidFill>
                            <a:srgbClr val="7FC184"/>
                          </a:solidFill>
                          <a:latin typeface="Century Gothic" panose="020B0502020202020204" pitchFamily="34" charset="0"/>
                        </a:rPr>
                        <a:t>Classification</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i="0" u="none" strike="noStrike" kern="1200" dirty="0">
                          <a:solidFill>
                            <a:schemeClr val="tx1"/>
                          </a:solidFill>
                          <a:effectLst/>
                          <a:latin typeface="Century Gothic" panose="020B0502020202020204" pitchFamily="34" charset="0"/>
                          <a:ea typeface="+mn-ea"/>
                          <a:cs typeface="+mn-cs"/>
                        </a:rPr>
                        <a:t>This is the grouping together of similar species of plant, animal and other organisms.</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528865504"/>
                  </a:ext>
                </a:extLst>
              </a:tr>
              <a:tr h="768050">
                <a:tc>
                  <a:txBody>
                    <a:bodyPr/>
                    <a:lstStyle/>
                    <a:p>
                      <a:r>
                        <a:rPr lang="en-GB" sz="1400" b="1" dirty="0">
                          <a:solidFill>
                            <a:srgbClr val="7FC184"/>
                          </a:solidFill>
                          <a:latin typeface="Century Gothic" panose="020B0502020202020204" pitchFamily="34" charset="0"/>
                        </a:rPr>
                        <a:t>R</a:t>
                      </a:r>
                      <a:r>
                        <a:rPr lang="en-GB" sz="1400" b="1" dirty="0" smtClean="0">
                          <a:solidFill>
                            <a:srgbClr val="7FC184"/>
                          </a:solidFill>
                          <a:latin typeface="Century Gothic" panose="020B0502020202020204" pitchFamily="34" charset="0"/>
                        </a:rPr>
                        <a:t>eproduction</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Reproduction is the way different plants and animals make new plants and animals. The reproduction system differs in plants and animals.</a:t>
                      </a: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100" b="1" dirty="0">
                        <a:solidFill>
                          <a:schemeClr val="accent6">
                            <a:lumMod val="75000"/>
                          </a:schemeClr>
                        </a:solidFill>
                        <a:latin typeface="Century Gothic" panose="020B0502020202020204" pitchFamily="34" charset="0"/>
                      </a:endParaRPr>
                    </a:p>
                  </a:txBody>
                  <a:tcPr marT="45734" marB="45734">
                    <a:solidFill>
                      <a:schemeClr val="accent6">
                        <a:lumMod val="20000"/>
                        <a:lumOff val="80000"/>
                      </a:schemeClr>
                    </a:solidFill>
                  </a:tcPr>
                </a:tc>
                <a:extLst>
                  <a:ext uri="{0D108BD9-81ED-4DB2-BD59-A6C34878D82A}">
                    <a16:rowId xmlns:a16="http://schemas.microsoft.com/office/drawing/2014/main" val="10013"/>
                  </a:ext>
                </a:extLst>
              </a:tr>
            </a:tbl>
          </a:graphicData>
        </a:graphic>
      </p:graphicFrame>
      <p:pic>
        <p:nvPicPr>
          <p:cNvPr id="1026" name="Picture 2" descr="Image result for david attenborough book&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70376" y="1041400"/>
            <a:ext cx="772148" cy="11842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life cycle of a butterfly book&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22095" y="1041400"/>
            <a:ext cx="1053305" cy="1239659"/>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8" descr="Image result for butterfly life cycle&quo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142875" y="57151"/>
            <a:ext cx="8867775" cy="374650"/>
          </a:xfrm>
        </p:spPr>
        <p:txBody>
          <a:bodyPr anchorCtr="1"/>
          <a:lstStyle/>
          <a:p>
            <a:pPr algn="ctr" eaLnBrk="1" hangingPunct="1"/>
            <a:r>
              <a:rPr lang="en-GB" altLang="en-US" sz="2000" b="1" dirty="0">
                <a:solidFill>
                  <a:srgbClr val="7FC184"/>
                </a:solidFill>
                <a:latin typeface="Century Gothic" panose="020B0502020202020204" pitchFamily="34" charset="0"/>
              </a:rPr>
              <a:t>Year 5: </a:t>
            </a:r>
            <a:r>
              <a:rPr lang="en-GB" altLang="en-US" sz="2000" b="1" dirty="0" smtClean="0">
                <a:solidFill>
                  <a:srgbClr val="7FC184"/>
                </a:solidFill>
                <a:latin typeface="Century Gothic" panose="020B0502020202020204" pitchFamily="34" charset="0"/>
              </a:rPr>
              <a:t>Animals, including humans Knowledge </a:t>
            </a:r>
            <a:r>
              <a:rPr lang="en-GB" altLang="en-US" sz="2000" b="1" dirty="0">
                <a:solidFill>
                  <a:srgbClr val="7FC184"/>
                </a:solidFill>
                <a:latin typeface="Century Gothic" panose="020B0502020202020204" pitchFamily="34" charset="0"/>
              </a:rPr>
              <a:t>Mat</a:t>
            </a:r>
          </a:p>
        </p:txBody>
      </p:sp>
      <p:graphicFrame>
        <p:nvGraphicFramePr>
          <p:cNvPr id="3" name="Content Placeholder 3">
            <a:extLst/>
          </p:cNvPr>
          <p:cNvGraphicFramePr>
            <a:graphicFrameLocks noGrp="1"/>
          </p:cNvGraphicFramePr>
          <p:nvPr>
            <p:ph idx="1"/>
            <p:extLst>
              <p:ext uri="{D42A27DB-BD31-4B8C-83A1-F6EECF244321}">
                <p14:modId xmlns:p14="http://schemas.microsoft.com/office/powerpoint/2010/main" val="223569264"/>
              </p:ext>
            </p:extLst>
          </p:nvPr>
        </p:nvGraphicFramePr>
        <p:xfrm>
          <a:off x="214313" y="549275"/>
          <a:ext cx="8786812" cy="6362380"/>
        </p:xfrm>
        <a:graphic>
          <a:graphicData uri="http://schemas.openxmlformats.org/drawingml/2006/table">
            <a:tbl>
              <a:tblPr firstRow="1" bandRow="1">
                <a:effectLst/>
                <a:tableStyleId>{5C22544A-7EE6-4342-B048-85BDC9FD1C3A}</a:tableStyleId>
              </a:tblPr>
              <a:tblGrid>
                <a:gridCol w="1436687">
                  <a:extLst>
                    <a:ext uri="{9D8B030D-6E8A-4147-A177-3AD203B41FA5}">
                      <a16:colId xmlns:a16="http://schemas.microsoft.com/office/drawing/2014/main" val="20000"/>
                    </a:ext>
                  </a:extLst>
                </a:gridCol>
                <a:gridCol w="2309012">
                  <a:extLst>
                    <a:ext uri="{9D8B030D-6E8A-4147-A177-3AD203B41FA5}">
                      <a16:colId xmlns:a16="http://schemas.microsoft.com/office/drawing/2014/main" val="20001"/>
                    </a:ext>
                  </a:extLst>
                </a:gridCol>
                <a:gridCol w="2693265">
                  <a:extLst>
                    <a:ext uri="{9D8B030D-6E8A-4147-A177-3AD203B41FA5}">
                      <a16:colId xmlns:a16="http://schemas.microsoft.com/office/drawing/2014/main" val="20002"/>
                    </a:ext>
                  </a:extLst>
                </a:gridCol>
                <a:gridCol w="2347848">
                  <a:extLst>
                    <a:ext uri="{9D8B030D-6E8A-4147-A177-3AD203B41FA5}">
                      <a16:colId xmlns:a16="http://schemas.microsoft.com/office/drawing/2014/main" val="20003"/>
                    </a:ext>
                  </a:extLst>
                </a:gridCol>
              </a:tblGrid>
              <a:tr h="357773">
                <a:tc gridSpan="2">
                  <a:txBody>
                    <a:bodyPr/>
                    <a:lstStyle/>
                    <a:p>
                      <a:pPr lvl="0" algn="ctr"/>
                      <a:r>
                        <a:rPr lang="en-GB" sz="1800" dirty="0">
                          <a:solidFill>
                            <a:schemeClr val="bg1"/>
                          </a:solidFill>
                          <a:latin typeface="Century Gothic" pitchFamily="34"/>
                        </a:rPr>
                        <a:t>Subject Specific Vocabulary</a:t>
                      </a: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a:t>
                      </a:r>
                      <a:r>
                        <a:rPr lang="en-GB" sz="1600" dirty="0" smtClean="0">
                          <a:solidFill>
                            <a:srgbClr val="7FC184"/>
                          </a:solidFill>
                          <a:latin typeface="Century Gothic" pitchFamily="34"/>
                        </a:rPr>
                        <a:t>Knowledge about animals, including humans</a:t>
                      </a:r>
                      <a:endParaRPr lang="en-GB" sz="1600" dirty="0">
                        <a:solidFill>
                          <a:srgbClr val="7FC184"/>
                        </a:solidFill>
                        <a:latin typeface="Century Gothic" pitchFamily="34"/>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208701">
                <a:tc rowSpan="2">
                  <a:txBody>
                    <a:bodyPr/>
                    <a:lstStyle/>
                    <a:p>
                      <a:r>
                        <a:rPr lang="en-GB" sz="1400" b="1" dirty="0" smtClean="0">
                          <a:solidFill>
                            <a:srgbClr val="7FC184"/>
                          </a:solidFill>
                          <a:latin typeface="Century Gothic" panose="020B0502020202020204" pitchFamily="34" charset="0"/>
                        </a:rPr>
                        <a:t>Life</a:t>
                      </a:r>
                      <a:r>
                        <a:rPr lang="en-GB" sz="1400" b="1" baseline="0" dirty="0" smtClean="0">
                          <a:solidFill>
                            <a:srgbClr val="7FC184"/>
                          </a:solidFill>
                          <a:latin typeface="Century Gothic" panose="020B0502020202020204" pitchFamily="34" charset="0"/>
                        </a:rPr>
                        <a:t> cycle</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smtClean="0">
                          <a:solidFill>
                            <a:schemeClr val="tx1"/>
                          </a:solidFill>
                          <a:latin typeface="Century Gothic" panose="020B0502020202020204" pitchFamily="34" charset="0"/>
                        </a:rPr>
                        <a:t>The</a:t>
                      </a:r>
                      <a:r>
                        <a:rPr lang="en-GB" sz="900" b="0" baseline="0" dirty="0" smtClean="0">
                          <a:solidFill>
                            <a:schemeClr val="tx1"/>
                          </a:solidFill>
                          <a:latin typeface="Century Gothic" panose="020B0502020202020204" pitchFamily="34" charset="0"/>
                        </a:rPr>
                        <a:t> series of changes in the life of an organism including reproduction.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4">
                  <a:txBody>
                    <a:bodyPr/>
                    <a:lstStyle/>
                    <a:p>
                      <a:pPr lvl="0" algn="ctr"/>
                      <a:r>
                        <a:rPr lang="en-GB" sz="1200" dirty="0" smtClean="0">
                          <a:solidFill>
                            <a:schemeClr val="tx1"/>
                          </a:solidFill>
                          <a:latin typeface="Century Gothic" panose="020B0502020202020204" pitchFamily="34" charset="0"/>
                        </a:rPr>
                        <a:t>Human life cycles- Anita </a:t>
                      </a:r>
                      <a:r>
                        <a:rPr lang="en-GB" sz="1200" dirty="0" err="1" smtClean="0">
                          <a:solidFill>
                            <a:schemeClr val="tx1"/>
                          </a:solidFill>
                          <a:latin typeface="Century Gothic" panose="020B0502020202020204" pitchFamily="34" charset="0"/>
                        </a:rPr>
                        <a:t>Ganeri</a:t>
                      </a:r>
                      <a:r>
                        <a:rPr lang="en-GB" sz="1200" dirty="0" smtClean="0">
                          <a:solidFill>
                            <a:schemeClr val="tx1"/>
                          </a:solidFill>
                          <a:latin typeface="Century Gothic" panose="020B0502020202020204" pitchFamily="34" charset="0"/>
                        </a:rPr>
                        <a:t> </a:t>
                      </a:r>
                    </a:p>
                    <a:p>
                      <a:pPr lvl="0" algn="ctr"/>
                      <a:r>
                        <a:rPr lang="en-GB" sz="1200" dirty="0" smtClean="0">
                          <a:solidFill>
                            <a:schemeClr val="tx1"/>
                          </a:solidFill>
                          <a:latin typeface="Century Gothic" panose="020B0502020202020204" pitchFamily="34" charset="0"/>
                        </a:rPr>
                        <a:t>The human life cycle-</a:t>
                      </a:r>
                      <a:r>
                        <a:rPr lang="en-GB" sz="1200" baseline="0" dirty="0" smtClean="0">
                          <a:solidFill>
                            <a:schemeClr val="tx1"/>
                          </a:solidFill>
                          <a:latin typeface="Century Gothic" panose="020B0502020202020204" pitchFamily="34" charset="0"/>
                        </a:rPr>
                        <a:t> Jennifer Prior </a:t>
                      </a:r>
                      <a:endParaRPr lang="en-GB" sz="120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405762">
                <a:tc vMerge="1">
                  <a:txBody>
                    <a:bodyPr/>
                    <a:lstStyle/>
                    <a:p>
                      <a:pPr lvl="0"/>
                      <a:endParaRPr lang="en-GB" sz="1400" b="1" dirty="0">
                        <a:solidFill>
                          <a:schemeClr val="accent6">
                            <a:lumMod val="75000"/>
                          </a:schemeClr>
                        </a:solidFill>
                        <a:latin typeface="Century Gothic" pitchFamily="34"/>
                      </a:endParaRPr>
                    </a:p>
                  </a:txBody>
                  <a:tcPr marT="45737" marB="45737">
                    <a:solidFill>
                      <a:schemeClr val="accent6">
                        <a:lumMod val="20000"/>
                        <a:lumOff val="80000"/>
                      </a:schemeClr>
                    </a:solidFill>
                  </a:tcPr>
                </a:tc>
                <a:tc vMerge="1">
                  <a:txBody>
                    <a:bodyPr/>
                    <a:lstStyle/>
                    <a:p>
                      <a:pPr lvl="0"/>
                      <a:endParaRPr lang="en-GB" sz="800" b="0" dirty="0">
                        <a:solidFill>
                          <a:schemeClr val="accent6">
                            <a:lumMod val="75000"/>
                          </a:schemeClr>
                        </a:solidFill>
                        <a:latin typeface="Century Gothic" panose="020B0502020202020204" pitchFamily="34" charset="0"/>
                      </a:endParaRPr>
                    </a:p>
                  </a:txBody>
                  <a:tcPr marT="45737" marB="45737">
                    <a:solidFill>
                      <a:schemeClr val="accent6">
                        <a:lumMod val="20000"/>
                        <a:lumOff val="80000"/>
                      </a:schemeClr>
                    </a:solidFill>
                  </a:tcPr>
                </a:tc>
                <a:tc vMerge="1">
                  <a:txBody>
                    <a:bodyPr/>
                    <a:lstStyle/>
                    <a:p>
                      <a:endParaRPr lang="en-GB"/>
                    </a:p>
                  </a:txBody>
                  <a:tcPr/>
                </a:tc>
                <a:tc rowSpan="3">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b="0" dirty="0" smtClean="0">
                          <a:solidFill>
                            <a:schemeClr val="tx1"/>
                          </a:solidFill>
                          <a:latin typeface="Century Gothic" panose="020B0502020202020204" pitchFamily="34" charset="0"/>
                        </a:rPr>
                        <a:t>There are many stages of the human life cycle including: baby, childhood, adolescence, adulthood and old age. </a:t>
                      </a: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560072">
                <a:tc>
                  <a:txBody>
                    <a:bodyPr/>
                    <a:lstStyle/>
                    <a:p>
                      <a:r>
                        <a:rPr lang="en-GB" sz="1400" b="1" dirty="0" smtClean="0">
                          <a:solidFill>
                            <a:srgbClr val="7FC184"/>
                          </a:solidFill>
                          <a:latin typeface="Century Gothic" panose="020B0502020202020204" pitchFamily="34" charset="0"/>
                        </a:rPr>
                        <a:t>Gestation</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The period</a:t>
                      </a:r>
                      <a:r>
                        <a:rPr lang="en-GB" sz="900" b="0" baseline="0" dirty="0" smtClean="0">
                          <a:solidFill>
                            <a:schemeClr val="tx1"/>
                          </a:solidFill>
                          <a:latin typeface="Century Gothic" panose="020B0502020202020204" pitchFamily="34" charset="0"/>
                        </a:rPr>
                        <a:t> of time that a mammal carries her offspring or babies inside her body before giving birth.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3"/>
                  </a:ext>
                </a:extLst>
              </a:tr>
              <a:tr h="560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rgbClr val="7FC184"/>
                          </a:solidFill>
                          <a:latin typeface="Century Gothic" panose="020B0502020202020204" pitchFamily="34" charset="0"/>
                        </a:rPr>
                        <a:t>Baby</a:t>
                      </a:r>
                    </a:p>
                    <a:p>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solidFill>
                            <a:schemeClr val="tx1"/>
                          </a:solidFill>
                          <a:latin typeface="Century Gothic" panose="020B0502020202020204" pitchFamily="34" charset="0"/>
                        </a:rPr>
                        <a:t>A very young child. </a:t>
                      </a:r>
                    </a:p>
                    <a:p>
                      <a:pPr lvl="0"/>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636558155"/>
                  </a:ext>
                </a:extLst>
              </a:tr>
              <a:tr h="522374">
                <a:tc>
                  <a:txBody>
                    <a:bodyPr/>
                    <a:lstStyle/>
                    <a:p>
                      <a:r>
                        <a:rPr lang="en-GB" sz="1400" b="1" dirty="0" smtClean="0">
                          <a:solidFill>
                            <a:srgbClr val="7FC184"/>
                          </a:solidFill>
                          <a:latin typeface="Century Gothic" panose="020B0502020202020204" pitchFamily="34" charset="0"/>
                        </a:rPr>
                        <a:t>Childhood</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The</a:t>
                      </a:r>
                      <a:r>
                        <a:rPr lang="en-GB" sz="900" b="0" baseline="0" dirty="0" smtClean="0">
                          <a:solidFill>
                            <a:schemeClr val="tx1"/>
                          </a:solidFill>
                          <a:latin typeface="Century Gothic" panose="020B0502020202020204" pitchFamily="34" charset="0"/>
                        </a:rPr>
                        <a:t> state or period of being a child.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smtClean="0">
                        <a:ln>
                          <a:noFill/>
                        </a:ln>
                        <a:solidFill>
                          <a:prstClr val="black"/>
                        </a:solidFill>
                        <a:effectLst/>
                        <a:uLnTx/>
                        <a:uFillTx/>
                        <a:latin typeface="Century Gothic" pitchFamily="3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smtClean="0">
                        <a:ln>
                          <a:noFill/>
                        </a:ln>
                        <a:solidFill>
                          <a:prstClr val="black"/>
                        </a:solidFill>
                        <a:effectLst/>
                        <a:uLnTx/>
                        <a:uFillTx/>
                        <a:latin typeface="Century Gothic" pitchFamily="34"/>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1" i="0" u="none" strike="noStrike" kern="1200" cap="none" spc="0" normalizeH="0" baseline="0" noProof="0" dirty="0" smtClean="0">
                          <a:ln>
                            <a:noFill/>
                          </a:ln>
                          <a:solidFill>
                            <a:srgbClr val="7FC184"/>
                          </a:solidFill>
                          <a:effectLst/>
                          <a:uLnTx/>
                          <a:uFillTx/>
                          <a:latin typeface="Century Gothic" pitchFamily="34"/>
                          <a:ea typeface="+mn-ea"/>
                          <a:cs typeface="+mn-cs"/>
                        </a:rPr>
                        <a:t>Important </a:t>
                      </a:r>
                      <a:r>
                        <a:rPr kumimoji="0" lang="en-GB" sz="1600" b="1" i="0" u="none" strike="noStrike" kern="1200" cap="none" spc="0" normalizeH="0" baseline="0" noProof="0" dirty="0">
                          <a:ln>
                            <a:noFill/>
                          </a:ln>
                          <a:solidFill>
                            <a:srgbClr val="7FC184"/>
                          </a:solidFill>
                          <a:effectLst/>
                          <a:uLnTx/>
                          <a:uFillTx/>
                          <a:latin typeface="Century Gothic" pitchFamily="34"/>
                          <a:ea typeface="+mn-ea"/>
                          <a:cs typeface="+mn-cs"/>
                        </a:rPr>
                        <a:t>facts to know by the end of the </a:t>
                      </a:r>
                      <a:r>
                        <a:rPr kumimoji="0" lang="en-GB" sz="1600" b="1" i="0" u="none" strike="noStrike" kern="1200" cap="none" spc="0" normalizeH="0" baseline="0" noProof="0" dirty="0" smtClean="0">
                          <a:ln>
                            <a:noFill/>
                          </a:ln>
                          <a:solidFill>
                            <a:srgbClr val="7FC184"/>
                          </a:solidFill>
                          <a:effectLst/>
                          <a:uLnTx/>
                          <a:uFillTx/>
                          <a:latin typeface="Century Gothic" pitchFamily="34"/>
                          <a:ea typeface="+mn-ea"/>
                          <a:cs typeface="+mn-cs"/>
                        </a:rPr>
                        <a:t>animals, including humans </a:t>
                      </a:r>
                      <a:r>
                        <a:rPr kumimoji="0" lang="en-GB" sz="1600" b="1" i="0" u="none" strike="noStrike" kern="1200" cap="none" spc="0" normalizeH="0" baseline="0" noProof="0" dirty="0">
                          <a:ln>
                            <a:noFill/>
                          </a:ln>
                          <a:solidFill>
                            <a:srgbClr val="7FC184"/>
                          </a:solidFill>
                          <a:effectLst/>
                          <a:uLnTx/>
                          <a:uFillTx/>
                          <a:latin typeface="Century Gothic" pitchFamily="34"/>
                          <a:ea typeface="+mn-ea"/>
                          <a:cs typeface="+mn-cs"/>
                        </a:rPr>
                        <a:t>topic:</a:t>
                      </a: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indent="-171450">
                        <a:buFont typeface="Wingdings" panose="05000000000000000000" pitchFamily="2" charset="2"/>
                        <a:buChar char="q"/>
                      </a:pPr>
                      <a:r>
                        <a:rPr lang="en-GB" sz="1000" b="0" dirty="0" smtClean="0">
                          <a:solidFill>
                            <a:schemeClr val="tx1"/>
                          </a:solidFill>
                          <a:latin typeface="Century Gothic" panose="020B0502020202020204" pitchFamily="34" charset="0"/>
                        </a:rPr>
                        <a:t>As</a:t>
                      </a:r>
                      <a:r>
                        <a:rPr lang="en-GB" sz="1000" b="0" baseline="0" dirty="0" smtClean="0">
                          <a:solidFill>
                            <a:schemeClr val="tx1"/>
                          </a:solidFill>
                          <a:latin typeface="Century Gothic" panose="020B0502020202020204" pitchFamily="34" charset="0"/>
                        </a:rPr>
                        <a:t> humans grow and develop from a baby to childhood they will learn to walk and talk. </a:t>
                      </a: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829996079"/>
                  </a:ext>
                </a:extLst>
              </a:tr>
              <a:tr h="335613">
                <a:tc>
                  <a:txBody>
                    <a:bodyPr/>
                    <a:lstStyle/>
                    <a:p>
                      <a:r>
                        <a:rPr lang="en-GB" sz="1400" b="1" dirty="0" smtClean="0">
                          <a:solidFill>
                            <a:srgbClr val="7FC184"/>
                          </a:solidFill>
                          <a:latin typeface="Century Gothic" panose="020B0502020202020204" pitchFamily="34" charset="0"/>
                        </a:rPr>
                        <a:t>Adolescence</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The</a:t>
                      </a:r>
                      <a:r>
                        <a:rPr lang="en-GB" sz="900" b="0" baseline="0" dirty="0" smtClean="0">
                          <a:solidFill>
                            <a:schemeClr val="tx1"/>
                          </a:solidFill>
                          <a:latin typeface="Century Gothic" panose="020B0502020202020204" pitchFamily="34" charset="0"/>
                        </a:rPr>
                        <a:t> period of life when a child develops into an adult.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4"/>
                  </a:ext>
                </a:extLst>
              </a:tr>
              <a:tr h="0">
                <a:tc>
                  <a:txBody>
                    <a:bodyPr/>
                    <a:lstStyle/>
                    <a:p>
                      <a:r>
                        <a:rPr lang="en-GB" sz="1400" b="1" dirty="0" smtClean="0">
                          <a:solidFill>
                            <a:srgbClr val="7FC184"/>
                          </a:solidFill>
                          <a:latin typeface="Century Gothic" panose="020B0502020202020204" pitchFamily="34" charset="0"/>
                        </a:rPr>
                        <a:t>Adulthood</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smtClean="0">
                          <a:solidFill>
                            <a:schemeClr val="tx1"/>
                          </a:solidFill>
                          <a:latin typeface="Century Gothic" panose="020B0502020202020204" pitchFamily="34" charset="0"/>
                        </a:rPr>
                        <a:t>The</a:t>
                      </a:r>
                      <a:r>
                        <a:rPr lang="en-GB" sz="900" b="0" baseline="0" dirty="0" smtClean="0">
                          <a:solidFill>
                            <a:schemeClr val="tx1"/>
                          </a:solidFill>
                          <a:latin typeface="Century Gothic" panose="020B0502020202020204" pitchFamily="34" charset="0"/>
                        </a:rPr>
                        <a:t> state or condition of being fully grown or mature.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5">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b="0" dirty="0" smtClean="0">
                          <a:solidFill>
                            <a:schemeClr val="tx1"/>
                          </a:solidFill>
                          <a:latin typeface="Century Gothic" panose="020B0502020202020204" pitchFamily="34" charset="0"/>
                        </a:rPr>
                        <a:t>As humans reach</a:t>
                      </a:r>
                      <a:r>
                        <a:rPr lang="en-GB" sz="1000" b="0" baseline="0" dirty="0" smtClean="0">
                          <a:solidFill>
                            <a:schemeClr val="tx1"/>
                          </a:solidFill>
                          <a:latin typeface="Century Gothic" panose="020B0502020202020204" pitchFamily="34" charset="0"/>
                        </a:rPr>
                        <a:t> old age they may experience changes such as hair loss, hair turning grey, a decline in fitness and health. </a:t>
                      </a:r>
                      <a:endParaRPr lang="en-GB" sz="1000" b="0" dirty="0" smtClean="0">
                        <a:solidFill>
                          <a:schemeClr val="tx1"/>
                        </a:solidFill>
                        <a:latin typeface="Century Gothic" panose="020B0502020202020204" pitchFamily="34" charset="0"/>
                      </a:endParaRPr>
                    </a:p>
                    <a:p>
                      <a:pPr marL="0" indent="0">
                        <a:buFont typeface="Wingdings" panose="05000000000000000000" pitchFamily="2" charset="2"/>
                        <a:buNone/>
                      </a:pPr>
                      <a:endParaRPr lang="en-GB" sz="1000" b="0" dirty="0">
                        <a:solidFill>
                          <a:schemeClr val="tx1"/>
                        </a:solidFill>
                        <a:latin typeface="Century Gothic" panose="020B0502020202020204" pitchFamily="34" charset="0"/>
                      </a:endParaRPr>
                    </a:p>
                  </a:txBody>
                  <a:tcPr marL="91448" marR="914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169207688"/>
                  </a:ext>
                </a:extLst>
              </a:tr>
              <a:tr h="608643">
                <a:tc>
                  <a:txBody>
                    <a:bodyPr/>
                    <a:lstStyle/>
                    <a:p>
                      <a:r>
                        <a:rPr lang="en-GB" sz="1400" b="1" baseline="0" dirty="0" smtClean="0">
                          <a:solidFill>
                            <a:srgbClr val="7FC184"/>
                          </a:solidFill>
                          <a:latin typeface="Century Gothic" panose="020B0502020202020204" pitchFamily="34" charset="0"/>
                        </a:rPr>
                        <a:t>Old age </a:t>
                      </a:r>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solidFill>
                            <a:schemeClr val="tx1"/>
                          </a:solidFill>
                          <a:latin typeface="Century Gothic" panose="020B0502020202020204" pitchFamily="34" charset="0"/>
                        </a:rPr>
                        <a:t>The state of being old. </a:t>
                      </a:r>
                    </a:p>
                    <a:p>
                      <a:endParaRPr lang="en-GB" sz="90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Century Gothic" pitchFamily="34"/>
                        </a:rPr>
                        <a:t>Know about the stages in the growth and development of humans.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Century Gothic" pitchFamily="34"/>
                        </a:rPr>
                        <a:t>Know the changes that take place as humans develop to old age.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Century Gothic" pitchFamily="34"/>
                        </a:rPr>
                        <a:t>Know about the changes experienced in puberty.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b="0" u="none" dirty="0">
                        <a:solidFill>
                          <a:schemeClr val="tx1"/>
                        </a:solidFill>
                        <a:latin typeface="Century Gothic" pitchFamily="34"/>
                      </a:endParaRPr>
                    </a:p>
                  </a:txBody>
                  <a:tcPr marL="91448" marR="91448">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09"/>
                  </a:ext>
                </a:extLst>
              </a:tr>
              <a:tr h="564181">
                <a:tc>
                  <a:txBody>
                    <a:bodyPr/>
                    <a:lstStyle/>
                    <a:p>
                      <a:r>
                        <a:rPr lang="en-GB" sz="1400" b="1" dirty="0" smtClean="0">
                          <a:solidFill>
                            <a:srgbClr val="7FC184"/>
                          </a:solidFill>
                          <a:latin typeface="Century Gothic" panose="020B0502020202020204" pitchFamily="34" charset="0"/>
                        </a:rPr>
                        <a:t>Puberty</a:t>
                      </a:r>
                      <a:endParaRPr lang="en-GB" sz="1400" dirty="0">
                        <a:solidFill>
                          <a:srgbClr val="7FC184"/>
                        </a:solidFill>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900" b="0" dirty="0" smtClean="0">
                          <a:solidFill>
                            <a:schemeClr val="tx1"/>
                          </a:solidFill>
                          <a:latin typeface="Century Gothic" panose="020B0502020202020204" pitchFamily="34" charset="0"/>
                        </a:rPr>
                        <a:t>When a child’s body begins to develop and change as they become an adult.</a:t>
                      </a:r>
                      <a:r>
                        <a:rPr lang="en-GB" sz="900" b="0" baseline="0" dirty="0" smtClean="0">
                          <a:solidFill>
                            <a:schemeClr val="tx1"/>
                          </a:solidFill>
                          <a:latin typeface="Century Gothic" panose="020B0502020202020204" pitchFamily="34" charset="0"/>
                        </a:rPr>
                        <a:t> </a:t>
                      </a:r>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b="1" u="none" dirty="0">
                        <a:solidFill>
                          <a:schemeClr val="tx1"/>
                        </a:solidFill>
                        <a:latin typeface="Century Gothic" pitchFamily="34"/>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indent="-171450">
                        <a:buFont typeface="Wingdings" panose="05000000000000000000" pitchFamily="2" charset="2"/>
                        <a:buChar char="q"/>
                      </a:pPr>
                      <a:endParaRPr lang="en-GB" sz="1100" b="1" dirty="0">
                        <a:solidFill>
                          <a:schemeClr val="accent6">
                            <a:lumMod val="75000"/>
                          </a:schemeClr>
                        </a:solidFill>
                        <a:latin typeface="Century Gothic" panose="020B0502020202020204" pitchFamily="34" charset="0"/>
                      </a:endParaRPr>
                    </a:p>
                  </a:txBody>
                  <a:tcPr marT="45734" marB="45734">
                    <a:solidFill>
                      <a:schemeClr val="accent6">
                        <a:lumMod val="40000"/>
                        <a:lumOff val="60000"/>
                      </a:schemeClr>
                    </a:solidFill>
                  </a:tcPr>
                </a:tc>
                <a:extLst>
                  <a:ext uri="{0D108BD9-81ED-4DB2-BD59-A6C34878D82A}">
                    <a16:rowId xmlns:a16="http://schemas.microsoft.com/office/drawing/2014/main" val="10010"/>
                  </a:ext>
                </a:extLst>
              </a:tr>
              <a:tr h="5590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rgbClr val="7FC184"/>
                          </a:solidFill>
                          <a:latin typeface="Century Gothic" panose="020B0502020202020204" pitchFamily="34" charset="0"/>
                        </a:rPr>
                        <a:t>Timeline </a:t>
                      </a:r>
                    </a:p>
                    <a:p>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solidFill>
                            <a:schemeClr val="tx1"/>
                          </a:solidFill>
                          <a:latin typeface="Century Gothic" panose="020B0502020202020204" pitchFamily="34" charset="0"/>
                        </a:rPr>
                        <a:t>A graphical representation of a period of time, on which important events are marked. </a:t>
                      </a:r>
                    </a:p>
                    <a:p>
                      <a:pPr lvl="0"/>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528865504"/>
                  </a:ext>
                </a:extLst>
              </a:tr>
              <a:tr h="768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rgbClr val="7FC184"/>
                          </a:solidFill>
                          <a:latin typeface="Century Gothic" panose="020B0502020202020204" pitchFamily="34" charset="0"/>
                        </a:rPr>
                        <a:t>Mammal</a:t>
                      </a:r>
                    </a:p>
                    <a:p>
                      <a:endParaRPr lang="en-GB" sz="1400" b="1" dirty="0">
                        <a:solidFill>
                          <a:srgbClr val="7FC184"/>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solidFill>
                            <a:schemeClr val="tx1"/>
                          </a:solidFill>
                          <a:latin typeface="Century Gothic" panose="020B0502020202020204" pitchFamily="34" charset="0"/>
                        </a:rPr>
                        <a:t>A mammal is an animal that breathes air, has a backbone, and grows hair at some point during its life. </a:t>
                      </a:r>
                    </a:p>
                    <a:p>
                      <a:pPr lvl="0"/>
                      <a:endParaRPr lang="en-GB" sz="900" b="0" dirty="0">
                        <a:solidFill>
                          <a:schemeClr val="tx1"/>
                        </a:solidFill>
                        <a:latin typeface="Century Gothic" panose="020B0502020202020204" pitchFamily="34" charset="0"/>
                      </a:endParaRPr>
                    </a:p>
                  </a:txBody>
                  <a:tcPr marL="91448" marR="914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100" b="1" dirty="0">
                        <a:solidFill>
                          <a:schemeClr val="accent6">
                            <a:lumMod val="75000"/>
                          </a:schemeClr>
                        </a:solidFill>
                        <a:latin typeface="Century Gothic" panose="020B0502020202020204" pitchFamily="34" charset="0"/>
                      </a:endParaRPr>
                    </a:p>
                  </a:txBody>
                  <a:tcPr marT="45734" marB="45734">
                    <a:solidFill>
                      <a:schemeClr val="accent6">
                        <a:lumMod val="20000"/>
                        <a:lumOff val="80000"/>
                      </a:schemeClr>
                    </a:solidFill>
                  </a:tcPr>
                </a:tc>
                <a:extLst>
                  <a:ext uri="{0D108BD9-81ED-4DB2-BD59-A6C34878D82A}">
                    <a16:rowId xmlns:a16="http://schemas.microsoft.com/office/drawing/2014/main" val="10013"/>
                  </a:ext>
                </a:extLst>
              </a:tr>
            </a:tbl>
          </a:graphicData>
        </a:graphic>
      </p:graphicFrame>
      <p:sp>
        <p:nvSpPr>
          <p:cNvPr id="5" name="AutoShape 8" descr="Image result for butterfly life cycle&quo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02843077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4762</TotalTime>
  <Words>691</Words>
  <Application>Microsoft Office PowerPoint</Application>
  <PresentationFormat>On-screen Show (4:3)</PresentationFormat>
  <Paragraphs>69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Wingdings</vt:lpstr>
      <vt:lpstr>Office Theme</vt:lpstr>
      <vt:lpstr>Year 5: All living things and their habitats Knowledge Mat</vt:lpstr>
      <vt:lpstr>Year 5: Animals, including humans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Lauren Taylor</cp:lastModifiedBy>
  <cp:revision>355</cp:revision>
  <dcterms:created xsi:type="dcterms:W3CDTF">2018-11-22T20:08:20Z</dcterms:created>
  <dcterms:modified xsi:type="dcterms:W3CDTF">2020-06-23T13:07:04Z</dcterms:modified>
</cp:coreProperties>
</file>