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79"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17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6/22/2020</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p:cNvPr>
          <p:cNvSpPr txBox="1">
            <a:spLocks noGrp="1"/>
          </p:cNvSpPr>
          <p:nvPr>
            <p:ph type="dt" sz="half" idx="10"/>
          </p:nvPr>
        </p:nvSpPr>
        <p:spPr>
          <a:ln/>
        </p:spPr>
        <p:txBody>
          <a:bodyPr/>
          <a:lstStyle>
            <a:lvl1pPr>
              <a:defRPr/>
            </a:lvl1pPr>
          </a:lstStyle>
          <a:p>
            <a:pPr>
              <a:defRPr/>
            </a:pPr>
            <a:fld id="{3E3F6E71-F28E-4A4D-8F6E-08086644DBA4}" type="datetime1">
              <a:rPr lang="en-US"/>
              <a:pPr>
                <a:defRPr/>
              </a:pPr>
              <a:t>6/22/2020</a:t>
            </a:fld>
            <a:endParaRPr dirty="0"/>
          </a:p>
        </p:txBody>
      </p:sp>
      <p:sp>
        <p:nvSpPr>
          <p:cNvPr id="5" name="Footer Placeholder 4">
            <a:extLst/>
          </p:cNvPr>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a:extLst/>
          </p:cNvPr>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p:cNvPr>
          <p:cNvSpPr txBox="1">
            <a:spLocks noGrp="1"/>
          </p:cNvSpPr>
          <p:nvPr>
            <p:ph type="dt" sz="half" idx="10"/>
          </p:nvPr>
        </p:nvSpPr>
        <p:spPr/>
        <p:txBody>
          <a:bodyPr/>
          <a:lstStyle>
            <a:lvl1pPr>
              <a:defRPr/>
            </a:lvl1pPr>
          </a:lstStyle>
          <a:p>
            <a:pPr>
              <a:defRPr/>
            </a:pPr>
            <a:fld id="{E0CF7800-02E1-4CC2-842C-5DD9EF076BD8}" type="datetime1">
              <a:rPr lang="en-US"/>
              <a:pPr>
                <a:defRPr/>
              </a:pPr>
              <a:t>6/22/2020</a:t>
            </a:fld>
            <a:endParaRPr dirty="0"/>
          </a:p>
        </p:txBody>
      </p:sp>
      <p:sp>
        <p:nvSpPr>
          <p:cNvPr id="7" name="Slide Number Placeholder 5">
            <a:extLst/>
          </p:cNvPr>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6/22/2020</a:t>
            </a:fld>
            <a:endParaRPr dirty="0"/>
          </a:p>
        </p:txBody>
      </p:sp>
      <p:sp>
        <p:nvSpPr>
          <p:cNvPr id="5" name="Footer Placeholder 4">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142875" y="57150"/>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Year 5: </a:t>
            </a:r>
            <a:r>
              <a:rPr lang="en-GB" altLang="en-US" sz="2800" b="1" dirty="0" smtClean="0">
                <a:solidFill>
                  <a:srgbClr val="7FC184"/>
                </a:solidFill>
                <a:latin typeface="Century Gothic" panose="020B0502020202020204" pitchFamily="34" charset="0"/>
              </a:rPr>
              <a:t>Properties and Changes of materials</a:t>
            </a:r>
            <a:endParaRPr lang="en-GB" altLang="en-US" sz="2800" b="1" dirty="0">
              <a:solidFill>
                <a:srgbClr val="7FC184"/>
              </a:solidFill>
              <a:latin typeface="Century Gothic" panose="020B0502020202020204" pitchFamily="34" charset="0"/>
            </a:endParaRPr>
          </a:p>
        </p:txBody>
      </p:sp>
      <p:graphicFrame>
        <p:nvGraphicFramePr>
          <p:cNvPr id="3" name="Content Placeholder 3">
            <a:extLst/>
          </p:cNvPr>
          <p:cNvGraphicFramePr>
            <a:graphicFrameLocks noGrp="1"/>
          </p:cNvGraphicFramePr>
          <p:nvPr>
            <p:ph idx="1"/>
            <p:extLst>
              <p:ext uri="{D42A27DB-BD31-4B8C-83A1-F6EECF244321}">
                <p14:modId xmlns:p14="http://schemas.microsoft.com/office/powerpoint/2010/main" val="3749883078"/>
              </p:ext>
            </p:extLst>
          </p:nvPr>
        </p:nvGraphicFramePr>
        <p:xfrm>
          <a:off x="183356" y="549275"/>
          <a:ext cx="8827294" cy="5948378"/>
        </p:xfrm>
        <a:graphic>
          <a:graphicData uri="http://schemas.openxmlformats.org/drawingml/2006/table">
            <a:tbl>
              <a:tblPr firstRow="1" bandRow="1">
                <a:effectLst/>
                <a:tableStyleId>{5C22544A-7EE6-4342-B048-85BDC9FD1C3A}</a:tableStyleId>
              </a:tblPr>
              <a:tblGrid>
                <a:gridCol w="1338249">
                  <a:extLst>
                    <a:ext uri="{9D8B030D-6E8A-4147-A177-3AD203B41FA5}">
                      <a16:colId xmlns:a16="http://schemas.microsoft.com/office/drawing/2014/main" val="20000"/>
                    </a:ext>
                  </a:extLst>
                </a:gridCol>
                <a:gridCol w="2424707">
                  <a:extLst>
                    <a:ext uri="{9D8B030D-6E8A-4147-A177-3AD203B41FA5}">
                      <a16:colId xmlns:a16="http://schemas.microsoft.com/office/drawing/2014/main" val="20001"/>
                    </a:ext>
                  </a:extLst>
                </a:gridCol>
                <a:gridCol w="2705673">
                  <a:extLst>
                    <a:ext uri="{9D8B030D-6E8A-4147-A177-3AD203B41FA5}">
                      <a16:colId xmlns:a16="http://schemas.microsoft.com/office/drawing/2014/main" val="20002"/>
                    </a:ext>
                  </a:extLst>
                </a:gridCol>
                <a:gridCol w="2358665">
                  <a:extLst>
                    <a:ext uri="{9D8B030D-6E8A-4147-A177-3AD203B41FA5}">
                      <a16:colId xmlns:a16="http://schemas.microsoft.com/office/drawing/2014/main" val="20003"/>
                    </a:ext>
                  </a:extLst>
                </a:gridCol>
              </a:tblGrid>
              <a:tr h="353738">
                <a:tc gridSpan="2">
                  <a:txBody>
                    <a:bodyPr/>
                    <a:lstStyle/>
                    <a:p>
                      <a:pPr lvl="0" algn="ctr"/>
                      <a:r>
                        <a:rPr lang="en-GB" sz="1800" dirty="0">
                          <a:solidFill>
                            <a:schemeClr val="bg1"/>
                          </a:solidFill>
                          <a:latin typeface="Century Gothic" pitchFamily="34"/>
                        </a:rPr>
                        <a:t>Subject Specific Vocabulary</a:t>
                      </a: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a:t>
                      </a:r>
                      <a:r>
                        <a:rPr lang="en-GB" sz="1600" dirty="0" smtClean="0">
                          <a:solidFill>
                            <a:srgbClr val="7FC184"/>
                          </a:solidFill>
                          <a:latin typeface="Century Gothic" pitchFamily="34"/>
                        </a:rPr>
                        <a:t>Properties</a:t>
                      </a:r>
                      <a:r>
                        <a:rPr lang="en-GB" sz="1600" baseline="0" dirty="0" smtClean="0">
                          <a:solidFill>
                            <a:srgbClr val="7FC184"/>
                          </a:solidFill>
                          <a:latin typeface="Century Gothic" pitchFamily="34"/>
                        </a:rPr>
                        <a:t> and changes of materials</a:t>
                      </a:r>
                      <a:endParaRPr lang="en-GB" sz="1600" dirty="0">
                        <a:solidFill>
                          <a:srgbClr val="7FC184"/>
                        </a:solidFill>
                        <a:latin typeface="Century Gothic" pitchFamily="34"/>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442173">
                <a:tc>
                  <a:txBody>
                    <a:bodyPr/>
                    <a:lstStyle/>
                    <a:p>
                      <a:r>
                        <a:rPr lang="en-GB" sz="1400" b="1" dirty="0" smtClean="0">
                          <a:solidFill>
                            <a:srgbClr val="7FC184"/>
                          </a:solidFill>
                          <a:latin typeface="Century Gothic" panose="020B0502020202020204" pitchFamily="34" charset="0"/>
                        </a:rPr>
                        <a:t>Solid</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A solid can hold its shape (for example, water in solid form is ice).</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lvl="0" algn="ctr"/>
                      <a:endParaRPr lang="en-GB" sz="120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728795">
                <a:tc>
                  <a:txBody>
                    <a:bodyPr/>
                    <a:lstStyle/>
                    <a:p>
                      <a:r>
                        <a:rPr lang="en-GB" sz="1400" b="1" dirty="0" smtClean="0">
                          <a:solidFill>
                            <a:srgbClr val="7FC184"/>
                          </a:solidFill>
                          <a:latin typeface="Century Gothic" panose="020B0502020202020204" pitchFamily="34" charset="0"/>
                        </a:rPr>
                        <a:t>Liquid</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A liquid like water forms a pool: it flows or runs but it can't be stretched or squeezed.</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a:txBody>
                    <a:bodyPr/>
                    <a:lstStyle/>
                    <a:p>
                      <a:pPr marL="171450" indent="-171450">
                        <a:buFont typeface="Wingdings" panose="05000000000000000000" pitchFamily="2" charset="2"/>
                        <a:buChar char="q"/>
                      </a:pPr>
                      <a:r>
                        <a:rPr lang="en-GB" sz="1000" b="0" dirty="0" smtClean="0">
                          <a:solidFill>
                            <a:schemeClr val="tx1"/>
                          </a:solidFill>
                          <a:latin typeface="Century Gothic" panose="020B0502020202020204" pitchFamily="34" charset="0"/>
                        </a:rPr>
                        <a:t>Filtering and sieving are methods of separating mixtures of solids and liquids.</a:t>
                      </a:r>
                    </a:p>
                    <a:p>
                      <a:pPr marL="0" indent="0">
                        <a:buFont typeface="Wingdings" panose="05000000000000000000" pitchFamily="2" charset="2"/>
                        <a:buNone/>
                      </a:pP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619042">
                <a:tc>
                  <a:txBody>
                    <a:bodyPr/>
                    <a:lstStyle/>
                    <a:p>
                      <a:r>
                        <a:rPr lang="en-GB" sz="1400" b="1" dirty="0" smtClean="0">
                          <a:solidFill>
                            <a:srgbClr val="7FC184"/>
                          </a:solidFill>
                          <a:latin typeface="Century Gothic" panose="020B0502020202020204" pitchFamily="34" charset="0"/>
                        </a:rPr>
                        <a:t>Gas</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A gas can flow, expand and be squeezed; if it is in an unsealed container it escapes (water in gas form is steam).</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smtClean="0">
                          <a:solidFill>
                            <a:schemeClr val="tx1"/>
                          </a:solidFill>
                          <a:latin typeface="Century Gothic" panose="020B0502020202020204" pitchFamily="34" charset="0"/>
                        </a:rPr>
                        <a:t>You can separate a mixture of sand and water by passing it through a piece of filter paper. The water is able to pass through the tiny gaps in the paper but the sand particles are too big and are left on the surface of the filter paper.</a:t>
                      </a: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4"/>
                  </a:ext>
                </a:extLst>
              </a:tr>
              <a:tr h="648520">
                <a:tc rowSpan="2">
                  <a:txBody>
                    <a:bodyPr/>
                    <a:lstStyle/>
                    <a:p>
                      <a:r>
                        <a:rPr lang="en-GB" sz="1400" b="1" dirty="0" smtClean="0">
                          <a:solidFill>
                            <a:srgbClr val="7FC184"/>
                          </a:solidFill>
                          <a:latin typeface="Century Gothic" panose="020B0502020202020204" pitchFamily="34" charset="0"/>
                        </a:rPr>
                        <a:t>Dissolve</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smtClean="0">
                          <a:solidFill>
                            <a:schemeClr val="tx1"/>
                          </a:solidFill>
                          <a:latin typeface="Century Gothic" panose="020B0502020202020204" pitchFamily="34" charset="0"/>
                        </a:rPr>
                        <a:t>Dissolving is a way of mixing a solid and a liquid. When a solid dissolves in a liquid it creates a solution, for example when sugar dissolves in water.</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200" b="1" dirty="0">
                        <a:solidFill>
                          <a:schemeClr val="accent6">
                            <a:lumMod val="75000"/>
                          </a:schemeClr>
                        </a:solidFill>
                        <a:latin typeface="Century Gothic" panose="020B0502020202020204" pitchFamily="34" charset="0"/>
                      </a:endParaRPr>
                    </a:p>
                  </a:txBody>
                  <a:tcPr marT="45736" marB="45736">
                    <a:solidFill>
                      <a:schemeClr val="accent6">
                        <a:lumMod val="40000"/>
                        <a:lumOff val="60000"/>
                      </a:schemeClr>
                    </a:solidFill>
                  </a:tcPr>
                </a:tc>
                <a:extLst>
                  <a:ext uri="{0D108BD9-81ED-4DB2-BD59-A6C34878D82A}">
                    <a16:rowId xmlns:a16="http://schemas.microsoft.com/office/drawing/2014/main" val="10005"/>
                  </a:ext>
                </a:extLst>
              </a:tr>
              <a:tr h="119657">
                <a:tc vMerge="1">
                  <a:txBody>
                    <a:bodyPr/>
                    <a:lstStyle/>
                    <a:p>
                      <a:endParaRPr lang="en-GB"/>
                    </a:p>
                  </a:txBody>
                  <a:tcPr/>
                </a:tc>
                <a:tc vMerge="1">
                  <a:txBody>
                    <a:bodyPr/>
                    <a:lstStyle/>
                    <a:p>
                      <a:endParaRPr lang="en-GB"/>
                    </a:p>
                  </a:txBody>
                  <a:tcPr/>
                </a:tc>
                <a:tc vMerge="1">
                  <a:txBody>
                    <a:bodyPr/>
                    <a:lstStyle/>
                    <a:p>
                      <a:endParaRPr lang="en-GB"/>
                    </a:p>
                  </a:txBody>
                  <a:tcPr/>
                </a:tc>
                <a:tc rowSpan="3">
                  <a:txBody>
                    <a:bodyPr/>
                    <a:lstStyle/>
                    <a:p>
                      <a:pPr marL="171450" indent="-171450">
                        <a:buFont typeface="Wingdings" panose="05000000000000000000" pitchFamily="2" charset="2"/>
                        <a:buChar char="q"/>
                      </a:pPr>
                      <a:r>
                        <a:rPr lang="en-GB" sz="1000" b="0" dirty="0" smtClean="0">
                          <a:solidFill>
                            <a:schemeClr val="tx1"/>
                          </a:solidFill>
                          <a:latin typeface="Century Gothic" panose="020B0502020202020204" pitchFamily="34" charset="0"/>
                        </a:rPr>
                        <a:t>By dissolving salt in water you make a solution. You can separate the salt from the water again by boiling the solution. The water will evaporate until it is all gone. The salt will be left behind.</a:t>
                      </a: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6"/>
                  </a:ext>
                </a:extLst>
              </a:tr>
              <a:tr h="619042">
                <a:tc>
                  <a:txBody>
                    <a:bodyPr/>
                    <a:lstStyle/>
                    <a:p>
                      <a:r>
                        <a:rPr lang="en-GB" sz="1400" b="1" dirty="0" smtClean="0">
                          <a:solidFill>
                            <a:srgbClr val="7FC184"/>
                          </a:solidFill>
                          <a:latin typeface="Century Gothic" panose="020B0502020202020204" pitchFamily="34" charset="0"/>
                        </a:rPr>
                        <a:t>Melting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Melting is the process of changing a solid into a liquid.</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a:ln>
                            <a:noFill/>
                          </a:ln>
                          <a:solidFill>
                            <a:prstClr val="black"/>
                          </a:solidFill>
                          <a:effectLst/>
                          <a:uLnTx/>
                          <a:uFillTx/>
                          <a:latin typeface="Century Gothic" pitchFamily="34"/>
                          <a:ea typeface="+mn-ea"/>
                          <a:cs typeface="+mn-cs"/>
                        </a:rPr>
                        <a:t>Important facts to know by the end of the </a:t>
                      </a:r>
                      <a:r>
                        <a:rPr kumimoji="0" lang="en-GB" sz="1200" b="1" i="0" u="none" strike="noStrike" kern="1200" cap="none" spc="0" normalizeH="0" baseline="0" noProof="0" dirty="0" smtClean="0">
                          <a:ln>
                            <a:noFill/>
                          </a:ln>
                          <a:solidFill>
                            <a:prstClr val="black"/>
                          </a:solidFill>
                          <a:effectLst/>
                          <a:uLnTx/>
                          <a:uFillTx/>
                          <a:latin typeface="Century Gothic" pitchFamily="34"/>
                          <a:ea typeface="+mn-ea"/>
                          <a:cs typeface="+mn-cs"/>
                        </a:rPr>
                        <a:t>properties &amp; materials topic:</a:t>
                      </a:r>
                      <a:endParaRPr kumimoji="0" lang="en-GB" sz="1200" b="1" i="0" u="none" strike="noStrike" kern="1200" cap="none" spc="0" normalizeH="0" baseline="0" noProof="0" dirty="0">
                        <a:ln>
                          <a:noFill/>
                        </a:ln>
                        <a:solidFill>
                          <a:prstClr val="black"/>
                        </a:solidFill>
                        <a:effectLst/>
                        <a:uLnTx/>
                        <a:uFillTx/>
                        <a:latin typeface="Century Gothic" pitchFamily="34"/>
                        <a:ea typeface="+mn-ea"/>
                        <a:cs typeface="+mn-cs"/>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7"/>
                  </a:ext>
                </a:extLst>
              </a:tr>
              <a:tr h="558406">
                <a:tc>
                  <a:txBody>
                    <a:bodyPr/>
                    <a:lstStyle/>
                    <a:p>
                      <a:r>
                        <a:rPr lang="en-GB" sz="1800" b="1" dirty="0" smtClean="0">
                          <a:solidFill>
                            <a:srgbClr val="7FC184"/>
                          </a:solidFill>
                        </a:rPr>
                        <a:t>Reversible</a:t>
                      </a:r>
                      <a:endParaRPr lang="en-GB" sz="1800" b="1" dirty="0">
                        <a:solidFill>
                          <a:srgbClr val="7FC184"/>
                        </a:solidFill>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b="0" i="0" kern="1200" dirty="0" smtClean="0">
                          <a:solidFill>
                            <a:srgbClr val="000000"/>
                          </a:solidFill>
                          <a:effectLst/>
                          <a:latin typeface="Century Gothic" panose="020B0502020202020204" pitchFamily="34" charset="0"/>
                          <a:ea typeface="+mn-ea"/>
                          <a:cs typeface="+mn-cs"/>
                        </a:rPr>
                        <a:t>A </a:t>
                      </a:r>
                      <a:r>
                        <a:rPr lang="en-GB" sz="900" b="1" i="0" kern="1200" dirty="0" smtClean="0">
                          <a:solidFill>
                            <a:srgbClr val="000000"/>
                          </a:solidFill>
                          <a:effectLst/>
                          <a:latin typeface="Century Gothic" panose="020B0502020202020204" pitchFamily="34" charset="0"/>
                          <a:ea typeface="+mn-ea"/>
                          <a:cs typeface="+mn-cs"/>
                        </a:rPr>
                        <a:t>reversible change</a:t>
                      </a:r>
                      <a:r>
                        <a:rPr lang="en-GB" sz="900" b="0" i="0" kern="1200" dirty="0" smtClean="0">
                          <a:solidFill>
                            <a:srgbClr val="000000"/>
                          </a:solidFill>
                          <a:effectLst/>
                          <a:latin typeface="Century Gothic" panose="020B0502020202020204" pitchFamily="34" charset="0"/>
                          <a:ea typeface="+mn-ea"/>
                          <a:cs typeface="+mn-cs"/>
                        </a:rPr>
                        <a:t> is a change that can be changed back again. </a:t>
                      </a:r>
                      <a:endParaRPr lang="en-GB" sz="90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r>
                        <a:rPr lang="en-GB" sz="900" b="0" i="0" kern="1200" dirty="0" smtClean="0">
                          <a:solidFill>
                            <a:srgbClr val="000000"/>
                          </a:solidFill>
                          <a:effectLst/>
                          <a:latin typeface="Century Gothic" panose="020B0502020202020204" pitchFamily="34" charset="0"/>
                          <a:ea typeface="+mn-ea"/>
                          <a:cs typeface="+mn-cs"/>
                        </a:rPr>
                        <a:t>Some substances </a:t>
                      </a:r>
                      <a:r>
                        <a:rPr lang="en-GB" sz="900" b="1" i="0" kern="1200" dirty="0" smtClean="0">
                          <a:solidFill>
                            <a:srgbClr val="000000"/>
                          </a:solidFill>
                          <a:effectLst/>
                          <a:latin typeface="Century Gothic" panose="020B0502020202020204" pitchFamily="34" charset="0"/>
                          <a:ea typeface="+mn-ea"/>
                          <a:cs typeface="+mn-cs"/>
                        </a:rPr>
                        <a:t>dissolve</a:t>
                      </a:r>
                      <a:r>
                        <a:rPr lang="en-GB" sz="900" b="0" i="0" kern="1200" dirty="0" smtClean="0">
                          <a:solidFill>
                            <a:srgbClr val="000000"/>
                          </a:solidFill>
                          <a:effectLst/>
                          <a:latin typeface="Century Gothic" panose="020B0502020202020204" pitchFamily="34" charset="0"/>
                          <a:ea typeface="+mn-ea"/>
                          <a:cs typeface="+mn-cs"/>
                        </a:rPr>
                        <a:t> when you </a:t>
                      </a:r>
                      <a:r>
                        <a:rPr lang="en-GB" sz="900" b="1" i="0" kern="1200" dirty="0" smtClean="0">
                          <a:solidFill>
                            <a:srgbClr val="000000"/>
                          </a:solidFill>
                          <a:effectLst/>
                          <a:latin typeface="Century Gothic" panose="020B0502020202020204" pitchFamily="34" charset="0"/>
                          <a:ea typeface="+mn-ea"/>
                          <a:cs typeface="+mn-cs"/>
                        </a:rPr>
                        <a:t>mix</a:t>
                      </a:r>
                      <a:r>
                        <a:rPr lang="en-GB" sz="900" b="0" i="0" kern="1200" dirty="0" smtClean="0">
                          <a:solidFill>
                            <a:srgbClr val="000000"/>
                          </a:solidFill>
                          <a:effectLst/>
                          <a:latin typeface="Century Gothic" panose="020B0502020202020204" pitchFamily="34" charset="0"/>
                          <a:ea typeface="+mn-ea"/>
                          <a:cs typeface="+mn-cs"/>
                        </a:rPr>
                        <a:t> them with </a:t>
                      </a:r>
                      <a:r>
                        <a:rPr lang="en-GB" sz="900" b="1" i="0" kern="1200" dirty="0" smtClean="0">
                          <a:solidFill>
                            <a:srgbClr val="000000"/>
                          </a:solidFill>
                          <a:effectLst/>
                          <a:latin typeface="Century Gothic" panose="020B0502020202020204" pitchFamily="34" charset="0"/>
                          <a:ea typeface="+mn-ea"/>
                          <a:cs typeface="+mn-cs"/>
                        </a:rPr>
                        <a:t>water.</a:t>
                      </a:r>
                      <a:endParaRPr lang="en-GB" sz="900" b="0" i="0" kern="1200" dirty="0" smtClean="0">
                        <a:solidFill>
                          <a:srgbClr val="000000"/>
                        </a:solidFill>
                        <a:effectLst/>
                        <a:latin typeface="Century Gothic" panose="020B0502020202020204" pitchFamily="34" charset="0"/>
                        <a:ea typeface="+mn-ea"/>
                        <a:cs typeface="+mn-cs"/>
                      </a:endParaRPr>
                    </a:p>
                    <a:p>
                      <a:r>
                        <a:rPr lang="en-GB" sz="900" b="0" i="0" kern="1200" dirty="0" smtClean="0">
                          <a:solidFill>
                            <a:srgbClr val="000000"/>
                          </a:solidFill>
                          <a:effectLst/>
                          <a:latin typeface="Century Gothic" panose="020B0502020202020204" pitchFamily="34" charset="0"/>
                          <a:ea typeface="+mn-ea"/>
                          <a:cs typeface="+mn-cs"/>
                        </a:rPr>
                        <a:t>When a substance </a:t>
                      </a:r>
                      <a:r>
                        <a:rPr lang="en-GB" sz="900" b="1" i="0" kern="1200" dirty="0" smtClean="0">
                          <a:solidFill>
                            <a:srgbClr val="000000"/>
                          </a:solidFill>
                          <a:effectLst/>
                          <a:latin typeface="Century Gothic" panose="020B0502020202020204" pitchFamily="34" charset="0"/>
                          <a:ea typeface="+mn-ea"/>
                          <a:cs typeface="+mn-cs"/>
                        </a:rPr>
                        <a:t>dissolves</a:t>
                      </a:r>
                      <a:r>
                        <a:rPr lang="en-GB" sz="900" b="0" i="0" kern="1200" dirty="0" smtClean="0">
                          <a:solidFill>
                            <a:srgbClr val="000000"/>
                          </a:solidFill>
                          <a:effectLst/>
                          <a:latin typeface="Century Gothic" panose="020B0502020202020204" pitchFamily="34" charset="0"/>
                          <a:ea typeface="+mn-ea"/>
                          <a:cs typeface="+mn-cs"/>
                        </a:rPr>
                        <a:t>, it might look like it has disappeared, but in fact it has just mixed with the water to make a transparent (see-through) liquid called a </a:t>
                      </a:r>
                      <a:r>
                        <a:rPr lang="en-GB" sz="900" b="1" i="0" kern="1200" dirty="0" smtClean="0">
                          <a:solidFill>
                            <a:srgbClr val="000000"/>
                          </a:solidFill>
                          <a:effectLst/>
                          <a:latin typeface="Century Gothic" panose="020B0502020202020204" pitchFamily="34" charset="0"/>
                          <a:ea typeface="+mn-ea"/>
                          <a:cs typeface="+mn-cs"/>
                        </a:rPr>
                        <a:t>solution.</a:t>
                      </a:r>
                      <a:endParaRPr lang="en-GB" sz="900" b="0" i="0" kern="1200" dirty="0" smtClean="0">
                        <a:solidFill>
                          <a:srgbClr val="000000"/>
                        </a:solidFill>
                        <a:effectLst/>
                        <a:latin typeface="Century Gothic" panose="020B0502020202020204" pitchFamily="34" charset="0"/>
                        <a:ea typeface="+mn-ea"/>
                        <a:cs typeface="+mn-cs"/>
                      </a:endParaRPr>
                    </a:p>
                    <a:p>
                      <a:r>
                        <a:rPr lang="en-GB" sz="900" b="0" i="0" kern="1200" dirty="0" smtClean="0">
                          <a:solidFill>
                            <a:srgbClr val="000000"/>
                          </a:solidFill>
                          <a:effectLst/>
                          <a:latin typeface="Century Gothic" panose="020B0502020202020204" pitchFamily="34" charset="0"/>
                          <a:ea typeface="+mn-ea"/>
                          <a:cs typeface="+mn-cs"/>
                        </a:rPr>
                        <a:t>Substances that dissolve in water are called </a:t>
                      </a:r>
                      <a:r>
                        <a:rPr lang="en-GB" sz="900" b="1" i="0" kern="1200" dirty="0" smtClean="0">
                          <a:solidFill>
                            <a:srgbClr val="000000"/>
                          </a:solidFill>
                          <a:effectLst/>
                          <a:latin typeface="Century Gothic" panose="020B0502020202020204" pitchFamily="34" charset="0"/>
                          <a:ea typeface="+mn-ea"/>
                          <a:cs typeface="+mn-cs"/>
                        </a:rPr>
                        <a:t>soluble substances.</a:t>
                      </a:r>
                      <a:r>
                        <a:rPr lang="en-GB" sz="900" b="0" i="0" kern="1200" dirty="0" smtClean="0">
                          <a:solidFill>
                            <a:srgbClr val="000000"/>
                          </a:solidFill>
                          <a:effectLst/>
                          <a:latin typeface="Century Gothic" panose="020B0502020202020204" pitchFamily="34" charset="0"/>
                          <a:ea typeface="+mn-ea"/>
                          <a:cs typeface="+mn-cs"/>
                        </a:rPr>
                        <a:t> When you mix sugar with water, the sugar dissolves to make a transparent solution. Salt is soluble in water </a:t>
                      </a:r>
                      <a:r>
                        <a:rPr lang="en-GB" sz="900" b="0" i="0" kern="1200" smtClean="0">
                          <a:solidFill>
                            <a:srgbClr val="000000"/>
                          </a:solidFill>
                          <a:effectLst/>
                          <a:latin typeface="Century Gothic" panose="020B0502020202020204" pitchFamily="34" charset="0"/>
                          <a:ea typeface="+mn-ea"/>
                          <a:cs typeface="+mn-cs"/>
                        </a:rPr>
                        <a:t>too.</a:t>
                      </a:r>
                    </a:p>
                    <a:p>
                      <a:endParaRPr lang="en-GB" sz="900" b="0" i="0" kern="1200" dirty="0" smtClean="0">
                        <a:solidFill>
                          <a:srgbClr val="000000"/>
                        </a:solidFill>
                        <a:effectLst/>
                        <a:latin typeface="Century Gothic" panose="020B0502020202020204" pitchFamily="34" charset="0"/>
                        <a:ea typeface="+mn-ea"/>
                        <a:cs typeface="+mn-cs"/>
                      </a:endParaRPr>
                    </a:p>
                    <a:p>
                      <a:r>
                        <a:rPr lang="en-GB" sz="900" b="0" i="0" kern="1200" dirty="0" smtClean="0">
                          <a:solidFill>
                            <a:srgbClr val="000000"/>
                          </a:solidFill>
                          <a:effectLst/>
                          <a:latin typeface="Century Gothic" panose="020B0502020202020204" pitchFamily="34" charset="0"/>
                          <a:ea typeface="+mn-ea"/>
                          <a:cs typeface="+mn-cs"/>
                        </a:rPr>
                        <a:t>Substances that do not dissolve in water are called </a:t>
                      </a:r>
                      <a:r>
                        <a:rPr lang="en-GB" sz="900" b="1" i="0" kern="1200" dirty="0" smtClean="0">
                          <a:solidFill>
                            <a:srgbClr val="000000"/>
                          </a:solidFill>
                          <a:effectLst/>
                          <a:latin typeface="Century Gothic" panose="020B0502020202020204" pitchFamily="34" charset="0"/>
                          <a:ea typeface="+mn-ea"/>
                          <a:cs typeface="+mn-cs"/>
                        </a:rPr>
                        <a:t>insoluble substances.</a:t>
                      </a:r>
                      <a:r>
                        <a:rPr lang="en-GB" sz="900" b="0" i="0" kern="1200" dirty="0" smtClean="0">
                          <a:solidFill>
                            <a:srgbClr val="000000"/>
                          </a:solidFill>
                          <a:effectLst/>
                          <a:latin typeface="Century Gothic" panose="020B0502020202020204" pitchFamily="34" charset="0"/>
                          <a:ea typeface="+mn-ea"/>
                          <a:cs typeface="+mn-cs"/>
                        </a:rPr>
                        <a:t> When you mix sand or flour with water, they do not dissolve.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0" u="none" dirty="0">
                        <a:solidFill>
                          <a:schemeClr val="tx1"/>
                        </a:solidFill>
                        <a:latin typeface="Century Gothic" pitchFamily="34"/>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9"/>
                  </a:ext>
                </a:extLst>
              </a:tr>
              <a:tr h="558406">
                <a:tc>
                  <a:txBody>
                    <a:bodyPr/>
                    <a:lstStyle/>
                    <a:p>
                      <a:r>
                        <a:rPr lang="en-GB" sz="1400" b="1" dirty="0" smtClean="0">
                          <a:solidFill>
                            <a:srgbClr val="7FC184"/>
                          </a:solidFill>
                          <a:latin typeface="Century Gothic" panose="020B0502020202020204" pitchFamily="34" charset="0"/>
                        </a:rPr>
                        <a:t>Irreversible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b="0" dirty="0" smtClean="0">
                          <a:solidFill>
                            <a:schemeClr val="tx1"/>
                          </a:solidFill>
                          <a:latin typeface="Century Gothic" panose="020B0502020202020204" pitchFamily="34" charset="0"/>
                        </a:rPr>
                        <a:t>An irreversible change is a change that cannot be changed back again.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1" u="none" dirty="0">
                        <a:solidFill>
                          <a:schemeClr val="tx1"/>
                        </a:solidFill>
                        <a:latin typeface="Century Gothic" pitchFamily="34"/>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indent="-171450">
                        <a:buFont typeface="Wingdings" panose="05000000000000000000" pitchFamily="2" charset="2"/>
                        <a:buChar char="q"/>
                      </a:pPr>
                      <a:r>
                        <a:rPr lang="en-GB" sz="1000" b="0" i="0" dirty="0" smtClean="0">
                          <a:solidFill>
                            <a:schemeClr val="tx1"/>
                          </a:solidFill>
                          <a:latin typeface="Century Gothic" panose="020B0502020202020204" pitchFamily="34" charset="0"/>
                        </a:rPr>
                        <a:t>Mixing substances can cause an irreversible change. For example, when vinegar and bicarbonate of soda are mixed, the mixture changes and lots of bubbles of carbon dioxide are made. These bubbles and the liquid mixture left behind, cannot be turned back into vinegar and bicarbonate of soda again.</a:t>
                      </a:r>
                      <a:endParaRPr lang="en-GB" sz="1000" b="0" i="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0"/>
                  </a:ext>
                </a:extLst>
              </a:tr>
              <a:tr h="486390">
                <a:tc>
                  <a:txBody>
                    <a:bodyPr/>
                    <a:lstStyle/>
                    <a:p>
                      <a:r>
                        <a:rPr lang="en-GB" sz="1400" b="1" dirty="0" smtClean="0">
                          <a:solidFill>
                            <a:srgbClr val="7FC184"/>
                          </a:solidFill>
                          <a:latin typeface="Century Gothic" panose="020B0502020202020204" pitchFamily="34" charset="0"/>
                        </a:rPr>
                        <a:t>Solution</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b="0" dirty="0" smtClean="0">
                          <a:solidFill>
                            <a:schemeClr val="tx1"/>
                          </a:solidFill>
                          <a:latin typeface="Century Gothic" panose="020B0502020202020204" pitchFamily="34" charset="0"/>
                        </a:rPr>
                        <a:t>A solution is a specific type of mixture where one substance is dissolved into another.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r>
                        <a:rPr lang="en-GB" sz="1200" b="0" i="0" u="none" strike="noStrike" kern="1200" dirty="0">
                          <a:solidFill>
                            <a:schemeClr val="accent6">
                              <a:lumMod val="75000"/>
                            </a:schemeClr>
                          </a:solidFill>
                          <a:effectLst/>
                          <a:latin typeface="Century Gothic" panose="020B0502020202020204" pitchFamily="34" charset="0"/>
                          <a:ea typeface="+mn-ea"/>
                          <a:cs typeface="+mn-cs"/>
                        </a:rPr>
                        <a:t>The early years, especially the first three years of life, are very important for building the baby's brain. A child's brain develops rapidly during the first five years of life, especially the first three years. It is a time of rapid cognitive, linguistic, social, emotional and motor development.</a:t>
                      </a:r>
                      <a:endParaRPr lang="en-GB" sz="1200" b="0" dirty="0">
                        <a:solidFill>
                          <a:schemeClr val="accent6">
                            <a:lumMod val="75000"/>
                          </a:schemeClr>
                        </a:solidFill>
                        <a:latin typeface="Century Gothic" panose="020B0502020202020204" pitchFamily="34" charset="0"/>
                      </a:endParaRPr>
                    </a:p>
                  </a:txBody>
                  <a:tcPr marT="45734" marB="45734">
                    <a:solidFill>
                      <a:schemeClr val="accent6">
                        <a:lumMod val="20000"/>
                        <a:lumOff val="80000"/>
                      </a:schemeClr>
                    </a:solidFill>
                  </a:tcPr>
                </a:tc>
                <a:extLst>
                  <a:ext uri="{0D108BD9-81ED-4DB2-BD59-A6C34878D82A}">
                    <a16:rowId xmlns:a16="http://schemas.microsoft.com/office/drawing/2014/main" val="10012"/>
                  </a:ext>
                </a:extLst>
              </a:tr>
              <a:tr h="704655">
                <a:tc>
                  <a:txBody>
                    <a:bodyPr/>
                    <a:lstStyle/>
                    <a:p>
                      <a:r>
                        <a:rPr lang="en-GB" sz="1400" b="1" dirty="0" smtClean="0">
                          <a:solidFill>
                            <a:srgbClr val="7FC184"/>
                          </a:solidFill>
                          <a:latin typeface="Century Gothic" panose="020B0502020202020204" pitchFamily="34" charset="0"/>
                        </a:rPr>
                        <a:t>Insulator</a:t>
                      </a:r>
                      <a:r>
                        <a:rPr lang="en-GB" sz="1400" b="1" baseline="0" dirty="0" smtClean="0">
                          <a:solidFill>
                            <a:srgbClr val="7FC184"/>
                          </a:solidFill>
                          <a:latin typeface="Century Gothic" panose="020B0502020202020204" pitchFamily="34" charset="0"/>
                        </a:rPr>
                        <a:t>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b="0" dirty="0" smtClean="0">
                          <a:solidFill>
                            <a:schemeClr val="tx1"/>
                          </a:solidFill>
                          <a:latin typeface="Century Gothic" panose="020B0502020202020204" pitchFamily="34" charset="0"/>
                        </a:rPr>
                        <a:t>Materials that do not conduct heat or electricity are known as insulators.</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100" b="1" dirty="0">
                        <a:solidFill>
                          <a:schemeClr val="accent6">
                            <a:lumMod val="75000"/>
                          </a:schemeClr>
                        </a:solidFill>
                        <a:latin typeface="Century Gothic" panose="020B0502020202020204" pitchFamily="34" charset="0"/>
                      </a:endParaRPr>
                    </a:p>
                  </a:txBody>
                  <a:tcPr marT="45734" marB="45734">
                    <a:solidFill>
                      <a:schemeClr val="accent6">
                        <a:lumMod val="20000"/>
                        <a:lumOff val="80000"/>
                      </a:schemeClr>
                    </a:solidFill>
                  </a:tcPr>
                </a:tc>
                <a:extLst>
                  <a:ext uri="{0D108BD9-81ED-4DB2-BD59-A6C34878D82A}">
                    <a16:rowId xmlns:a16="http://schemas.microsoft.com/office/drawing/2014/main" val="10013"/>
                  </a:ext>
                </a:extLst>
              </a:tr>
            </a:tbl>
          </a:graphicData>
        </a:graphic>
      </p:graphicFrame>
      <p:pic>
        <p:nvPicPr>
          <p:cNvPr id="2" name="Picture 1"/>
          <p:cNvPicPr>
            <a:picLocks noChangeAspect="1"/>
          </p:cNvPicPr>
          <p:nvPr/>
        </p:nvPicPr>
        <p:blipFill rotWithShape="1">
          <a:blip r:embed="rId2"/>
          <a:srcRect l="2344" t="13716" r="37891" b="30209"/>
          <a:stretch/>
        </p:blipFill>
        <p:spPr>
          <a:xfrm>
            <a:off x="4000500" y="1041400"/>
            <a:ext cx="2603500" cy="1832092"/>
          </a:xfrm>
          <a:prstGeom prst="rect">
            <a:avLst/>
          </a:prstGeom>
        </p:spPr>
      </p:pic>
    </p:spTree>
    <p:extLst>
      <p:ext uri="{BB962C8B-B14F-4D97-AF65-F5344CB8AC3E}">
        <p14:creationId xmlns:p14="http://schemas.microsoft.com/office/powerpoint/2010/main" val="834806409"/>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4718</TotalTime>
  <Words>355</Words>
  <Application>Microsoft Office PowerPoint</Application>
  <PresentationFormat>On-screen Show (4:3)</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Year 5: Properties and Changes of materials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Lauren Taylor</cp:lastModifiedBy>
  <cp:revision>343</cp:revision>
  <dcterms:created xsi:type="dcterms:W3CDTF">2018-11-22T20:08:20Z</dcterms:created>
  <dcterms:modified xsi:type="dcterms:W3CDTF">2020-06-22T13:16:55Z</dcterms:modified>
</cp:coreProperties>
</file>