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1772" r:id="rId2"/>
    <p:sldId id="177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C184"/>
    <a:srgbClr val="7C5DA3"/>
    <a:srgbClr val="E8F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384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/>
          </p:cNvPr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3" name="Date Placeholder 2">
            <a:extLst/>
          </p:cNvPr>
          <p:cNvSpPr txBox="1"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8260E3AB-A214-46AC-B714-38E1077F4210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371600" y="1143000"/>
            <a:ext cx="4114800" cy="3086100"/>
          </a:xfrm>
          <a:prstGeom prst="rect">
            <a:avLst/>
          </a:prstGeom>
          <a:noFill/>
          <a:ln w="12701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>
            <a:extLst/>
          </p:cNvPr>
          <p:cNvSpPr txBox="1"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GB" altLang="en-US" noProof="0"/>
              <a:t>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6" name="Footer Placeholder 5">
            <a:extLst/>
          </p:cNvPr>
          <p:cNvSpPr txBox="1"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endParaRPr dirty="0"/>
          </a:p>
        </p:txBody>
      </p:sp>
      <p:sp>
        <p:nvSpPr>
          <p:cNvPr id="7" name="Slide Number Placeholder 6">
            <a:extLst/>
          </p:cNvPr>
          <p:cNvSpPr txBox="1"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7FFE9782-B39A-456D-B559-606D159CA9A1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941018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1pPr>
    <a:lvl2pPr marL="457200" lvl="1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2pPr>
    <a:lvl3pPr marL="914400" lvl="2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3pPr>
    <a:lvl4pPr marL="1371600" lvl="3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4pPr>
    <a:lvl5pPr marL="1828800" lvl="4" algn="l" rtl="0" eaLnBrk="0" fontAlgn="base" hangingPunct="0">
      <a:spcBef>
        <a:spcPct val="0"/>
      </a:spcBef>
      <a:spcAft>
        <a:spcPct val="0"/>
      </a:spcAft>
      <a:defRPr lang="en-US" sz="1200" kern="1200">
        <a:solidFill>
          <a:srgbClr val="000000"/>
        </a:solidFill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/>
          </p:cNvPr>
          <p:cNvSpPr txBox="1">
            <a:spLocks noGrp="1"/>
          </p:cNvSpPr>
          <p:nvPr>
            <p:ph type="ctrTitle"/>
          </p:nvPr>
        </p:nvSpPr>
        <p:spPr>
          <a:xfrm>
            <a:off x="685800" y="1122361"/>
            <a:ext cx="77724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/>
          </p:cNvPr>
          <p:cNvSpPr txBox="1">
            <a:spLocks noGrp="1"/>
          </p:cNvSpPr>
          <p:nvPr>
            <p:ph type="subTitle" idx="1"/>
          </p:nvPr>
        </p:nvSpPr>
        <p:spPr>
          <a:xfrm>
            <a:off x="1143000" y="3602041"/>
            <a:ext cx="6858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3F6E71-F28E-4A4D-8F6E-08086644DBA4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0377DA-A267-4647-81C6-C466F7142076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362358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559800" y="6445250"/>
            <a:ext cx="584200" cy="412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Footer Placeholder 1"/>
          <p:cNvSpPr txBox="1">
            <a:spLocks/>
          </p:cNvSpPr>
          <p:nvPr userDrawn="1"/>
        </p:nvSpPr>
        <p:spPr>
          <a:xfrm>
            <a:off x="3044825" y="6491288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="ctr" anchorCtr="1"/>
          <a:lstStyle>
            <a:defPPr>
              <a:defRPr lang="en-GB"/>
            </a:defPPr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 dirty="0">
                <a:solidFill>
                  <a:srgbClr val="898989"/>
                </a:solidFill>
                <a:uFillTx/>
                <a:latin typeface="Calibri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2" name="Title 1">
            <a:extLst/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/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3">
            <a:extLst/>
          </p:cNvPr>
          <p:cNvSpPr txBox="1"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CF7800-02E1-4CC2-842C-5DD9EF076BD8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7" name="Slide Number Placeholder 5">
            <a:extLst/>
          </p:cNvPr>
          <p:cNvSpPr txBox="1"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A453-0036-4CA1-AAD5-3FEF21499C57}" type="slidenum">
              <a:rPr/>
              <a:pPr>
                <a:defRPr/>
              </a:pPr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598357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 txBox="1"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4" name="Date Placeholder 3">
            <a:extLst/>
          </p:cNvPr>
          <p:cNvSpPr txBox="1"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B5D77DB5-6A83-421E-87BA-90BC53525E43}" type="datetime1">
              <a:rPr lang="en-US"/>
              <a:pPr>
                <a:defRPr/>
              </a:pPr>
              <a:t>1/15/2020</a:t>
            </a:fld>
            <a:endParaRPr dirty="0"/>
          </a:p>
        </p:txBody>
      </p:sp>
      <p:sp>
        <p:nvSpPr>
          <p:cNvPr id="5" name="Footer Placeholder 4">
            <a:extLst/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r>
              <a:rPr dirty="0"/>
              <a:t>© Focus Education UK Ltd. </a:t>
            </a:r>
          </a:p>
        </p:txBody>
      </p:sp>
      <p:sp>
        <p:nvSpPr>
          <p:cNvPr id="6" name="Slide Number Placeholder 5">
            <a:extLst/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457200" rtl="0" eaLnBrk="1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en-GB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>
              <a:defRPr/>
            </a:pPr>
            <a:fld id="{16442C7D-46E7-460A-A6DD-F655CDEAA14A}" type="slidenum">
              <a:rPr/>
              <a:pPr>
                <a:defRPr/>
              </a:pPr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9" r:id="rId1"/>
    <p:sldLayoutId id="2147484220" r:id="rId2"/>
  </p:sldLayoutIdLst>
  <p:transition spd="slow"/>
  <p:hf sldNum="0"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lang="en-US" sz="4400" kern="1200">
          <a:solidFill>
            <a:srgbClr val="000000"/>
          </a:solidFill>
          <a:latin typeface="Calibri Light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rgbClr val="000000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800" kern="1200">
          <a:solidFill>
            <a:srgbClr val="000000"/>
          </a:solidFill>
          <a:latin typeface="Calibri"/>
        </a:defRPr>
      </a:lvl1pPr>
      <a:lvl2pPr marL="685800" lvl="1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400" kern="1200">
          <a:solidFill>
            <a:srgbClr val="000000"/>
          </a:solidFill>
          <a:latin typeface="Calibri"/>
        </a:defRPr>
      </a:lvl2pPr>
      <a:lvl3pPr marL="1143000" lvl="2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sz="2000" kern="1200">
          <a:solidFill>
            <a:srgbClr val="000000"/>
          </a:solidFill>
          <a:latin typeface="Calibri"/>
        </a:defRPr>
      </a:lvl3pPr>
      <a:lvl4pPr marL="1600200" lvl="3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4pPr>
      <a:lvl5pPr marL="2057400" lvl="4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SzPct val="100000"/>
        <a:buFont typeface="Arial" panose="020B0604020202020204" pitchFamily="34" charset="0"/>
        <a:buChar char="•"/>
        <a:defRPr lang="en-US" kern="1200">
          <a:solidFill>
            <a:srgbClr val="000000"/>
          </a:solidFill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57150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Circulatory System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0987749"/>
              </p:ext>
            </p:extLst>
          </p:nvPr>
        </p:nvGraphicFramePr>
        <p:xfrm>
          <a:off x="142875" y="549275"/>
          <a:ext cx="8788400" cy="5876921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5118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709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958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0972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1942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the circulatory system</a:t>
                      </a: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7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blood vessels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Blood vessels are a series of tubes inside your body. They move blood to and from your heart.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5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40142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drugs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drug is a chemical that is not food and that affects your body. Some drugs are given to people by doctors to make them healthy.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Your heart will beat about 115,000 times each day. Your heart pumps about 2,000 gallons of blood every day.</a:t>
                      </a: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094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atriums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atriums are the two uppermost chambers of the heart. Blood is pushed from the atriums to the ventricles.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02">
                <a:tc vMerge="1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entury Gothic" panose="020B0502020202020204" pitchFamily="34" charset="0"/>
                        </a:rPr>
                        <a:t>intestine</a:t>
                      </a: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800" b="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entire trip around your body only takes blood about 20 seconds in total. Blood is what is used to transport oxygen, waste, nutrients, and more throughout the body.</a:t>
                      </a: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68827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William Harvey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He was the first person to accurately describe the function of the heart and the circulation of blood around the body.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2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6" marB="45736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02971">
                <a:tc>
                  <a:txBody>
                    <a:bodyPr/>
                    <a:lstStyle/>
                    <a:p>
                      <a:r>
                        <a:rPr lang="en-GB" altLang="en-US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cardiovascular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blood circulatory system (cardiovascular system) delivers nutrients and oxygen to all cells in the body.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circulatory system topic:</a:t>
                      </a:r>
                      <a:endParaRPr lang="en-GB" sz="1800" dirty="0">
                        <a:solidFill>
                          <a:schemeClr val="bg1"/>
                        </a:solidFill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4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circulatory system includes the heart, blood vessels and blood, and is vital for fighting diseases and maintaining proper temperature.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6340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ultrasound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ultrasound machine uses sound waves to take pictures of the inside of the body.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239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Identify and name the main parts of the human circulatory system.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function of the heart, blood vessels and blood.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impact of diet, exercise, drugs and life</a:t>
                      </a: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style on health.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the ways in which nutrients and water are transported in animals, including humans.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who William Harvey was.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1072">
                <a:tc rowSpan="2">
                  <a:txBody>
                    <a:bodyPr/>
                    <a:lstStyle/>
                    <a:p>
                      <a:r>
                        <a:rPr lang="en-GB" altLang="en-US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cardiologists</a:t>
                      </a:r>
                      <a:endParaRPr lang="en-GB" sz="1400" b="1" dirty="0">
                        <a:solidFill>
                          <a:srgbClr val="7FC184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 cardiologist is a doctor with special training and skill in finding, treating and preventing diseases of the heart and blood vessels.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19069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GB" sz="1100" b="1" u="none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Because your heart is crucial to your survival, it’s important to keep it healthy with a well-balanced diet and exercise, and avoiding things that can damage it, like smoking.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0297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capillaries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Capillaries are very thin blood vessels. They bring nutrients and oxygen to tissues and remove waste products.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1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4" marB="45734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06484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pulse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Your heart has to push so much blood through your body that you can feel a little thump in your arteries each time the heart beats.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33657">
                <a:tc vMerge="1">
                  <a:txBody>
                    <a:bodyPr/>
                    <a:lstStyle/>
                    <a:p>
                      <a:endParaRPr lang="en-GB" sz="1400" b="1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/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27" marB="45727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Your heart affects every part of your body. That also means that diet, lifestyle, and your emotional well-being can affect your heart.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50297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ventricles</a:t>
                      </a: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The ventricles are the two lower chambers in the heart.</a:t>
                      </a:r>
                    </a:p>
                    <a:p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33" marR="91433" marT="45730" marB="45730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</a:tbl>
          </a:graphicData>
        </a:graphic>
      </p:graphicFrame>
      <p:pic>
        <p:nvPicPr>
          <p:cNvPr id="23611" name="Picture 7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57738" y="968375"/>
            <a:ext cx="1322387" cy="226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 txBox="1">
            <a:spLocks noGrp="1" noChangeArrowheads="1"/>
          </p:cNvSpPr>
          <p:nvPr>
            <p:ph type="title"/>
          </p:nvPr>
        </p:nvSpPr>
        <p:spPr>
          <a:xfrm>
            <a:off x="142875" y="117475"/>
            <a:ext cx="8867775" cy="492125"/>
          </a:xfrm>
        </p:spPr>
        <p:txBody>
          <a:bodyPr anchorCtr="1"/>
          <a:lstStyle/>
          <a:p>
            <a:pPr algn="ctr" eaLnBrk="1" hangingPunct="1"/>
            <a:r>
              <a:rPr lang="en-GB" altLang="en-US" sz="2800" b="1" dirty="0">
                <a:solidFill>
                  <a:srgbClr val="7FC184"/>
                </a:solidFill>
                <a:latin typeface="Century Gothic" panose="020B0502020202020204" pitchFamily="34" charset="0"/>
              </a:rPr>
              <a:t>Year 6: Animal Classification Knowledge Mat</a:t>
            </a:r>
          </a:p>
        </p:txBody>
      </p:sp>
      <p:graphicFrame>
        <p:nvGraphicFramePr>
          <p:cNvPr id="3" name="Content Placeholder 3">
            <a:extLst/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624423"/>
              </p:ext>
            </p:extLst>
          </p:nvPr>
        </p:nvGraphicFramePr>
        <p:xfrm>
          <a:off x="160337" y="583096"/>
          <a:ext cx="8823325" cy="5923002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13681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024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58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5068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52670">
                <a:tc gridSpan="2">
                  <a:txBody>
                    <a:bodyPr/>
                    <a:lstStyle/>
                    <a:p>
                      <a:pPr lvl="0" algn="ctr"/>
                      <a:r>
                        <a:rPr lang="en-GB" sz="1800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Subject Specific Vocabulary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Interesting Books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 algn="ctr"/>
                      <a:r>
                        <a:rPr lang="en-GB" sz="1600" dirty="0">
                          <a:solidFill>
                            <a:srgbClr val="7FC184"/>
                          </a:solidFill>
                          <a:latin typeface="Century Gothic" pitchFamily="34"/>
                        </a:rPr>
                        <a:t>Sticky Knowledge about Classification of animals</a:t>
                      </a: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0816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micro-organism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Micro-organisms are tiny. They are so small they can only be seen with a microscope.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9">
                  <a:txBody>
                    <a:bodyPr/>
                    <a:lstStyle/>
                    <a:p>
                      <a:pPr lvl="0" algn="ctr"/>
                      <a:endParaRPr lang="en-GB" sz="12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lvl="0" algn="ctr"/>
                      <a:endParaRPr lang="en-GB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Century Gothic" pitchFamily="34"/>
                      </a:endParaRPr>
                    </a:p>
                  </a:txBody>
                  <a:tcPr marT="45730" marB="45730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761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largest vertebrate is the blue whale, which can grow to 25m long and weighs</a:t>
                      </a:r>
                      <a:r>
                        <a:rPr lang="en-GB" sz="10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140,000kg</a:t>
                      </a: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. 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1381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vertebrates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 vertebrate animal is one that has a backbone.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491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invertebrates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en-GB" sz="900" b="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An invertebrate animal does not have a backbone and 97% of creatures belong to this group.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smallest vertebrate is thought to be a tiny frog called the Paedophryne amauensis. It only grows to about 8mm in length.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9102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species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This is the grouping together of similar types of plants, animals and other organisms that can reproduce with each other.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261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Vertebrates tend to be much more intelligent than invertebrates.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01160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fungi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Fungi are a classification or group of living organisms. This means they are not animals, plants, or bacteria.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5971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Vertebrate animals can be either warm or cold-blooded. A cold-blooded animal cannot maintain a constant body temperature. The temperature of their body is determined by the outside surroundings.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7987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monera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lvl="0"/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 whole organism is made up of just one cell. This cell is more basic than cells of other organisms.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7716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r>
                        <a:rPr lang="en-GB" sz="1200" b="1" dirty="0">
                          <a:solidFill>
                            <a:schemeClr val="bg1"/>
                          </a:solidFill>
                          <a:latin typeface="Century Gothic" pitchFamily="34"/>
                        </a:rPr>
                        <a:t>Important facts to know by the end of the classification of animals topic: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FC184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85561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bacteria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Bacteria are tiny little organisms that are everywhere around us. 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lvl="0" indent="0" algn="l">
                        <a:buFont typeface="Arial" panose="020B0604020202020204" pitchFamily="34" charset="0"/>
                        <a:buNone/>
                      </a:pPr>
                      <a:endParaRPr lang="en-GB" sz="1200" b="1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An invertebrate is an animal that does not have a backbone. 97% of all animal species are invertebrates.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67109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Be able to classify living things into broad groups according to observable characteristics and based on similarities and differences. 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Know how living things have been classified.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GB" sz="1100" b="0" u="none" baseline="0" dirty="0">
                          <a:solidFill>
                            <a:schemeClr val="tx1"/>
                          </a:solidFill>
                          <a:latin typeface="Century Gothic" pitchFamily="34"/>
                        </a:rPr>
                        <a:t>Give reasons for classifying plants and animals based on specific characteristics. </a:t>
                      </a:r>
                      <a:endParaRPr lang="en-GB" sz="1100" b="0" u="none" dirty="0">
                        <a:solidFill>
                          <a:schemeClr val="tx1"/>
                        </a:solidFill>
                        <a:latin typeface="Century Gothic" pitchFamily="34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3265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protista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Protists are not animals, plants, fungi, or bacteria. Many protists are so small that people can see them only through a microscope.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938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Frogs can breathe through their skin.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88163">
                <a:tc rowSpan="2"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algae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Algae</a:t>
                      </a:r>
                      <a:r>
                        <a:rPr lang="en-GB" sz="9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is</a:t>
                      </a:r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 a single or multi-cellular organism that has no roots, stems or leaves and is often found in water.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9675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r>
                        <a:rPr lang="en-GB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There are a wide variety of interesting ocean animals that are invertebrates. These include sponges, corals, jellyfish, anemones, and starfish.</a:t>
                      </a: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8F4E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617160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rgbClr val="7FC184"/>
                          </a:solidFill>
                          <a:latin typeface="Century Gothic" panose="020B0502020202020204" pitchFamily="34" charset="0"/>
                        </a:rPr>
                        <a:t>Carl Linnaeus</a:t>
                      </a: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9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+mn-ea"/>
                          <a:cs typeface="+mn-cs"/>
                        </a:rPr>
                        <a:t>Carl Linnaeus is famous for his work in Taxonomy, the science of identifying, naming and classifying organisms (plants, animals, bacteria, fungi etc.).</a:t>
                      </a:r>
                      <a:endParaRPr lang="en-GB" sz="9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91453" marR="91453" marT="45729" marB="45729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q"/>
                      </a:pPr>
                      <a:endParaRPr lang="en-GB" sz="1000" b="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T="45733" marB="45733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</a:tbl>
          </a:graphicData>
        </a:graphic>
      </p:graphicFrame>
      <p:pic>
        <p:nvPicPr>
          <p:cNvPr id="24641" name="Picture 70" descr="Image result for animals with backbones [book]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49700" y="1054100"/>
            <a:ext cx="1471613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642" name="Picture 68" descr="Image result for animals without backbones [book]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002213" y="1944688"/>
            <a:ext cx="1468437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now Mats" id="{44C609E7-D963-4258-AC0C-6D24BC1BAC45}" vid="{70B9A501-B5B1-4368-BA62-45740617565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Know Mats v 3</Template>
  <TotalTime>4670</TotalTime>
  <Words>867</Words>
  <Application>Microsoft Office PowerPoint</Application>
  <PresentationFormat>On-screen Show (4:3)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Wingdings</vt:lpstr>
      <vt:lpstr>Office Theme</vt:lpstr>
      <vt:lpstr>Year 6: Circulatory System Knowledge Mat</vt:lpstr>
      <vt:lpstr>Year 6: Animal Classification Knowledge Mat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Stone Age Knowledge Mat</dc:title>
  <dc:creator>Clive Davies OBE, Director</dc:creator>
  <cp:lastModifiedBy>E Hughes</cp:lastModifiedBy>
  <cp:revision>316</cp:revision>
  <dcterms:created xsi:type="dcterms:W3CDTF">2018-11-22T20:08:20Z</dcterms:created>
  <dcterms:modified xsi:type="dcterms:W3CDTF">2020-01-15T17:20:49Z</dcterms:modified>
</cp:coreProperties>
</file>