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4660"/>
  </p:normalViewPr>
  <p:slideViewPr>
    <p:cSldViewPr snapToGrid="0">
      <p:cViewPr varScale="1">
        <p:scale>
          <a:sx n="100" d="100"/>
          <a:sy n="100" d="100"/>
        </p:scale>
        <p:origin x="48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7AC91D3-C5D4-42A2-9A36-621F72086DF6}"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F97FF3-C32C-4892-B5C6-66F1C53A9DCD}" type="slidenum">
              <a:rPr lang="en-GB" smtClean="0"/>
              <a:t>‹#›</a:t>
            </a:fld>
            <a:endParaRPr lang="en-GB"/>
          </a:p>
        </p:txBody>
      </p:sp>
    </p:spTree>
    <p:extLst>
      <p:ext uri="{BB962C8B-B14F-4D97-AF65-F5344CB8AC3E}">
        <p14:creationId xmlns:p14="http://schemas.microsoft.com/office/powerpoint/2010/main" val="395095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AC91D3-C5D4-42A2-9A36-621F72086DF6}"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F97FF3-C32C-4892-B5C6-66F1C53A9DCD}" type="slidenum">
              <a:rPr lang="en-GB" smtClean="0"/>
              <a:t>‹#›</a:t>
            </a:fld>
            <a:endParaRPr lang="en-GB"/>
          </a:p>
        </p:txBody>
      </p:sp>
    </p:spTree>
    <p:extLst>
      <p:ext uri="{BB962C8B-B14F-4D97-AF65-F5344CB8AC3E}">
        <p14:creationId xmlns:p14="http://schemas.microsoft.com/office/powerpoint/2010/main" val="385896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AC91D3-C5D4-42A2-9A36-621F72086DF6}"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F97FF3-C32C-4892-B5C6-66F1C53A9DCD}" type="slidenum">
              <a:rPr lang="en-GB" smtClean="0"/>
              <a:t>‹#›</a:t>
            </a:fld>
            <a:endParaRPr lang="en-GB"/>
          </a:p>
        </p:txBody>
      </p:sp>
    </p:spTree>
    <p:extLst>
      <p:ext uri="{BB962C8B-B14F-4D97-AF65-F5344CB8AC3E}">
        <p14:creationId xmlns:p14="http://schemas.microsoft.com/office/powerpoint/2010/main" val="159523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AC91D3-C5D4-42A2-9A36-621F72086DF6}"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F97FF3-C32C-4892-B5C6-66F1C53A9DCD}" type="slidenum">
              <a:rPr lang="en-GB" smtClean="0"/>
              <a:t>‹#›</a:t>
            </a:fld>
            <a:endParaRPr lang="en-GB"/>
          </a:p>
        </p:txBody>
      </p:sp>
    </p:spTree>
    <p:extLst>
      <p:ext uri="{BB962C8B-B14F-4D97-AF65-F5344CB8AC3E}">
        <p14:creationId xmlns:p14="http://schemas.microsoft.com/office/powerpoint/2010/main" val="267522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AC91D3-C5D4-42A2-9A36-621F72086DF6}" type="datetimeFigureOut">
              <a:rPr lang="en-GB" smtClean="0"/>
              <a:t>23/02/2022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F97FF3-C32C-4892-B5C6-66F1C53A9DCD}" type="slidenum">
              <a:rPr lang="en-GB" smtClean="0"/>
              <a:t>‹#›</a:t>
            </a:fld>
            <a:endParaRPr lang="en-GB"/>
          </a:p>
        </p:txBody>
      </p:sp>
    </p:spTree>
    <p:extLst>
      <p:ext uri="{BB962C8B-B14F-4D97-AF65-F5344CB8AC3E}">
        <p14:creationId xmlns:p14="http://schemas.microsoft.com/office/powerpoint/2010/main" val="2890988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7AC91D3-C5D4-42A2-9A36-621F72086DF6}"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F97FF3-C32C-4892-B5C6-66F1C53A9DCD}" type="slidenum">
              <a:rPr lang="en-GB" smtClean="0"/>
              <a:t>‹#›</a:t>
            </a:fld>
            <a:endParaRPr lang="en-GB"/>
          </a:p>
        </p:txBody>
      </p:sp>
    </p:spTree>
    <p:extLst>
      <p:ext uri="{BB962C8B-B14F-4D97-AF65-F5344CB8AC3E}">
        <p14:creationId xmlns:p14="http://schemas.microsoft.com/office/powerpoint/2010/main" val="408214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7AC91D3-C5D4-42A2-9A36-621F72086DF6}" type="datetimeFigureOut">
              <a:rPr lang="en-GB" smtClean="0"/>
              <a:t>23/02/2022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F97FF3-C32C-4892-B5C6-66F1C53A9DCD}" type="slidenum">
              <a:rPr lang="en-GB" smtClean="0"/>
              <a:t>‹#›</a:t>
            </a:fld>
            <a:endParaRPr lang="en-GB"/>
          </a:p>
        </p:txBody>
      </p:sp>
    </p:spTree>
    <p:extLst>
      <p:ext uri="{BB962C8B-B14F-4D97-AF65-F5344CB8AC3E}">
        <p14:creationId xmlns:p14="http://schemas.microsoft.com/office/powerpoint/2010/main" val="26709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7AC91D3-C5D4-42A2-9A36-621F72086DF6}" type="datetimeFigureOut">
              <a:rPr lang="en-GB" smtClean="0"/>
              <a:t>23/02/2022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F97FF3-C32C-4892-B5C6-66F1C53A9DCD}" type="slidenum">
              <a:rPr lang="en-GB" smtClean="0"/>
              <a:t>‹#›</a:t>
            </a:fld>
            <a:endParaRPr lang="en-GB"/>
          </a:p>
        </p:txBody>
      </p:sp>
    </p:spTree>
    <p:extLst>
      <p:ext uri="{BB962C8B-B14F-4D97-AF65-F5344CB8AC3E}">
        <p14:creationId xmlns:p14="http://schemas.microsoft.com/office/powerpoint/2010/main" val="307404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C91D3-C5D4-42A2-9A36-621F72086DF6}" type="datetimeFigureOut">
              <a:rPr lang="en-GB" smtClean="0"/>
              <a:t>23/02/2022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F97FF3-C32C-4892-B5C6-66F1C53A9DCD}" type="slidenum">
              <a:rPr lang="en-GB" smtClean="0"/>
              <a:t>‹#›</a:t>
            </a:fld>
            <a:endParaRPr lang="en-GB"/>
          </a:p>
        </p:txBody>
      </p:sp>
    </p:spTree>
    <p:extLst>
      <p:ext uri="{BB962C8B-B14F-4D97-AF65-F5344CB8AC3E}">
        <p14:creationId xmlns:p14="http://schemas.microsoft.com/office/powerpoint/2010/main" val="137873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AC91D3-C5D4-42A2-9A36-621F72086DF6}"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F97FF3-C32C-4892-B5C6-66F1C53A9DCD}" type="slidenum">
              <a:rPr lang="en-GB" smtClean="0"/>
              <a:t>‹#›</a:t>
            </a:fld>
            <a:endParaRPr lang="en-GB"/>
          </a:p>
        </p:txBody>
      </p:sp>
    </p:spTree>
    <p:extLst>
      <p:ext uri="{BB962C8B-B14F-4D97-AF65-F5344CB8AC3E}">
        <p14:creationId xmlns:p14="http://schemas.microsoft.com/office/powerpoint/2010/main" val="229222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AC91D3-C5D4-42A2-9A36-621F72086DF6}" type="datetimeFigureOut">
              <a:rPr lang="en-GB" smtClean="0"/>
              <a:t>23/02/2022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F97FF3-C32C-4892-B5C6-66F1C53A9DCD}" type="slidenum">
              <a:rPr lang="en-GB" smtClean="0"/>
              <a:t>‹#›</a:t>
            </a:fld>
            <a:endParaRPr lang="en-GB"/>
          </a:p>
        </p:txBody>
      </p:sp>
    </p:spTree>
    <p:extLst>
      <p:ext uri="{BB962C8B-B14F-4D97-AF65-F5344CB8AC3E}">
        <p14:creationId xmlns:p14="http://schemas.microsoft.com/office/powerpoint/2010/main" val="390758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299">
              <a:srgbClr val="C2DAEF"/>
            </a:gs>
            <a:gs pos="39812">
              <a:srgbClr val="D3E4F4"/>
            </a:gs>
            <a:gs pos="0">
              <a:srgbClr val="F7FDFA"/>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C91D3-C5D4-42A2-9A36-621F72086DF6}" type="datetimeFigureOut">
              <a:rPr lang="en-GB" smtClean="0"/>
              <a:t>23/02/2022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97FF3-C32C-4892-B5C6-66F1C53A9DCD}" type="slidenum">
              <a:rPr lang="en-GB" smtClean="0"/>
              <a:t>‹#›</a:t>
            </a:fld>
            <a:endParaRPr lang="en-GB"/>
          </a:p>
        </p:txBody>
      </p:sp>
    </p:spTree>
    <p:extLst>
      <p:ext uri="{BB962C8B-B14F-4D97-AF65-F5344CB8AC3E}">
        <p14:creationId xmlns:p14="http://schemas.microsoft.com/office/powerpoint/2010/main" val="37701292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9512" y="309093"/>
            <a:ext cx="5711628" cy="1323439"/>
          </a:xfrm>
          <a:prstGeom prst="rect">
            <a:avLst/>
          </a:prstGeom>
          <a:noFill/>
        </p:spPr>
        <p:txBody>
          <a:bodyPr wrap="none" lIns="91440" tIns="45720" rIns="91440" bIns="45720">
            <a:spAutoFit/>
          </a:bodyPr>
          <a:lstStyle/>
          <a:p>
            <a:pPr algn="ctr"/>
            <a:r>
              <a:rPr lang="en-US" sz="8000" b="0" cap="none" spc="0" dirty="0">
                <a:ln w="0"/>
                <a:solidFill>
                  <a:schemeClr val="tx1"/>
                </a:solidFill>
                <a:effectLst>
                  <a:outerShdw blurRad="38100" dist="19050" dir="2700000" algn="tl" rotWithShape="0">
                    <a:schemeClr val="dk1">
                      <a:alpha val="40000"/>
                    </a:schemeClr>
                  </a:outerShdw>
                </a:effectLst>
              </a:rPr>
              <a:t>Online Safety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899" y="0"/>
            <a:ext cx="2346101" cy="23461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918" y="2594296"/>
            <a:ext cx="8420816" cy="4263704"/>
          </a:xfrm>
          <a:prstGeom prst="rect">
            <a:avLst/>
          </a:prstGeom>
        </p:spPr>
      </p:pic>
      <p:pic>
        <p:nvPicPr>
          <p:cNvPr id="8" name="Picture 7"/>
          <p:cNvPicPr>
            <a:picLocks noChangeAspect="1"/>
          </p:cNvPicPr>
          <p:nvPr/>
        </p:nvPicPr>
        <p:blipFill>
          <a:blip r:embed="rId4"/>
          <a:stretch>
            <a:fillRect/>
          </a:stretch>
        </p:blipFill>
        <p:spPr>
          <a:xfrm>
            <a:off x="0" y="0"/>
            <a:ext cx="2418289" cy="2346101"/>
          </a:xfrm>
          <a:prstGeom prst="rect">
            <a:avLst/>
          </a:prstGeom>
        </p:spPr>
      </p:pic>
    </p:spTree>
    <p:extLst>
      <p:ext uri="{BB962C8B-B14F-4D97-AF65-F5344CB8AC3E}">
        <p14:creationId xmlns:p14="http://schemas.microsoft.com/office/powerpoint/2010/main" val="2557990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923" y="103031"/>
            <a:ext cx="9305817"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Conversation Starters for you and your child</a:t>
            </a:r>
          </a:p>
        </p:txBody>
      </p:sp>
      <p:sp>
        <p:nvSpPr>
          <p:cNvPr id="6" name="TextBox 5"/>
          <p:cNvSpPr txBox="1"/>
          <p:nvPr/>
        </p:nvSpPr>
        <p:spPr>
          <a:xfrm>
            <a:off x="127716" y="796160"/>
            <a:ext cx="11320529" cy="1477328"/>
          </a:xfrm>
          <a:prstGeom prst="rect">
            <a:avLst/>
          </a:prstGeom>
          <a:noFill/>
        </p:spPr>
        <p:txBody>
          <a:bodyPr wrap="square" rtlCol="0">
            <a:spAutoFit/>
          </a:bodyPr>
          <a:lstStyle/>
          <a:p>
            <a:r>
              <a:rPr lang="en-GB" dirty="0"/>
              <a:t>Trying to start a conversation about online safety with children can be a daunting task. There are many reasons why children may not want to talk to adults about it. One might be that they will think we don’t understand, or wont know how to help. It can also be hard to start a conversation about something that you might have limited knowledge about. However, with screen time increasing during lockdown, it is important now more than ever, to be talking to children about what they are accessing online.</a:t>
            </a:r>
          </a:p>
        </p:txBody>
      </p:sp>
      <p:pic>
        <p:nvPicPr>
          <p:cNvPr id="7" name="Picture 6"/>
          <p:cNvPicPr>
            <a:picLocks noChangeAspect="1"/>
          </p:cNvPicPr>
          <p:nvPr/>
        </p:nvPicPr>
        <p:blipFill>
          <a:blip r:embed="rId2"/>
          <a:stretch>
            <a:fillRect/>
          </a:stretch>
        </p:blipFill>
        <p:spPr>
          <a:xfrm>
            <a:off x="127716" y="2273488"/>
            <a:ext cx="4879652" cy="4584512"/>
          </a:xfrm>
          <a:prstGeom prst="rect">
            <a:avLst/>
          </a:prstGeom>
        </p:spPr>
      </p:pic>
      <p:pic>
        <p:nvPicPr>
          <p:cNvPr id="8" name="Picture 7"/>
          <p:cNvPicPr>
            <a:picLocks noChangeAspect="1"/>
          </p:cNvPicPr>
          <p:nvPr/>
        </p:nvPicPr>
        <p:blipFill>
          <a:blip r:embed="rId3"/>
          <a:stretch>
            <a:fillRect/>
          </a:stretch>
        </p:blipFill>
        <p:spPr>
          <a:xfrm>
            <a:off x="5962952" y="2756080"/>
            <a:ext cx="5375081" cy="3368813"/>
          </a:xfrm>
          <a:prstGeom prst="rect">
            <a:avLst/>
          </a:prstGeom>
        </p:spPr>
      </p:pic>
    </p:spTree>
    <p:extLst>
      <p:ext uri="{BB962C8B-B14F-4D97-AF65-F5344CB8AC3E}">
        <p14:creationId xmlns:p14="http://schemas.microsoft.com/office/powerpoint/2010/main" val="444662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923" y="103031"/>
            <a:ext cx="9305817"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Conversation Starters for you and your child</a:t>
            </a:r>
          </a:p>
        </p:txBody>
      </p:sp>
      <p:pic>
        <p:nvPicPr>
          <p:cNvPr id="5" name="Picture 4"/>
          <p:cNvPicPr>
            <a:picLocks noChangeAspect="1"/>
          </p:cNvPicPr>
          <p:nvPr/>
        </p:nvPicPr>
        <p:blipFill>
          <a:blip r:embed="rId2"/>
          <a:stretch>
            <a:fillRect/>
          </a:stretch>
        </p:blipFill>
        <p:spPr>
          <a:xfrm>
            <a:off x="138649" y="1006765"/>
            <a:ext cx="5476540" cy="4918848"/>
          </a:xfrm>
          <a:prstGeom prst="rect">
            <a:avLst/>
          </a:prstGeom>
        </p:spPr>
      </p:pic>
      <p:pic>
        <p:nvPicPr>
          <p:cNvPr id="6" name="Picture 5"/>
          <p:cNvPicPr>
            <a:picLocks noChangeAspect="1"/>
          </p:cNvPicPr>
          <p:nvPr/>
        </p:nvPicPr>
        <p:blipFill>
          <a:blip r:embed="rId3"/>
          <a:stretch>
            <a:fillRect/>
          </a:stretch>
        </p:blipFill>
        <p:spPr>
          <a:xfrm>
            <a:off x="5975831" y="1006765"/>
            <a:ext cx="5545160" cy="4906371"/>
          </a:xfrm>
          <a:prstGeom prst="rect">
            <a:avLst/>
          </a:prstGeom>
        </p:spPr>
      </p:pic>
    </p:spTree>
    <p:extLst>
      <p:ext uri="{BB962C8B-B14F-4D97-AF65-F5344CB8AC3E}">
        <p14:creationId xmlns:p14="http://schemas.microsoft.com/office/powerpoint/2010/main" val="281963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2289" y="103031"/>
            <a:ext cx="8147102"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Where to go for further information?</a:t>
            </a:r>
          </a:p>
        </p:txBody>
      </p:sp>
      <p:sp>
        <p:nvSpPr>
          <p:cNvPr id="8" name="Rectangle 7"/>
          <p:cNvSpPr/>
          <p:nvPr/>
        </p:nvSpPr>
        <p:spPr>
          <a:xfrm>
            <a:off x="161028" y="1408579"/>
            <a:ext cx="11629623" cy="923330"/>
          </a:xfrm>
          <a:prstGeom prst="rect">
            <a:avLst/>
          </a:prstGeom>
        </p:spPr>
        <p:txBody>
          <a:bodyPr wrap="square">
            <a:spAutoFit/>
          </a:bodyPr>
          <a:lstStyle/>
          <a:p>
            <a:r>
              <a:rPr lang="en-GB" dirty="0"/>
              <a:t>As a school, we have bought into National Online Safety. There are countless superb courses on there for parents, including guides, videos, quizzes and more. If you do not already have an account, please do not hesitate to ask me to create one for you. It would be my pleasure. </a:t>
            </a:r>
          </a:p>
        </p:txBody>
      </p:sp>
      <p:sp>
        <p:nvSpPr>
          <p:cNvPr id="9" name="Rectangle 8"/>
          <p:cNvSpPr/>
          <p:nvPr/>
        </p:nvSpPr>
        <p:spPr>
          <a:xfrm>
            <a:off x="161028" y="2604168"/>
            <a:ext cx="11629623" cy="646331"/>
          </a:xfrm>
          <a:prstGeom prst="rect">
            <a:avLst/>
          </a:prstGeom>
        </p:spPr>
        <p:txBody>
          <a:bodyPr wrap="square">
            <a:spAutoFit/>
          </a:bodyPr>
          <a:lstStyle/>
          <a:p>
            <a:r>
              <a:rPr lang="en-GB" dirty="0"/>
              <a:t>Our Springwell Park E-Safety page of the website has superb information on, including what you should be looking out for, what we do as a school to teach E-Safety, and a communication box, where you can get in touch with me.</a:t>
            </a:r>
          </a:p>
        </p:txBody>
      </p:sp>
      <p:sp>
        <p:nvSpPr>
          <p:cNvPr id="10" name="Rectangle 9"/>
          <p:cNvSpPr/>
          <p:nvPr/>
        </p:nvSpPr>
        <p:spPr>
          <a:xfrm>
            <a:off x="161027" y="3522758"/>
            <a:ext cx="11629623" cy="646331"/>
          </a:xfrm>
          <a:prstGeom prst="rect">
            <a:avLst/>
          </a:prstGeom>
        </p:spPr>
        <p:txBody>
          <a:bodyPr wrap="square">
            <a:spAutoFit/>
          </a:bodyPr>
          <a:lstStyle/>
          <a:p>
            <a:r>
              <a:rPr lang="en-GB" dirty="0"/>
              <a:t>If you have any questions, concerns or queries about E-Safety, again, please do not hesitate. You can reach me by emailing our school admin email address, and your query will be forwarded to me. </a:t>
            </a:r>
          </a:p>
        </p:txBody>
      </p:sp>
      <p:sp>
        <p:nvSpPr>
          <p:cNvPr id="11" name="Rectangle 10"/>
          <p:cNvSpPr/>
          <p:nvPr/>
        </p:nvSpPr>
        <p:spPr>
          <a:xfrm>
            <a:off x="161027" y="4587514"/>
            <a:ext cx="11629623" cy="646331"/>
          </a:xfrm>
          <a:prstGeom prst="rect">
            <a:avLst/>
          </a:prstGeom>
        </p:spPr>
        <p:txBody>
          <a:bodyPr wrap="square">
            <a:spAutoFit/>
          </a:bodyPr>
          <a:lstStyle/>
          <a:p>
            <a:r>
              <a:rPr lang="en-GB" dirty="0"/>
              <a:t>Thank you for taking the time to read this PowerPoint.</a:t>
            </a:r>
          </a:p>
          <a:p>
            <a:endParaRPr lang="en-GB" dirty="0"/>
          </a:p>
        </p:txBody>
      </p:sp>
    </p:spTree>
    <p:extLst>
      <p:ext uri="{BB962C8B-B14F-4D97-AF65-F5344CB8AC3E}">
        <p14:creationId xmlns:p14="http://schemas.microsoft.com/office/powerpoint/2010/main" val="1248969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899" y="0"/>
            <a:ext cx="2346101" cy="2346101"/>
          </a:xfrm>
          <a:prstGeom prst="rect">
            <a:avLst/>
          </a:prstGeom>
        </p:spPr>
      </p:pic>
      <p:sp>
        <p:nvSpPr>
          <p:cNvPr id="5" name="Rectangle 4"/>
          <p:cNvSpPr/>
          <p:nvPr/>
        </p:nvSpPr>
        <p:spPr>
          <a:xfrm>
            <a:off x="94434" y="558986"/>
            <a:ext cx="4765215"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What is online safety?</a:t>
            </a:r>
          </a:p>
        </p:txBody>
      </p:sp>
      <p:sp>
        <p:nvSpPr>
          <p:cNvPr id="7" name="TextBox 6"/>
          <p:cNvSpPr txBox="1"/>
          <p:nvPr/>
        </p:nvSpPr>
        <p:spPr>
          <a:xfrm>
            <a:off x="296214" y="1880315"/>
            <a:ext cx="8293994" cy="5078313"/>
          </a:xfrm>
          <a:prstGeom prst="rect">
            <a:avLst/>
          </a:prstGeom>
          <a:noFill/>
        </p:spPr>
        <p:txBody>
          <a:bodyPr wrap="square" rtlCol="0">
            <a:spAutoFit/>
          </a:bodyPr>
          <a:lstStyle/>
          <a:p>
            <a:r>
              <a:rPr lang="en-GB" sz="2400" dirty="0"/>
              <a:t>In simple terms, Online safety is the act of ensuring you and the people you care for are safe while they are online. It can also be referred to as E-Safety, Internet Safety, or Cyber Safety. </a:t>
            </a:r>
          </a:p>
          <a:p>
            <a:endParaRPr lang="en-GB" sz="2400" dirty="0"/>
          </a:p>
          <a:p>
            <a:r>
              <a:rPr lang="en-GB" sz="2400" dirty="0"/>
              <a:t>Online Safety encompasses all technological devices that have access to the internet, including but not limited to: desktops, laptops, tablets, consoles, and mobile phones.  </a:t>
            </a:r>
          </a:p>
          <a:p>
            <a:endParaRPr lang="en-GB" sz="2400" dirty="0"/>
          </a:p>
          <a:p>
            <a:r>
              <a:rPr lang="en-GB" sz="2400" dirty="0"/>
              <a:t>Being safe online means individuals are protecting themselves and others from online harms and risks, including stranger dangers, disclosing personal information, or cyber bullying (bullying which occurs online). </a:t>
            </a:r>
          </a:p>
          <a:p>
            <a:endParaRPr lang="en-GB" dirty="0"/>
          </a:p>
          <a:p>
            <a:r>
              <a:rPr lang="en-GB" dirty="0"/>
              <a:t> </a:t>
            </a:r>
          </a:p>
        </p:txBody>
      </p:sp>
    </p:spTree>
    <p:extLst>
      <p:ext uri="{BB962C8B-B14F-4D97-AF65-F5344CB8AC3E}">
        <p14:creationId xmlns:p14="http://schemas.microsoft.com/office/powerpoint/2010/main" val="562139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899" y="0"/>
            <a:ext cx="2346101" cy="2346101"/>
          </a:xfrm>
          <a:prstGeom prst="rect">
            <a:avLst/>
          </a:prstGeom>
        </p:spPr>
      </p:pic>
      <p:sp>
        <p:nvSpPr>
          <p:cNvPr id="5" name="Rectangle 4"/>
          <p:cNvSpPr/>
          <p:nvPr/>
        </p:nvSpPr>
        <p:spPr>
          <a:xfrm>
            <a:off x="204853" y="159741"/>
            <a:ext cx="5703485"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E-Safety at Springwell Park</a:t>
            </a:r>
          </a:p>
        </p:txBody>
      </p:sp>
      <p:pic>
        <p:nvPicPr>
          <p:cNvPr id="6" name="Picture 10"/>
          <p:cNvPicPr>
            <a:picLocks noChangeAspect="1" noChangeArrowheads="1"/>
          </p:cNvPicPr>
          <p:nvPr/>
        </p:nvPicPr>
        <p:blipFill>
          <a:blip r:embed="rId3"/>
          <a:srcRect l="39648" t="23665" r="8803" b="15169"/>
          <a:stretch>
            <a:fillRect/>
          </a:stretch>
        </p:blipFill>
        <p:spPr bwMode="auto">
          <a:xfrm>
            <a:off x="10455002" y="2408184"/>
            <a:ext cx="1736998" cy="1648190"/>
          </a:xfrm>
          <a:prstGeom prst="rect">
            <a:avLst/>
          </a:prstGeom>
          <a:noFill/>
          <a:ln w="9525">
            <a:noFill/>
            <a:miter lim="800000"/>
            <a:headEnd/>
            <a:tailEnd/>
          </a:ln>
          <a:effectLst/>
        </p:spPr>
      </p:pic>
      <p:pic>
        <p:nvPicPr>
          <p:cNvPr id="7" name="Picture 11"/>
          <p:cNvPicPr>
            <a:picLocks noChangeAspect="1" noChangeArrowheads="1"/>
          </p:cNvPicPr>
          <p:nvPr/>
        </p:nvPicPr>
        <p:blipFill>
          <a:blip r:embed="rId4"/>
          <a:srcRect l="39883" t="30354" r="6067" b="17371"/>
          <a:stretch>
            <a:fillRect/>
          </a:stretch>
        </p:blipFill>
        <p:spPr bwMode="auto">
          <a:xfrm>
            <a:off x="9845898" y="5123286"/>
            <a:ext cx="2346101" cy="1815205"/>
          </a:xfrm>
          <a:prstGeom prst="rect">
            <a:avLst/>
          </a:prstGeom>
          <a:noFill/>
          <a:ln w="9525">
            <a:noFill/>
            <a:miter lim="800000"/>
            <a:headEnd/>
            <a:tailEnd/>
          </a:ln>
          <a:effectLst/>
        </p:spPr>
      </p:pic>
      <p:pic>
        <p:nvPicPr>
          <p:cNvPr id="8" name="Picture 14" descr="computer book"/>
          <p:cNvPicPr>
            <a:picLocks noChangeAspect="1" noChangeArrowheads="1"/>
          </p:cNvPicPr>
          <p:nvPr/>
        </p:nvPicPr>
        <p:blipFill>
          <a:blip r:embed="rId5"/>
          <a:srcRect/>
          <a:stretch>
            <a:fillRect/>
          </a:stretch>
        </p:blipFill>
        <p:spPr bwMode="auto">
          <a:xfrm>
            <a:off x="8517333" y="2539728"/>
            <a:ext cx="1937669" cy="2583558"/>
          </a:xfrm>
          <a:prstGeom prst="rect">
            <a:avLst/>
          </a:prstGeom>
          <a:noFill/>
        </p:spPr>
      </p:pic>
      <p:sp>
        <p:nvSpPr>
          <p:cNvPr id="9" name="TextBox 8"/>
          <p:cNvSpPr txBox="1"/>
          <p:nvPr/>
        </p:nvSpPr>
        <p:spPr>
          <a:xfrm>
            <a:off x="204853" y="1077006"/>
            <a:ext cx="8293994" cy="923330"/>
          </a:xfrm>
          <a:prstGeom prst="rect">
            <a:avLst/>
          </a:prstGeom>
          <a:noFill/>
        </p:spPr>
        <p:txBody>
          <a:bodyPr wrap="square" rtlCol="0">
            <a:spAutoFit/>
          </a:bodyPr>
          <a:lstStyle/>
          <a:p>
            <a:r>
              <a:rPr lang="en-GB" dirty="0"/>
              <a:t>Ensuring that our children are safe while they are online is of utmost importance to us at Springwell Park. At Springwell, E-Safety is not limited to one focus day a year. It is an active part of our curriculum, where it is spoken about and revisited often. </a:t>
            </a:r>
          </a:p>
        </p:txBody>
      </p:sp>
      <p:sp>
        <p:nvSpPr>
          <p:cNvPr id="11" name="TextBox 10"/>
          <p:cNvSpPr txBox="1"/>
          <p:nvPr/>
        </p:nvSpPr>
        <p:spPr>
          <a:xfrm>
            <a:off x="204853" y="2209715"/>
            <a:ext cx="8293994" cy="4524315"/>
          </a:xfrm>
          <a:prstGeom prst="rect">
            <a:avLst/>
          </a:prstGeom>
          <a:noFill/>
        </p:spPr>
        <p:txBody>
          <a:bodyPr wrap="square" rtlCol="0">
            <a:spAutoFit/>
          </a:bodyPr>
          <a:lstStyle/>
          <a:p>
            <a:pPr marL="285750" indent="-285750">
              <a:buFont typeface="Arial" panose="020B0604020202020204" pitchFamily="34" charset="0"/>
              <a:buChar char="•"/>
            </a:pPr>
            <a:r>
              <a:rPr lang="en-GB" dirty="0"/>
              <a:t>Our computing curriculum has an E-Safety slot timetabled at the start of every new computing unit, where the children revisit and consolidate their knowledge before accessing the technology.   </a:t>
            </a:r>
          </a:p>
          <a:p>
            <a:pPr marL="285750" indent="-285750">
              <a:buFont typeface="Arial" panose="020B0604020202020204" pitchFamily="34" charset="0"/>
              <a:buChar char="•"/>
            </a:pPr>
            <a:r>
              <a:rPr lang="en-GB" dirty="0"/>
              <a:t>Our Computer Room has an interactive display, where children can update their knowledge on the multitude of social media, including their dangers, age limits and what needs to be considered. </a:t>
            </a:r>
          </a:p>
          <a:p>
            <a:pPr marL="285750" indent="-285750">
              <a:buFont typeface="Arial" panose="020B0604020202020204" pitchFamily="34" charset="0"/>
              <a:buChar char="•"/>
            </a:pPr>
            <a:r>
              <a:rPr lang="en-GB" dirty="0"/>
              <a:t>Our Computer Room also has a Reading Area. This contains various child friendly books about computing and E-Safety. </a:t>
            </a:r>
          </a:p>
          <a:p>
            <a:pPr marL="285750" indent="-285750">
              <a:buFont typeface="Arial" panose="020B0604020202020204" pitchFamily="34" charset="0"/>
              <a:buChar char="•"/>
            </a:pPr>
            <a:r>
              <a:rPr lang="en-GB" dirty="0"/>
              <a:t>Our pupils need to read, understand, and sign a Pupil Agreement in the Autumn term, whereby they agree to abide by our E-Safety rules. </a:t>
            </a:r>
          </a:p>
          <a:p>
            <a:pPr marL="285750" indent="-285750">
              <a:buFont typeface="Arial" panose="020B0604020202020204" pitchFamily="34" charset="0"/>
              <a:buChar char="•"/>
            </a:pPr>
            <a:r>
              <a:rPr lang="en-GB" dirty="0"/>
              <a:t>We celebrate National E-Safety Day annually, where we are off time table and complete computing and internet safety activities, including an assembly. </a:t>
            </a:r>
          </a:p>
          <a:p>
            <a:pPr marL="285750" indent="-285750">
              <a:buFont typeface="Arial" panose="020B0604020202020204" pitchFamily="34" charset="0"/>
              <a:buChar char="•"/>
            </a:pPr>
            <a:r>
              <a:rPr lang="en-GB" dirty="0"/>
              <a:t>We celebrate internet safety within our PSHE week.</a:t>
            </a:r>
          </a:p>
          <a:p>
            <a:pPr marL="285750" indent="-285750">
              <a:buFont typeface="Arial" panose="020B0604020202020204" pitchFamily="34" charset="0"/>
              <a:buChar char="•"/>
            </a:pPr>
            <a:r>
              <a:rPr lang="en-GB" dirty="0"/>
              <a:t>Classrooms and key stage corridors have E-Safety displays, with GR codes and vocabulary displayed. </a:t>
            </a:r>
          </a:p>
          <a:p>
            <a:pPr marL="285750" indent="-285750">
              <a:buFont typeface="Arial" panose="020B0604020202020204" pitchFamily="34" charset="0"/>
              <a:buChar char="•"/>
            </a:pPr>
            <a:r>
              <a:rPr lang="en-GB" dirty="0"/>
              <a:t>I conduct annual pupil and parental questionnaires, including pupil interviews.</a:t>
            </a:r>
          </a:p>
        </p:txBody>
      </p:sp>
    </p:spTree>
    <p:extLst>
      <p:ext uri="{BB962C8B-B14F-4D97-AF65-F5344CB8AC3E}">
        <p14:creationId xmlns:p14="http://schemas.microsoft.com/office/powerpoint/2010/main" val="109234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899" y="0"/>
            <a:ext cx="2346101" cy="2346101"/>
          </a:xfrm>
          <a:prstGeom prst="rect">
            <a:avLst/>
          </a:prstGeom>
        </p:spPr>
      </p:pic>
      <p:sp>
        <p:nvSpPr>
          <p:cNvPr id="5" name="Rectangle 4"/>
          <p:cNvSpPr/>
          <p:nvPr/>
        </p:nvSpPr>
        <p:spPr>
          <a:xfrm>
            <a:off x="1172522" y="159741"/>
            <a:ext cx="3768147"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E-Safety at Home</a:t>
            </a:r>
          </a:p>
        </p:txBody>
      </p:sp>
      <p:sp>
        <p:nvSpPr>
          <p:cNvPr id="6" name="TextBox 5"/>
          <p:cNvSpPr txBox="1"/>
          <p:nvPr/>
        </p:nvSpPr>
        <p:spPr>
          <a:xfrm>
            <a:off x="180304" y="993407"/>
            <a:ext cx="8293994" cy="2215991"/>
          </a:xfrm>
          <a:prstGeom prst="rect">
            <a:avLst/>
          </a:prstGeom>
          <a:noFill/>
        </p:spPr>
        <p:txBody>
          <a:bodyPr wrap="square" rtlCol="0">
            <a:spAutoFit/>
          </a:bodyPr>
          <a:lstStyle/>
          <a:p>
            <a:r>
              <a:rPr lang="en-GB" sz="2400" dirty="0"/>
              <a:t>What the children have access to online is forever growing. This is why it is important for us as teachers and parents/carers to understand what our children are going on, the dangers and implications these sites could have, and how we can do our best to ensure our children are safe. </a:t>
            </a:r>
            <a:endParaRPr lang="en-GB" dirty="0"/>
          </a:p>
          <a:p>
            <a:r>
              <a:rPr lang="en-GB" dirty="0"/>
              <a:t> </a:t>
            </a:r>
          </a:p>
        </p:txBody>
      </p:sp>
      <p:sp>
        <p:nvSpPr>
          <p:cNvPr id="7" name="TextBox 6"/>
          <p:cNvSpPr txBox="1"/>
          <p:nvPr/>
        </p:nvSpPr>
        <p:spPr>
          <a:xfrm>
            <a:off x="180304" y="3026123"/>
            <a:ext cx="8293994" cy="369332"/>
          </a:xfrm>
          <a:prstGeom prst="rect">
            <a:avLst/>
          </a:prstGeom>
          <a:noFill/>
        </p:spPr>
        <p:txBody>
          <a:bodyPr wrap="square" rtlCol="0">
            <a:spAutoFit/>
          </a:bodyPr>
          <a:lstStyle/>
          <a:p>
            <a:r>
              <a:rPr lang="en-GB" dirty="0"/>
              <a:t> </a:t>
            </a:r>
          </a:p>
        </p:txBody>
      </p:sp>
      <p:sp>
        <p:nvSpPr>
          <p:cNvPr id="8" name="TextBox 7"/>
          <p:cNvSpPr txBox="1"/>
          <p:nvPr/>
        </p:nvSpPr>
        <p:spPr>
          <a:xfrm>
            <a:off x="180304" y="3026123"/>
            <a:ext cx="8293994" cy="369332"/>
          </a:xfrm>
          <a:prstGeom prst="rect">
            <a:avLst/>
          </a:prstGeom>
          <a:noFill/>
        </p:spPr>
        <p:txBody>
          <a:bodyPr wrap="square" rtlCol="0">
            <a:spAutoFit/>
          </a:bodyPr>
          <a:lstStyle/>
          <a:p>
            <a:r>
              <a:rPr lang="en-GB" dirty="0"/>
              <a:t> </a:t>
            </a:r>
          </a:p>
        </p:txBody>
      </p:sp>
      <p:sp>
        <p:nvSpPr>
          <p:cNvPr id="9" name="TextBox 8"/>
          <p:cNvSpPr txBox="1"/>
          <p:nvPr/>
        </p:nvSpPr>
        <p:spPr>
          <a:xfrm>
            <a:off x="180304" y="3026123"/>
            <a:ext cx="8293994" cy="2031325"/>
          </a:xfrm>
          <a:prstGeom prst="rect">
            <a:avLst/>
          </a:prstGeom>
          <a:noFill/>
        </p:spPr>
        <p:txBody>
          <a:bodyPr wrap="square" rtlCol="0">
            <a:spAutoFit/>
          </a:bodyPr>
          <a:lstStyle/>
          <a:p>
            <a:pPr marL="285750" indent="-285750">
              <a:buFont typeface="Arial" panose="020B0604020202020204" pitchFamily="34" charset="0"/>
              <a:buChar char="•"/>
            </a:pPr>
            <a:r>
              <a:rPr lang="en-GB" dirty="0"/>
              <a:t>The vast majority of social media sites does have the option for parental controls and safety settings. This greatly reduces (but does not completely eliminate) the risks that are synonymous with online use.  These parental controls can be found in the settings on the social media app. </a:t>
            </a:r>
          </a:p>
          <a:p>
            <a:pPr marL="285750" indent="-285750">
              <a:buFont typeface="Arial" panose="020B0604020202020204" pitchFamily="34" charset="0"/>
              <a:buChar char="•"/>
            </a:pPr>
            <a:r>
              <a:rPr lang="en-GB" dirty="0"/>
              <a:t>Each social media/game has got a unique minimum age requirement. This is not randomly generated. Each platform has been individually scrutinised and assessed against a ‘risk generator’. </a:t>
            </a:r>
          </a:p>
        </p:txBody>
      </p:sp>
      <p:sp>
        <p:nvSpPr>
          <p:cNvPr id="10" name="TextBox 9"/>
          <p:cNvSpPr txBox="1"/>
          <p:nvPr/>
        </p:nvSpPr>
        <p:spPr>
          <a:xfrm>
            <a:off x="180304" y="5242114"/>
            <a:ext cx="8293994" cy="1107996"/>
          </a:xfrm>
          <a:prstGeom prst="rect">
            <a:avLst/>
          </a:prstGeom>
          <a:noFill/>
        </p:spPr>
        <p:txBody>
          <a:bodyPr wrap="square" rtlCol="0">
            <a:spAutoFit/>
          </a:bodyPr>
          <a:lstStyle/>
          <a:p>
            <a:r>
              <a:rPr lang="en-GB" sz="2400" dirty="0"/>
              <a:t>On the following pages, there will be a mini fact file on the most popular social media and trends that are active currently. </a:t>
            </a:r>
            <a:endParaRPr lang="en-GB" dirty="0"/>
          </a:p>
          <a:p>
            <a:r>
              <a:rPr lang="en-GB" dirty="0"/>
              <a:t> </a:t>
            </a:r>
          </a:p>
        </p:txBody>
      </p:sp>
    </p:spTree>
    <p:extLst>
      <p:ext uri="{BB962C8B-B14F-4D97-AF65-F5344CB8AC3E}">
        <p14:creationId xmlns:p14="http://schemas.microsoft.com/office/powerpoint/2010/main" val="261575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899" y="0"/>
            <a:ext cx="2346101" cy="2346101"/>
          </a:xfrm>
          <a:prstGeom prst="rect">
            <a:avLst/>
          </a:prstGeom>
        </p:spPr>
      </p:pic>
      <p:sp>
        <p:nvSpPr>
          <p:cNvPr id="5" name="Rectangle 4"/>
          <p:cNvSpPr/>
          <p:nvPr/>
        </p:nvSpPr>
        <p:spPr>
          <a:xfrm>
            <a:off x="1866786" y="-53049"/>
            <a:ext cx="2371034"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Instagram </a:t>
            </a:r>
          </a:p>
        </p:txBody>
      </p:sp>
      <p:sp>
        <p:nvSpPr>
          <p:cNvPr id="6" name="TextBox 5"/>
          <p:cNvSpPr txBox="1"/>
          <p:nvPr/>
        </p:nvSpPr>
        <p:spPr>
          <a:xfrm>
            <a:off x="90823" y="2162007"/>
            <a:ext cx="8293994" cy="1107996"/>
          </a:xfrm>
          <a:prstGeom prst="rect">
            <a:avLst/>
          </a:prstGeom>
          <a:noFill/>
        </p:spPr>
        <p:txBody>
          <a:bodyPr wrap="square" rtlCol="0">
            <a:spAutoFit/>
          </a:bodyPr>
          <a:lstStyle/>
          <a:p>
            <a:r>
              <a:rPr lang="en-GB" sz="2400" dirty="0"/>
              <a:t>Instagram has a minimum age requirement of 13. Children under 13 are now allowed to create an account.</a:t>
            </a:r>
            <a:endParaRPr lang="en-GB" dirty="0"/>
          </a:p>
          <a:p>
            <a:r>
              <a:rPr lang="en-GB" dirty="0"/>
              <a:t> </a:t>
            </a:r>
          </a:p>
        </p:txBody>
      </p:sp>
      <p:sp>
        <p:nvSpPr>
          <p:cNvPr id="7" name="Rectangle 6"/>
          <p:cNvSpPr/>
          <p:nvPr/>
        </p:nvSpPr>
        <p:spPr>
          <a:xfrm>
            <a:off x="90823" y="654837"/>
            <a:ext cx="8057210" cy="1477328"/>
          </a:xfrm>
          <a:prstGeom prst="rect">
            <a:avLst/>
          </a:prstGeom>
        </p:spPr>
        <p:txBody>
          <a:bodyPr wrap="square">
            <a:spAutoFit/>
          </a:bodyPr>
          <a:lstStyle/>
          <a:p>
            <a:r>
              <a:rPr lang="en-GB" dirty="0"/>
              <a:t>Instagram is a hugely popular social networking app with over 1 billion users worldwide. The app allows users to upload images and videos to their feed, create interactive ‘stories’, exchange private messages or search, explore and follow other accounts they like. To make posts easier to find, users can include searchable hashtags and captions to their uploads. </a:t>
            </a:r>
          </a:p>
        </p:txBody>
      </p:sp>
      <p:pic>
        <p:nvPicPr>
          <p:cNvPr id="8" name="Picture 7"/>
          <p:cNvPicPr>
            <a:picLocks noChangeAspect="1"/>
          </p:cNvPicPr>
          <p:nvPr/>
        </p:nvPicPr>
        <p:blipFill>
          <a:blip r:embed="rId3"/>
          <a:stretch>
            <a:fillRect/>
          </a:stretch>
        </p:blipFill>
        <p:spPr>
          <a:xfrm>
            <a:off x="8087933" y="39663"/>
            <a:ext cx="1625958" cy="2306437"/>
          </a:xfrm>
          <a:prstGeom prst="rect">
            <a:avLst/>
          </a:prstGeom>
        </p:spPr>
      </p:pic>
      <p:pic>
        <p:nvPicPr>
          <p:cNvPr id="11" name="Picture 10"/>
          <p:cNvPicPr>
            <a:picLocks noChangeAspect="1"/>
          </p:cNvPicPr>
          <p:nvPr/>
        </p:nvPicPr>
        <p:blipFill>
          <a:blip r:embed="rId4"/>
          <a:stretch>
            <a:fillRect/>
          </a:stretch>
        </p:blipFill>
        <p:spPr>
          <a:xfrm>
            <a:off x="1173989" y="2961274"/>
            <a:ext cx="9277350" cy="3857625"/>
          </a:xfrm>
          <a:prstGeom prst="rect">
            <a:avLst/>
          </a:prstGeom>
        </p:spPr>
      </p:pic>
    </p:spTree>
    <p:extLst>
      <p:ext uri="{BB962C8B-B14F-4D97-AF65-F5344CB8AC3E}">
        <p14:creationId xmlns:p14="http://schemas.microsoft.com/office/powerpoint/2010/main" val="350364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899" y="0"/>
            <a:ext cx="2346101" cy="2346101"/>
          </a:xfrm>
          <a:prstGeom prst="rect">
            <a:avLst/>
          </a:prstGeom>
        </p:spPr>
      </p:pic>
      <p:sp>
        <p:nvSpPr>
          <p:cNvPr id="5" name="Rectangle 4"/>
          <p:cNvSpPr/>
          <p:nvPr/>
        </p:nvSpPr>
        <p:spPr>
          <a:xfrm>
            <a:off x="3954794" y="0"/>
            <a:ext cx="1492012" cy="707886"/>
          </a:xfrm>
          <a:prstGeom prst="rect">
            <a:avLst/>
          </a:prstGeom>
          <a:noFill/>
        </p:spPr>
        <p:txBody>
          <a:bodyPr wrap="none" lIns="91440" tIns="45720" rIns="91440" bIns="45720">
            <a:spAutoFit/>
          </a:bodyPr>
          <a:lstStyle/>
          <a:p>
            <a:pPr algn="ctr"/>
            <a:r>
              <a:rPr lang="en-US" sz="4000" b="0" cap="none" spc="0" dirty="0" err="1">
                <a:ln w="0"/>
                <a:solidFill>
                  <a:schemeClr val="tx1"/>
                </a:solidFill>
                <a:effectLst>
                  <a:outerShdw blurRad="38100" dist="19050" dir="2700000" algn="tl" rotWithShape="0">
                    <a:schemeClr val="dk1">
                      <a:alpha val="40000"/>
                    </a:schemeClr>
                  </a:outerShdw>
                </a:effectLst>
              </a:rPr>
              <a:t>TikTok</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90823" y="654837"/>
            <a:ext cx="8057210" cy="1477328"/>
          </a:xfrm>
          <a:prstGeom prst="rect">
            <a:avLst/>
          </a:prstGeom>
        </p:spPr>
        <p:txBody>
          <a:bodyPr wrap="square">
            <a:spAutoFit/>
          </a:bodyPr>
          <a:lstStyle/>
          <a:p>
            <a:r>
              <a:rPr lang="en-GB" dirty="0" err="1"/>
              <a:t>TikTok</a:t>
            </a:r>
            <a:r>
              <a:rPr lang="en-GB" dirty="0"/>
              <a:t> is a video sharing social media app, which lets users create, share, and view videos. Users can record and upload bite-sized looping videos of themselves lip-syncing and dancing to popular music. </a:t>
            </a:r>
            <a:r>
              <a:rPr lang="en-GB" dirty="0" err="1"/>
              <a:t>TikTok</a:t>
            </a:r>
            <a:r>
              <a:rPr lang="en-GB" dirty="0"/>
              <a:t> has been designed with the young person in mind and can become addictive. It has between 500 million and 1 billion active users every month. </a:t>
            </a:r>
          </a:p>
        </p:txBody>
      </p:sp>
      <p:sp>
        <p:nvSpPr>
          <p:cNvPr id="8" name="TextBox 7"/>
          <p:cNvSpPr txBox="1"/>
          <p:nvPr/>
        </p:nvSpPr>
        <p:spPr>
          <a:xfrm>
            <a:off x="90823" y="2162007"/>
            <a:ext cx="8293994" cy="738664"/>
          </a:xfrm>
          <a:prstGeom prst="rect">
            <a:avLst/>
          </a:prstGeom>
          <a:noFill/>
        </p:spPr>
        <p:txBody>
          <a:bodyPr wrap="square" rtlCol="0">
            <a:spAutoFit/>
          </a:bodyPr>
          <a:lstStyle/>
          <a:p>
            <a:r>
              <a:rPr lang="en-GB" sz="2400" dirty="0" err="1"/>
              <a:t>TikTok</a:t>
            </a:r>
            <a:r>
              <a:rPr lang="en-GB" sz="2400" dirty="0"/>
              <a:t> has a minimum age requirement of 16.</a:t>
            </a:r>
            <a:endParaRPr lang="en-GB" dirty="0"/>
          </a:p>
          <a:p>
            <a:r>
              <a:rPr lang="en-GB" dirty="0"/>
              <a:t> </a:t>
            </a:r>
          </a:p>
        </p:txBody>
      </p:sp>
      <p:pic>
        <p:nvPicPr>
          <p:cNvPr id="9" name="Picture 8"/>
          <p:cNvPicPr>
            <a:picLocks noChangeAspect="1"/>
          </p:cNvPicPr>
          <p:nvPr/>
        </p:nvPicPr>
        <p:blipFill>
          <a:blip r:embed="rId3"/>
          <a:stretch>
            <a:fillRect/>
          </a:stretch>
        </p:blipFill>
        <p:spPr>
          <a:xfrm>
            <a:off x="655749" y="2900671"/>
            <a:ext cx="10489306" cy="3957329"/>
          </a:xfrm>
          <a:prstGeom prst="rect">
            <a:avLst/>
          </a:prstGeom>
        </p:spPr>
      </p:pic>
    </p:spTree>
    <p:extLst>
      <p:ext uri="{BB962C8B-B14F-4D97-AF65-F5344CB8AC3E}">
        <p14:creationId xmlns:p14="http://schemas.microsoft.com/office/powerpoint/2010/main" val="3359062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9840" y="0"/>
            <a:ext cx="2101922"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Snapchat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899" y="0"/>
            <a:ext cx="2346101" cy="2346101"/>
          </a:xfrm>
          <a:prstGeom prst="rect">
            <a:avLst/>
          </a:prstGeom>
        </p:spPr>
      </p:pic>
      <p:sp>
        <p:nvSpPr>
          <p:cNvPr id="6" name="Rectangle 5"/>
          <p:cNvSpPr/>
          <p:nvPr/>
        </p:nvSpPr>
        <p:spPr>
          <a:xfrm>
            <a:off x="111617" y="707886"/>
            <a:ext cx="7358130" cy="2308324"/>
          </a:xfrm>
          <a:prstGeom prst="rect">
            <a:avLst/>
          </a:prstGeom>
        </p:spPr>
        <p:txBody>
          <a:bodyPr wrap="square">
            <a:spAutoFit/>
          </a:bodyPr>
          <a:lstStyle/>
          <a:p>
            <a:r>
              <a:rPr lang="en-GB" dirty="0"/>
              <a:t>Snapchat is a photo sharing app for mobile phones and tablets. The app allows users to share images, videos and chat with friends through voice call or text message. Users can share images and videos directly to specific friends, or through a ‘story’ shared with their entire friend list, which documents the previous 24 hours. In a study, Snapchat was ranked the 4th most negative app in terms of having an impact on young people’s health and wellbeing, with children feeling that they can use the app Snapchat to “make you look pretty.”</a:t>
            </a:r>
          </a:p>
        </p:txBody>
      </p:sp>
      <p:pic>
        <p:nvPicPr>
          <p:cNvPr id="7" name="Picture 6"/>
          <p:cNvPicPr>
            <a:picLocks noChangeAspect="1"/>
          </p:cNvPicPr>
          <p:nvPr/>
        </p:nvPicPr>
        <p:blipFill>
          <a:blip r:embed="rId3"/>
          <a:stretch>
            <a:fillRect/>
          </a:stretch>
        </p:blipFill>
        <p:spPr>
          <a:xfrm>
            <a:off x="7597999" y="571097"/>
            <a:ext cx="2247900" cy="1543050"/>
          </a:xfrm>
          <a:prstGeom prst="rect">
            <a:avLst/>
          </a:prstGeom>
        </p:spPr>
      </p:pic>
      <p:sp>
        <p:nvSpPr>
          <p:cNvPr id="8" name="TextBox 7"/>
          <p:cNvSpPr txBox="1"/>
          <p:nvPr/>
        </p:nvSpPr>
        <p:spPr>
          <a:xfrm>
            <a:off x="111617" y="2985432"/>
            <a:ext cx="8293994" cy="738664"/>
          </a:xfrm>
          <a:prstGeom prst="rect">
            <a:avLst/>
          </a:prstGeom>
          <a:noFill/>
        </p:spPr>
        <p:txBody>
          <a:bodyPr wrap="square" rtlCol="0">
            <a:spAutoFit/>
          </a:bodyPr>
          <a:lstStyle/>
          <a:p>
            <a:r>
              <a:rPr lang="en-GB" sz="2400" dirty="0"/>
              <a:t>Snapchat has a minimum age requirement of 13.</a:t>
            </a:r>
            <a:endParaRPr lang="en-GB" dirty="0"/>
          </a:p>
          <a:p>
            <a:r>
              <a:rPr lang="en-GB" dirty="0"/>
              <a:t> </a:t>
            </a:r>
          </a:p>
        </p:txBody>
      </p:sp>
      <p:pic>
        <p:nvPicPr>
          <p:cNvPr id="9" name="Picture 8"/>
          <p:cNvPicPr>
            <a:picLocks noChangeAspect="1"/>
          </p:cNvPicPr>
          <p:nvPr/>
        </p:nvPicPr>
        <p:blipFill>
          <a:blip r:embed="rId4"/>
          <a:stretch>
            <a:fillRect/>
          </a:stretch>
        </p:blipFill>
        <p:spPr>
          <a:xfrm>
            <a:off x="111617" y="2933700"/>
            <a:ext cx="10506075" cy="3924300"/>
          </a:xfrm>
          <a:prstGeom prst="rect">
            <a:avLst/>
          </a:prstGeom>
        </p:spPr>
      </p:pic>
    </p:spTree>
    <p:extLst>
      <p:ext uri="{BB962C8B-B14F-4D97-AF65-F5344CB8AC3E}">
        <p14:creationId xmlns:p14="http://schemas.microsoft.com/office/powerpoint/2010/main" val="391604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4155" y="0"/>
            <a:ext cx="4573303"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Facebook Messenger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899" y="0"/>
            <a:ext cx="2346101" cy="2346101"/>
          </a:xfrm>
          <a:prstGeom prst="rect">
            <a:avLst/>
          </a:prstGeom>
        </p:spPr>
      </p:pic>
      <p:sp>
        <p:nvSpPr>
          <p:cNvPr id="7" name="Rectangle 6"/>
          <p:cNvSpPr/>
          <p:nvPr/>
        </p:nvSpPr>
        <p:spPr>
          <a:xfrm>
            <a:off x="111617" y="707886"/>
            <a:ext cx="7358130" cy="1200329"/>
          </a:xfrm>
          <a:prstGeom prst="rect">
            <a:avLst/>
          </a:prstGeom>
        </p:spPr>
        <p:txBody>
          <a:bodyPr wrap="square">
            <a:spAutoFit/>
          </a:bodyPr>
          <a:lstStyle/>
          <a:p>
            <a:r>
              <a:rPr lang="en-GB" dirty="0"/>
              <a:t>Facebook Messenger is a communication and chat application which is part of the social media Facebook. Through Messenger, users can exchange messages, send photos, videos, audio files and GIFs. It allows for 1:1 chats, as well as group chats, including audio and video call. </a:t>
            </a:r>
          </a:p>
        </p:txBody>
      </p:sp>
      <p:pic>
        <p:nvPicPr>
          <p:cNvPr id="8" name="Picture 7"/>
          <p:cNvPicPr>
            <a:picLocks noChangeAspect="1"/>
          </p:cNvPicPr>
          <p:nvPr/>
        </p:nvPicPr>
        <p:blipFill>
          <a:blip r:embed="rId3"/>
          <a:stretch>
            <a:fillRect/>
          </a:stretch>
        </p:blipFill>
        <p:spPr>
          <a:xfrm>
            <a:off x="7904677" y="845242"/>
            <a:ext cx="1714500" cy="1381125"/>
          </a:xfrm>
          <a:prstGeom prst="rect">
            <a:avLst/>
          </a:prstGeom>
        </p:spPr>
      </p:pic>
      <p:pic>
        <p:nvPicPr>
          <p:cNvPr id="9" name="Picture 8"/>
          <p:cNvPicPr>
            <a:picLocks noChangeAspect="1"/>
          </p:cNvPicPr>
          <p:nvPr/>
        </p:nvPicPr>
        <p:blipFill>
          <a:blip r:embed="rId4"/>
          <a:stretch>
            <a:fillRect/>
          </a:stretch>
        </p:blipFill>
        <p:spPr>
          <a:xfrm>
            <a:off x="181817" y="2616101"/>
            <a:ext cx="11486180" cy="4043551"/>
          </a:xfrm>
          <a:prstGeom prst="rect">
            <a:avLst/>
          </a:prstGeom>
        </p:spPr>
      </p:pic>
    </p:spTree>
    <p:extLst>
      <p:ext uri="{BB962C8B-B14F-4D97-AF65-F5344CB8AC3E}">
        <p14:creationId xmlns:p14="http://schemas.microsoft.com/office/powerpoint/2010/main" val="9511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9994" y="0"/>
            <a:ext cx="3234668"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Live Streaming</a:t>
            </a:r>
          </a:p>
        </p:txBody>
      </p:sp>
      <p:sp>
        <p:nvSpPr>
          <p:cNvPr id="5" name="Rectangle 4"/>
          <p:cNvSpPr/>
          <p:nvPr/>
        </p:nvSpPr>
        <p:spPr>
          <a:xfrm>
            <a:off x="321971" y="816152"/>
            <a:ext cx="11629623" cy="1754326"/>
          </a:xfrm>
          <a:prstGeom prst="rect">
            <a:avLst/>
          </a:prstGeom>
        </p:spPr>
        <p:txBody>
          <a:bodyPr wrap="square">
            <a:spAutoFit/>
          </a:bodyPr>
          <a:lstStyle/>
          <a:p>
            <a:r>
              <a:rPr lang="en-GB" dirty="0"/>
              <a:t>Live streaming is the term used to describe the broadcast of a real time video from a mobile device, tablet or games console. Many live streaming apps have functionality for interactions from viewers, such as commenting, live chats and sending reactions during the broadcast. Live streaming opens up a world of excitement for children, where they can watch live concerts, their favourite celebrities and bloggers/vloggers, connect with their friends, watch live gaming and much, much more. Whilst there are many positives with live streaming, it creates a worldwide platform for unsuitable content to be streamed and creates a host of dangers for children.</a:t>
            </a:r>
          </a:p>
        </p:txBody>
      </p:sp>
      <p:pic>
        <p:nvPicPr>
          <p:cNvPr id="7" name="Picture 6"/>
          <p:cNvPicPr>
            <a:picLocks noChangeAspect="1"/>
          </p:cNvPicPr>
          <p:nvPr/>
        </p:nvPicPr>
        <p:blipFill>
          <a:blip r:embed="rId2"/>
          <a:stretch>
            <a:fillRect/>
          </a:stretch>
        </p:blipFill>
        <p:spPr>
          <a:xfrm>
            <a:off x="321970" y="2678744"/>
            <a:ext cx="10921285" cy="4009700"/>
          </a:xfrm>
          <a:prstGeom prst="rect">
            <a:avLst/>
          </a:prstGeom>
        </p:spPr>
      </p:pic>
    </p:spTree>
    <p:extLst>
      <p:ext uri="{BB962C8B-B14F-4D97-AF65-F5344CB8AC3E}">
        <p14:creationId xmlns:p14="http://schemas.microsoft.com/office/powerpoint/2010/main" val="254269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TotalTime>
  <Words>1246</Words>
  <Application>Microsoft Macintosh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Andy Porter</cp:lastModifiedBy>
  <cp:revision>11</cp:revision>
  <dcterms:created xsi:type="dcterms:W3CDTF">2020-10-04T12:16:33Z</dcterms:created>
  <dcterms:modified xsi:type="dcterms:W3CDTF">2022-02-23T21:02:22Z</dcterms:modified>
</cp:coreProperties>
</file>